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7" r:id="rId3"/>
    <p:sldId id="266" r:id="rId4"/>
    <p:sldId id="258" r:id="rId5"/>
    <p:sldId id="269" r:id="rId6"/>
    <p:sldId id="260" r:id="rId7"/>
    <p:sldId id="261" r:id="rId8"/>
    <p:sldId id="270" r:id="rId9"/>
    <p:sldId id="262" r:id="rId10"/>
    <p:sldId id="271" r:id="rId11"/>
    <p:sldId id="272" r:id="rId12"/>
    <p:sldId id="273" r:id="rId13"/>
    <p:sldId id="274" r:id="rId14"/>
    <p:sldId id="275" r:id="rId15"/>
    <p:sldId id="276" r:id="rId16"/>
    <p:sldId id="264" r:id="rId17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459809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8A2145-040E-420A-BF58-F1CD6B9CF450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EA76AD-1243-4B95-B329-77C8B9035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007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8A2145-040E-420A-BF58-F1CD6B9CF450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EA76AD-1243-4B95-B329-77C8B9035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02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180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655745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06728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8A2145-040E-420A-BF58-F1CD6B9CF450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EA76AD-1243-4B95-B329-77C8B9035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169960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8A2145-040E-420A-BF58-F1CD6B9CF450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EA76AD-1243-4B95-B329-77C8B9035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160130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8A2145-040E-420A-BF58-F1CD6B9CF450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EA76AD-1243-4B95-B329-77C8B9035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635219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8A2145-040E-420A-BF58-F1CD6B9CF450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EA76AD-1243-4B95-B329-77C8B9035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463947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8A2145-040E-420A-BF58-F1CD6B9CF450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EA76AD-1243-4B95-B329-77C8B9035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84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8A2145-040E-420A-BF58-F1CD6B9CF450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EA76AD-1243-4B95-B329-77C8B9035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895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15181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3" Type="http://schemas.openxmlformats.org/officeDocument/2006/relationships/image" Target="../media/image39.png"/><Relationship Id="rId7" Type="http://schemas.openxmlformats.org/officeDocument/2006/relationships/image" Target="../media/image35.png"/><Relationship Id="rId12" Type="http://schemas.openxmlformats.org/officeDocument/2006/relationships/image" Target="../media/image48.png"/><Relationship Id="rId2" Type="http://schemas.openxmlformats.org/officeDocument/2006/relationships/image" Target="../media/image38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5" Type="http://schemas.openxmlformats.org/officeDocument/2006/relationships/image" Target="../media/image37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60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12" Type="http://schemas.openxmlformats.org/officeDocument/2006/relationships/image" Target="../media/image59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5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Relationship Id="rId14" Type="http://schemas.openxmlformats.org/officeDocument/2006/relationships/image" Target="../media/image6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7" Type="http://schemas.openxmlformats.org/officeDocument/2006/relationships/image" Target="../media/image67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79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12" Type="http://schemas.openxmlformats.org/officeDocument/2006/relationships/image" Target="../media/image78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77.png"/><Relationship Id="rId5" Type="http://schemas.openxmlformats.org/officeDocument/2006/relationships/image" Target="../media/image71.png"/><Relationship Id="rId10" Type="http://schemas.openxmlformats.org/officeDocument/2006/relationships/image" Target="../media/image76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7" Type="http://schemas.openxmlformats.org/officeDocument/2006/relationships/image" Target="../media/image85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4" Type="http://schemas.openxmlformats.org/officeDocument/2006/relationships/image" Target="../media/image8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3" Type="http://schemas.openxmlformats.org/officeDocument/2006/relationships/image" Target="../media/image87.png"/><Relationship Id="rId7" Type="http://schemas.openxmlformats.org/officeDocument/2006/relationships/image" Target="../media/image91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11" Type="http://schemas.openxmlformats.org/officeDocument/2006/relationships/image" Target="../media/image95.png"/><Relationship Id="rId5" Type="http://schemas.openxmlformats.org/officeDocument/2006/relationships/image" Target="../media/image89.png"/><Relationship Id="rId10" Type="http://schemas.openxmlformats.org/officeDocument/2006/relationships/image" Target="../media/image94.png"/><Relationship Id="rId4" Type="http://schemas.openxmlformats.org/officeDocument/2006/relationships/image" Target="../media/image88.png"/><Relationship Id="rId9" Type="http://schemas.openxmlformats.org/officeDocument/2006/relationships/image" Target="../media/image9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jpeg"/><Relationship Id="rId2" Type="http://schemas.openxmlformats.org/officeDocument/2006/relationships/image" Target="../media/image9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22.png"/><Relationship Id="rId5" Type="http://schemas.openxmlformats.org/officeDocument/2006/relationships/image" Target="../media/image17.png"/><Relationship Id="rId10" Type="http://schemas.openxmlformats.org/officeDocument/2006/relationships/image" Target="../media/image21.png"/><Relationship Id="rId4" Type="http://schemas.openxmlformats.org/officeDocument/2006/relationships/image" Target="../media/image16.png"/><Relationship Id="rId9" Type="http://schemas.openxmlformats.org/officeDocument/2006/relationships/image" Target="../media/image2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9879169-EF39-488B-BCD2-1A97415E7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8526"/>
            <a:ext cx="10515600" cy="252041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Дерево случайного эксперимента</a:t>
            </a:r>
          </a:p>
        </p:txBody>
      </p:sp>
    </p:spTree>
    <p:extLst>
      <p:ext uri="{BB962C8B-B14F-4D97-AF65-F5344CB8AC3E}">
        <p14:creationId xmlns:p14="http://schemas.microsoft.com/office/powerpoint/2010/main" val="3562235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3497802" cy="550416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+mn-lt"/>
              </a:rPr>
              <a:t>Задание</a:t>
            </a:r>
            <a:r>
              <a:rPr lang="ru-RU" sz="4000" dirty="0">
                <a:latin typeface="+mn-lt"/>
              </a:rPr>
              <a:t> 4</a:t>
            </a:r>
          </a:p>
        </p:txBody>
      </p:sp>
      <p:sp>
        <p:nvSpPr>
          <p:cNvPr id="34" name="Rectangle 9">
            <a:extLst>
              <a:ext uri="{FF2B5EF4-FFF2-40B4-BE49-F238E27FC236}">
                <a16:creationId xmlns:a16="http://schemas.microsoft.com/office/drawing/2014/main" id="{4C337294-1B46-4A06-8854-8F3F675C6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6963" y="741477"/>
            <a:ext cx="549113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181818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а) Событию «Велосипедист покинет парк через выход Б» соответствует цепочка О-Л-Б и вероятность этого события равна 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dirty="0">
              <a:solidFill>
                <a:srgbClr val="181818"/>
              </a:solidFill>
              <a:latin typeface="+mn-lt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dirty="0">
              <a:solidFill>
                <a:srgbClr val="181818"/>
              </a:solidFill>
              <a:latin typeface="+mn-lt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dirty="0">
              <a:latin typeface="+mn-lt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181818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б) Событию «Велосипедист покинет парк через выход Д» соответствует цепочка О-П-Д и вероятность этого события равна 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>
              <a:solidFill>
                <a:srgbClr val="181818"/>
              </a:solidFill>
              <a:latin typeface="+mn-lt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>
              <a:solidFill>
                <a:srgbClr val="181818"/>
              </a:solidFill>
              <a:latin typeface="+mn-lt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>
              <a:solidFill>
                <a:srgbClr val="181818"/>
              </a:solidFill>
              <a:latin typeface="+mn-lt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>
              <a:latin typeface="+mn-lt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181818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Сумма вероятностей всех возможных элементарных событий равна</a:t>
            </a:r>
            <a:endParaRPr lang="ru-RU" sz="2000" dirty="0">
              <a:latin typeface="+mn-lt"/>
              <a:cs typeface="Arial" pitchFamily="34" charset="0"/>
            </a:endParaRPr>
          </a:p>
        </p:txBody>
      </p:sp>
      <p:grpSp>
        <p:nvGrpSpPr>
          <p:cNvPr id="81" name="Группа 80">
            <a:extLst>
              <a:ext uri="{FF2B5EF4-FFF2-40B4-BE49-F238E27FC236}">
                <a16:creationId xmlns:a16="http://schemas.microsoft.com/office/drawing/2014/main" id="{D75A5BE7-90CD-43A7-BD94-638A57AE91EC}"/>
              </a:ext>
            </a:extLst>
          </p:cNvPr>
          <p:cNvGrpSpPr/>
          <p:nvPr/>
        </p:nvGrpSpPr>
        <p:grpSpPr>
          <a:xfrm>
            <a:off x="330082" y="595647"/>
            <a:ext cx="5000643" cy="3529860"/>
            <a:chOff x="3667108" y="285728"/>
            <a:chExt cx="3643338" cy="2571764"/>
          </a:xfrm>
        </p:grpSpPr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id="{719AAD94-93B2-42A1-9200-CB2C70536F1F}"/>
                </a:ext>
              </a:extLst>
            </p:cNvPr>
            <p:cNvSpPr/>
            <p:nvPr/>
          </p:nvSpPr>
          <p:spPr>
            <a:xfrm>
              <a:off x="5238744" y="285728"/>
              <a:ext cx="357190" cy="357190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36" name="Овал 35">
              <a:extLst>
                <a:ext uri="{FF2B5EF4-FFF2-40B4-BE49-F238E27FC236}">
                  <a16:creationId xmlns:a16="http://schemas.microsoft.com/office/drawing/2014/main" id="{6AF81664-C972-4563-82DB-3B438DD5D2F6}"/>
                </a:ext>
              </a:extLst>
            </p:cNvPr>
            <p:cNvSpPr/>
            <p:nvPr/>
          </p:nvSpPr>
          <p:spPr>
            <a:xfrm>
              <a:off x="4167174" y="1142984"/>
              <a:ext cx="357190" cy="357190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Л</a:t>
              </a:r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id="{BE8F508F-266C-4444-A51D-23A9D081C3EB}"/>
                </a:ext>
              </a:extLst>
            </p:cNvPr>
            <p:cNvSpPr/>
            <p:nvPr/>
          </p:nvSpPr>
          <p:spPr>
            <a:xfrm>
              <a:off x="6299043" y="1142984"/>
              <a:ext cx="357190" cy="357190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П</a:t>
              </a:r>
            </a:p>
          </p:txBody>
        </p:sp>
        <p:sp>
          <p:nvSpPr>
            <p:cNvPr id="38" name="Овал 37">
              <a:extLst>
                <a:ext uri="{FF2B5EF4-FFF2-40B4-BE49-F238E27FC236}">
                  <a16:creationId xmlns:a16="http://schemas.microsoft.com/office/drawing/2014/main" id="{472F0D1D-C679-4E38-9D4D-E43BAB5B235D}"/>
                </a:ext>
              </a:extLst>
            </p:cNvPr>
            <p:cNvSpPr/>
            <p:nvPr/>
          </p:nvSpPr>
          <p:spPr>
            <a:xfrm>
              <a:off x="3667108" y="1928802"/>
              <a:ext cx="357190" cy="357190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А</a:t>
              </a:r>
            </a:p>
          </p:txBody>
        </p:sp>
        <p:sp>
          <p:nvSpPr>
            <p:cNvPr id="39" name="Овал 38">
              <a:extLst>
                <a:ext uri="{FF2B5EF4-FFF2-40B4-BE49-F238E27FC236}">
                  <a16:creationId xmlns:a16="http://schemas.microsoft.com/office/drawing/2014/main" id="{2DBA6C11-171D-4C9A-B4C9-1EAC3F1239D2}"/>
                </a:ext>
              </a:extLst>
            </p:cNvPr>
            <p:cNvSpPr/>
            <p:nvPr/>
          </p:nvSpPr>
          <p:spPr>
            <a:xfrm>
              <a:off x="4595802" y="1928802"/>
              <a:ext cx="357190" cy="357190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Б</a:t>
              </a:r>
            </a:p>
          </p:txBody>
        </p:sp>
        <p:sp>
          <p:nvSpPr>
            <p:cNvPr id="40" name="Овал 39">
              <a:extLst>
                <a:ext uri="{FF2B5EF4-FFF2-40B4-BE49-F238E27FC236}">
                  <a16:creationId xmlns:a16="http://schemas.microsoft.com/office/drawing/2014/main" id="{36A05412-6E7C-4008-8846-8029FB7F7EC9}"/>
                </a:ext>
              </a:extLst>
            </p:cNvPr>
            <p:cNvSpPr/>
            <p:nvPr/>
          </p:nvSpPr>
          <p:spPr>
            <a:xfrm>
              <a:off x="5667372" y="1857364"/>
              <a:ext cx="357190" cy="357190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В</a:t>
              </a:r>
            </a:p>
          </p:txBody>
        </p:sp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id="{A88C8EDB-6E73-434B-A319-F16973950195}"/>
                </a:ext>
              </a:extLst>
            </p:cNvPr>
            <p:cNvSpPr/>
            <p:nvPr/>
          </p:nvSpPr>
          <p:spPr>
            <a:xfrm>
              <a:off x="6310314" y="1857364"/>
              <a:ext cx="357190" cy="357190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Г</a:t>
              </a:r>
            </a:p>
          </p:txBody>
        </p: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id="{238225E4-8C83-422D-A03C-682D36BF9CA4}"/>
                </a:ext>
              </a:extLst>
            </p:cNvPr>
            <p:cNvSpPr/>
            <p:nvPr/>
          </p:nvSpPr>
          <p:spPr>
            <a:xfrm>
              <a:off x="6953256" y="1857364"/>
              <a:ext cx="357190" cy="357190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Д</a:t>
              </a:r>
            </a:p>
          </p:txBody>
        </p:sp>
        <p:cxnSp>
          <p:nvCxnSpPr>
            <p:cNvPr id="43" name="Прямая соединительная линия 42">
              <a:extLst>
                <a:ext uri="{FF2B5EF4-FFF2-40B4-BE49-F238E27FC236}">
                  <a16:creationId xmlns:a16="http://schemas.microsoft.com/office/drawing/2014/main" id="{8D2940FA-B78C-4832-8B21-C6BA716C785E}"/>
                </a:ext>
              </a:extLst>
            </p:cNvPr>
            <p:cNvCxnSpPr>
              <a:stCxn id="35" idx="3"/>
              <a:endCxn id="36" idx="7"/>
            </p:cNvCxnSpPr>
            <p:nvPr/>
          </p:nvCxnSpPr>
          <p:spPr>
            <a:xfrm rot="5400000">
              <a:off x="4579212" y="483452"/>
              <a:ext cx="604684" cy="818998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>
              <a:extLst>
                <a:ext uri="{FF2B5EF4-FFF2-40B4-BE49-F238E27FC236}">
                  <a16:creationId xmlns:a16="http://schemas.microsoft.com/office/drawing/2014/main" id="{667C2AB5-26A5-4D6F-A025-A516B02806FC}"/>
                </a:ext>
              </a:extLst>
            </p:cNvPr>
            <p:cNvCxnSpPr>
              <a:stCxn id="35" idx="5"/>
              <a:endCxn id="37" idx="1"/>
            </p:cNvCxnSpPr>
            <p:nvPr/>
          </p:nvCxnSpPr>
          <p:spPr>
            <a:xfrm>
              <a:off x="5543624" y="590609"/>
              <a:ext cx="807728" cy="604685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>
              <a:extLst>
                <a:ext uri="{FF2B5EF4-FFF2-40B4-BE49-F238E27FC236}">
                  <a16:creationId xmlns:a16="http://schemas.microsoft.com/office/drawing/2014/main" id="{5552D726-1A94-4418-9346-7EA21A1217BB}"/>
                </a:ext>
              </a:extLst>
            </p:cNvPr>
            <p:cNvCxnSpPr>
              <a:stCxn id="36" idx="3"/>
              <a:endCxn id="38" idx="0"/>
            </p:cNvCxnSpPr>
            <p:nvPr/>
          </p:nvCxnSpPr>
          <p:spPr>
            <a:xfrm rot="5400000">
              <a:off x="3792126" y="1501443"/>
              <a:ext cx="480937" cy="37378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>
              <a:extLst>
                <a:ext uri="{FF2B5EF4-FFF2-40B4-BE49-F238E27FC236}">
                  <a16:creationId xmlns:a16="http://schemas.microsoft.com/office/drawing/2014/main" id="{59CA3100-6191-42F3-AD32-DF08C66AD086}"/>
                </a:ext>
              </a:extLst>
            </p:cNvPr>
            <p:cNvCxnSpPr>
              <a:stCxn id="36" idx="5"/>
              <a:endCxn id="39" idx="0"/>
            </p:cNvCxnSpPr>
            <p:nvPr/>
          </p:nvCxnSpPr>
          <p:spPr>
            <a:xfrm rot="16200000" flipH="1">
              <a:off x="4382759" y="1537162"/>
              <a:ext cx="480937" cy="302342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>
              <a:extLst>
                <a:ext uri="{FF2B5EF4-FFF2-40B4-BE49-F238E27FC236}">
                  <a16:creationId xmlns:a16="http://schemas.microsoft.com/office/drawing/2014/main" id="{86AA9E5C-E17A-440A-ACD5-580BA967E870}"/>
                </a:ext>
              </a:extLst>
            </p:cNvPr>
            <p:cNvCxnSpPr>
              <a:stCxn id="37" idx="5"/>
              <a:endCxn id="42" idx="1"/>
            </p:cNvCxnSpPr>
            <p:nvPr/>
          </p:nvCxnSpPr>
          <p:spPr>
            <a:xfrm>
              <a:off x="6603924" y="1447865"/>
              <a:ext cx="401642" cy="461809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>
              <a:extLst>
                <a:ext uri="{FF2B5EF4-FFF2-40B4-BE49-F238E27FC236}">
                  <a16:creationId xmlns:a16="http://schemas.microsoft.com/office/drawing/2014/main" id="{4FC32209-4F74-45E5-8812-46661E4F1A60}"/>
                </a:ext>
              </a:extLst>
            </p:cNvPr>
            <p:cNvCxnSpPr>
              <a:stCxn id="37" idx="4"/>
              <a:endCxn id="41" idx="0"/>
            </p:cNvCxnSpPr>
            <p:nvPr/>
          </p:nvCxnSpPr>
          <p:spPr>
            <a:xfrm>
              <a:off x="6477639" y="1500174"/>
              <a:ext cx="11270" cy="35719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>
              <a:extLst>
                <a:ext uri="{FF2B5EF4-FFF2-40B4-BE49-F238E27FC236}">
                  <a16:creationId xmlns:a16="http://schemas.microsoft.com/office/drawing/2014/main" id="{0FDEAF37-C215-41C7-BFC4-EE882A19B859}"/>
                </a:ext>
              </a:extLst>
            </p:cNvPr>
            <p:cNvCxnSpPr>
              <a:stCxn id="37" idx="3"/>
              <a:endCxn id="40" idx="7"/>
            </p:cNvCxnSpPr>
            <p:nvPr/>
          </p:nvCxnSpPr>
          <p:spPr>
            <a:xfrm flipH="1">
              <a:off x="5972252" y="1447865"/>
              <a:ext cx="379100" cy="461809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Объект 49">
                  <a:extLst>
                    <a:ext uri="{FF2B5EF4-FFF2-40B4-BE49-F238E27FC236}">
                      <a16:creationId xmlns:a16="http://schemas.microsoft.com/office/drawing/2014/main" id="{9749D58D-F4CB-496E-843C-F999C39F52F1}"/>
                    </a:ext>
                  </a:extLst>
                </p:cNvPr>
                <p:cNvSpPr txBox="1"/>
                <p:nvPr/>
              </p:nvSpPr>
              <p:spPr bwMode="auto">
                <a:xfrm>
                  <a:off x="4603735" y="473758"/>
                  <a:ext cx="219981" cy="512524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0" name="Объект 49">
                  <a:extLst>
                    <a:ext uri="{FF2B5EF4-FFF2-40B4-BE49-F238E27FC236}">
                      <a16:creationId xmlns:a16="http://schemas.microsoft.com/office/drawing/2014/main" id="{9749D58D-F4CB-496E-843C-F999C39F52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03735" y="473758"/>
                  <a:ext cx="219981" cy="512524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Объект 50">
                  <a:extLst>
                    <a:ext uri="{FF2B5EF4-FFF2-40B4-BE49-F238E27FC236}">
                      <a16:creationId xmlns:a16="http://schemas.microsoft.com/office/drawing/2014/main" id="{FB998553-4DFF-4DC5-BEC9-C5BCABA73612}"/>
                    </a:ext>
                  </a:extLst>
                </p:cNvPr>
                <p:cNvSpPr txBox="1"/>
                <p:nvPr/>
              </p:nvSpPr>
              <p:spPr bwMode="auto">
                <a:xfrm>
                  <a:off x="6111999" y="445210"/>
                  <a:ext cx="269753" cy="450498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1" name="Объект 50">
                  <a:extLst>
                    <a:ext uri="{FF2B5EF4-FFF2-40B4-BE49-F238E27FC236}">
                      <a16:creationId xmlns:a16="http://schemas.microsoft.com/office/drawing/2014/main" id="{FB998553-4DFF-4DC5-BEC9-C5BCABA7361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111999" y="445210"/>
                  <a:ext cx="269753" cy="45049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Объект 51">
                  <a:extLst>
                    <a:ext uri="{FF2B5EF4-FFF2-40B4-BE49-F238E27FC236}">
                      <a16:creationId xmlns:a16="http://schemas.microsoft.com/office/drawing/2014/main" id="{A6DB0009-2374-439E-8A8B-789C7C68C1C3}"/>
                    </a:ext>
                  </a:extLst>
                </p:cNvPr>
                <p:cNvSpPr txBox="1"/>
                <p:nvPr/>
              </p:nvSpPr>
              <p:spPr bwMode="auto">
                <a:xfrm>
                  <a:off x="3777932" y="1295423"/>
                  <a:ext cx="280908" cy="480937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2" name="Объект 51">
                  <a:extLst>
                    <a:ext uri="{FF2B5EF4-FFF2-40B4-BE49-F238E27FC236}">
                      <a16:creationId xmlns:a16="http://schemas.microsoft.com/office/drawing/2014/main" id="{A6DB0009-2374-439E-8A8B-789C7C68C1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77932" y="1295423"/>
                  <a:ext cx="280908" cy="48093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Объект 52">
                  <a:extLst>
                    <a:ext uri="{FF2B5EF4-FFF2-40B4-BE49-F238E27FC236}">
                      <a16:creationId xmlns:a16="http://schemas.microsoft.com/office/drawing/2014/main" id="{F0ED6CFE-ECDD-4D0E-B5D5-6D595831BE0C}"/>
                    </a:ext>
                  </a:extLst>
                </p:cNvPr>
                <p:cNvSpPr txBox="1"/>
                <p:nvPr/>
              </p:nvSpPr>
              <p:spPr bwMode="auto">
                <a:xfrm>
                  <a:off x="4655656" y="1251472"/>
                  <a:ext cx="266622" cy="461808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3" name="Объект 52">
                  <a:extLst>
                    <a:ext uri="{FF2B5EF4-FFF2-40B4-BE49-F238E27FC236}">
                      <a16:creationId xmlns:a16="http://schemas.microsoft.com/office/drawing/2014/main" id="{F0ED6CFE-ECDD-4D0E-B5D5-6D595831BE0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55656" y="1251472"/>
                  <a:ext cx="266622" cy="46180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Объект 53">
                  <a:extLst>
                    <a:ext uri="{FF2B5EF4-FFF2-40B4-BE49-F238E27FC236}">
                      <a16:creationId xmlns:a16="http://schemas.microsoft.com/office/drawing/2014/main" id="{5BA24AC2-8C9F-410C-B49A-95EA25549EC7}"/>
                    </a:ext>
                  </a:extLst>
                </p:cNvPr>
                <p:cNvSpPr txBox="1"/>
                <p:nvPr/>
              </p:nvSpPr>
              <p:spPr bwMode="auto">
                <a:xfrm>
                  <a:off x="5941022" y="1251472"/>
                  <a:ext cx="162004" cy="49884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4" name="Объект 53">
                  <a:extLst>
                    <a:ext uri="{FF2B5EF4-FFF2-40B4-BE49-F238E27FC236}">
                      <a16:creationId xmlns:a16="http://schemas.microsoft.com/office/drawing/2014/main" id="{5BA24AC2-8C9F-410C-B49A-95EA25549E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941022" y="1251472"/>
                  <a:ext cx="162004" cy="498841"/>
                </a:xfrm>
                <a:prstGeom prst="rect">
                  <a:avLst/>
                </a:prstGeom>
                <a:blipFill>
                  <a:blip r:embed="rId6"/>
                  <a:stretch>
                    <a:fillRect r="-2703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Объект 54">
                  <a:extLst>
                    <a:ext uri="{FF2B5EF4-FFF2-40B4-BE49-F238E27FC236}">
                      <a16:creationId xmlns:a16="http://schemas.microsoft.com/office/drawing/2014/main" id="{916010F5-FBFB-46C9-AFE9-AEBF2E148011}"/>
                    </a:ext>
                  </a:extLst>
                </p:cNvPr>
                <p:cNvSpPr txBox="1"/>
                <p:nvPr/>
              </p:nvSpPr>
              <p:spPr bwMode="auto">
                <a:xfrm>
                  <a:off x="6465724" y="1464043"/>
                  <a:ext cx="253049" cy="464759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5" name="Объект 54">
                  <a:extLst>
                    <a:ext uri="{FF2B5EF4-FFF2-40B4-BE49-F238E27FC236}">
                      <a16:creationId xmlns:a16="http://schemas.microsoft.com/office/drawing/2014/main" id="{916010F5-FBFB-46C9-AFE9-AEBF2E14801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465724" y="1464043"/>
                  <a:ext cx="253049" cy="46475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Объект 55">
                  <a:extLst>
                    <a:ext uri="{FF2B5EF4-FFF2-40B4-BE49-F238E27FC236}">
                      <a16:creationId xmlns:a16="http://schemas.microsoft.com/office/drawing/2014/main" id="{C0CD00BB-CD6A-4043-89B6-076E0B47E653}"/>
                    </a:ext>
                  </a:extLst>
                </p:cNvPr>
                <p:cNvSpPr txBox="1"/>
                <p:nvPr/>
              </p:nvSpPr>
              <p:spPr bwMode="auto">
                <a:xfrm>
                  <a:off x="6810380" y="1214423"/>
                  <a:ext cx="228600" cy="642937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6" name="Объект 55">
                  <a:extLst>
                    <a:ext uri="{FF2B5EF4-FFF2-40B4-BE49-F238E27FC236}">
                      <a16:creationId xmlns:a16="http://schemas.microsoft.com/office/drawing/2014/main" id="{C0CD00BB-CD6A-4043-89B6-076E0B47E65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810380" y="1214423"/>
                  <a:ext cx="228600" cy="64293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Объект 56">
                  <a:extLst>
                    <a:ext uri="{FF2B5EF4-FFF2-40B4-BE49-F238E27FC236}">
                      <a16:creationId xmlns:a16="http://schemas.microsoft.com/office/drawing/2014/main" id="{685E2EB1-0663-4D71-9228-378F8C51C6EA}"/>
                    </a:ext>
                  </a:extLst>
                </p:cNvPr>
                <p:cNvSpPr txBox="1"/>
                <p:nvPr/>
              </p:nvSpPr>
              <p:spPr bwMode="auto">
                <a:xfrm>
                  <a:off x="3729039" y="2350035"/>
                  <a:ext cx="295259" cy="480415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7" name="Объект 56">
                  <a:extLst>
                    <a:ext uri="{FF2B5EF4-FFF2-40B4-BE49-F238E27FC236}">
                      <a16:creationId xmlns:a16="http://schemas.microsoft.com/office/drawing/2014/main" id="{685E2EB1-0663-4D71-9228-378F8C51C6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29039" y="2350035"/>
                  <a:ext cx="295259" cy="480415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Объект 57">
                  <a:extLst>
                    <a:ext uri="{FF2B5EF4-FFF2-40B4-BE49-F238E27FC236}">
                      <a16:creationId xmlns:a16="http://schemas.microsoft.com/office/drawing/2014/main" id="{73F10539-EDA3-49FC-827F-89FD053F1192}"/>
                    </a:ext>
                  </a:extLst>
                </p:cNvPr>
                <p:cNvSpPr txBox="1"/>
                <p:nvPr/>
              </p:nvSpPr>
              <p:spPr bwMode="auto">
                <a:xfrm>
                  <a:off x="4658621" y="2350037"/>
                  <a:ext cx="285742" cy="480414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8" name="Объект 57">
                  <a:extLst>
                    <a:ext uri="{FF2B5EF4-FFF2-40B4-BE49-F238E27FC236}">
                      <a16:creationId xmlns:a16="http://schemas.microsoft.com/office/drawing/2014/main" id="{73F10539-EDA3-49FC-827F-89FD053F11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58621" y="2350037"/>
                  <a:ext cx="285742" cy="480414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Объект 58">
                  <a:extLst>
                    <a:ext uri="{FF2B5EF4-FFF2-40B4-BE49-F238E27FC236}">
                      <a16:creationId xmlns:a16="http://schemas.microsoft.com/office/drawing/2014/main" id="{293C7628-CED6-48FC-BCF2-18C6445467D6}"/>
                    </a:ext>
                  </a:extLst>
                </p:cNvPr>
                <p:cNvSpPr txBox="1"/>
                <p:nvPr/>
              </p:nvSpPr>
              <p:spPr bwMode="auto">
                <a:xfrm>
                  <a:off x="5738811" y="2214554"/>
                  <a:ext cx="249237" cy="642938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9" name="Объект 58">
                  <a:extLst>
                    <a:ext uri="{FF2B5EF4-FFF2-40B4-BE49-F238E27FC236}">
                      <a16:creationId xmlns:a16="http://schemas.microsoft.com/office/drawing/2014/main" id="{293C7628-CED6-48FC-BCF2-18C6445467D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738811" y="2214554"/>
                  <a:ext cx="249237" cy="642938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Объект 59">
                  <a:extLst>
                    <a:ext uri="{FF2B5EF4-FFF2-40B4-BE49-F238E27FC236}">
                      <a16:creationId xmlns:a16="http://schemas.microsoft.com/office/drawing/2014/main" id="{F04C8FF2-611E-45A8-885E-A4F47B5E7554}"/>
                    </a:ext>
                  </a:extLst>
                </p:cNvPr>
                <p:cNvSpPr txBox="1"/>
                <p:nvPr/>
              </p:nvSpPr>
              <p:spPr bwMode="auto">
                <a:xfrm>
                  <a:off x="6381753" y="2214554"/>
                  <a:ext cx="249237" cy="642938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60" name="Объект 59">
                  <a:extLst>
                    <a:ext uri="{FF2B5EF4-FFF2-40B4-BE49-F238E27FC236}">
                      <a16:creationId xmlns:a16="http://schemas.microsoft.com/office/drawing/2014/main" id="{F04C8FF2-611E-45A8-885E-A4F47B5E75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381753" y="2214554"/>
                  <a:ext cx="249237" cy="642938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Объект 60">
                  <a:extLst>
                    <a:ext uri="{FF2B5EF4-FFF2-40B4-BE49-F238E27FC236}">
                      <a16:creationId xmlns:a16="http://schemas.microsoft.com/office/drawing/2014/main" id="{837C4B29-CD2C-41B8-ADB6-9C43DA94C708}"/>
                    </a:ext>
                  </a:extLst>
                </p:cNvPr>
                <p:cNvSpPr txBox="1"/>
                <p:nvPr/>
              </p:nvSpPr>
              <p:spPr bwMode="auto">
                <a:xfrm>
                  <a:off x="7024695" y="2214554"/>
                  <a:ext cx="249237" cy="642938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61" name="Объект 60">
                  <a:extLst>
                    <a:ext uri="{FF2B5EF4-FFF2-40B4-BE49-F238E27FC236}">
                      <a16:creationId xmlns:a16="http://schemas.microsoft.com/office/drawing/2014/main" id="{837C4B29-CD2C-41B8-ADB6-9C43DA94C70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024695" y="2214554"/>
                  <a:ext cx="249237" cy="642938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Объект 61">
                <a:extLst>
                  <a:ext uri="{FF2B5EF4-FFF2-40B4-BE49-F238E27FC236}">
                    <a16:creationId xmlns:a16="http://schemas.microsoft.com/office/drawing/2014/main" id="{EDD1873F-E229-4D38-8FDE-972ED638402B}"/>
                  </a:ext>
                </a:extLst>
              </p:cNvPr>
              <p:cNvSpPr txBox="1"/>
              <p:nvPr/>
            </p:nvSpPr>
            <p:spPr bwMode="auto">
              <a:xfrm>
                <a:off x="7289485" y="1772269"/>
                <a:ext cx="1449323" cy="810070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62" name="Объект 61">
                <a:extLst>
                  <a:ext uri="{FF2B5EF4-FFF2-40B4-BE49-F238E27FC236}">
                    <a16:creationId xmlns:a16="http://schemas.microsoft.com/office/drawing/2014/main" id="{EDD1873F-E229-4D38-8FDE-972ED63840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89485" y="1772269"/>
                <a:ext cx="1449323" cy="81007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Объект 62">
                <a:extLst>
                  <a:ext uri="{FF2B5EF4-FFF2-40B4-BE49-F238E27FC236}">
                    <a16:creationId xmlns:a16="http://schemas.microsoft.com/office/drawing/2014/main" id="{0F7C8CAA-7AD1-4BC0-B70A-1A3B9B2F6153}"/>
                  </a:ext>
                </a:extLst>
              </p:cNvPr>
              <p:cNvSpPr txBox="1"/>
              <p:nvPr/>
            </p:nvSpPr>
            <p:spPr bwMode="auto">
              <a:xfrm>
                <a:off x="7155428" y="3758695"/>
                <a:ext cx="1449323" cy="81007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63" name="Объект 62">
                <a:extLst>
                  <a:ext uri="{FF2B5EF4-FFF2-40B4-BE49-F238E27FC236}">
                    <a16:creationId xmlns:a16="http://schemas.microsoft.com/office/drawing/2014/main" id="{0F7C8CAA-7AD1-4BC0-B70A-1A3B9B2F61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55428" y="3758695"/>
                <a:ext cx="1449323" cy="81007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Объект 63">
                <a:extLst>
                  <a:ext uri="{FF2B5EF4-FFF2-40B4-BE49-F238E27FC236}">
                    <a16:creationId xmlns:a16="http://schemas.microsoft.com/office/drawing/2014/main" id="{136CC0BB-FD07-4DFE-8198-085655498D89}"/>
                  </a:ext>
                </a:extLst>
              </p:cNvPr>
              <p:cNvSpPr txBox="1"/>
              <p:nvPr/>
            </p:nvSpPr>
            <p:spPr bwMode="auto">
              <a:xfrm>
                <a:off x="6477453" y="5619012"/>
                <a:ext cx="3563192" cy="996672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ru-RU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64" name="Объект 63">
                <a:extLst>
                  <a:ext uri="{FF2B5EF4-FFF2-40B4-BE49-F238E27FC236}">
                    <a16:creationId xmlns:a16="http://schemas.microsoft.com/office/drawing/2014/main" id="{136CC0BB-FD07-4DFE-8198-085655498D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7453" y="5619012"/>
                <a:ext cx="3563192" cy="99667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594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3497802" cy="550416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+mn-lt"/>
              </a:rPr>
              <a:t>Задание</a:t>
            </a:r>
            <a:r>
              <a:rPr lang="ru-RU" sz="4000" dirty="0">
                <a:latin typeface="+mn-lt"/>
              </a:rPr>
              <a:t> </a:t>
            </a:r>
            <a:r>
              <a:rPr lang="en-US" sz="4000" dirty="0">
                <a:latin typeface="+mn-lt"/>
              </a:rPr>
              <a:t>5</a:t>
            </a:r>
            <a:endParaRPr lang="ru-RU" sz="4000" dirty="0">
              <a:latin typeface="+mn-lt"/>
            </a:endParaRPr>
          </a:p>
        </p:txBody>
      </p:sp>
      <p:grpSp>
        <p:nvGrpSpPr>
          <p:cNvPr id="81" name="Группа 80">
            <a:extLst>
              <a:ext uri="{FF2B5EF4-FFF2-40B4-BE49-F238E27FC236}">
                <a16:creationId xmlns:a16="http://schemas.microsoft.com/office/drawing/2014/main" id="{D75A5BE7-90CD-43A7-BD94-638A57AE91EC}"/>
              </a:ext>
            </a:extLst>
          </p:cNvPr>
          <p:cNvGrpSpPr/>
          <p:nvPr/>
        </p:nvGrpSpPr>
        <p:grpSpPr>
          <a:xfrm>
            <a:off x="4850515" y="3539786"/>
            <a:ext cx="4710737" cy="3318214"/>
            <a:chOff x="3675661" y="285728"/>
            <a:chExt cx="3634785" cy="2571764"/>
          </a:xfrm>
        </p:grpSpPr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id="{719AAD94-93B2-42A1-9200-CB2C70536F1F}"/>
                </a:ext>
              </a:extLst>
            </p:cNvPr>
            <p:cNvSpPr/>
            <p:nvPr/>
          </p:nvSpPr>
          <p:spPr>
            <a:xfrm>
              <a:off x="5238744" y="285728"/>
              <a:ext cx="357190" cy="35719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36" name="Овал 35">
              <a:extLst>
                <a:ext uri="{FF2B5EF4-FFF2-40B4-BE49-F238E27FC236}">
                  <a16:creationId xmlns:a16="http://schemas.microsoft.com/office/drawing/2014/main" id="{6AF81664-C972-4563-82DB-3B438DD5D2F6}"/>
                </a:ext>
              </a:extLst>
            </p:cNvPr>
            <p:cNvSpPr/>
            <p:nvPr/>
          </p:nvSpPr>
          <p:spPr>
            <a:xfrm>
              <a:off x="4167174" y="1142984"/>
              <a:ext cx="357190" cy="357190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Л</a:t>
              </a:r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id="{BE8F508F-266C-4444-A51D-23A9D081C3EB}"/>
                </a:ext>
              </a:extLst>
            </p:cNvPr>
            <p:cNvSpPr/>
            <p:nvPr/>
          </p:nvSpPr>
          <p:spPr>
            <a:xfrm>
              <a:off x="6310314" y="1000108"/>
              <a:ext cx="357190" cy="357190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П</a:t>
              </a:r>
            </a:p>
          </p:txBody>
        </p:sp>
        <p:sp>
          <p:nvSpPr>
            <p:cNvPr id="38" name="Овал 37">
              <a:extLst>
                <a:ext uri="{FF2B5EF4-FFF2-40B4-BE49-F238E27FC236}">
                  <a16:creationId xmlns:a16="http://schemas.microsoft.com/office/drawing/2014/main" id="{472F0D1D-C679-4E38-9D4D-E43BAB5B235D}"/>
                </a:ext>
              </a:extLst>
            </p:cNvPr>
            <p:cNvSpPr/>
            <p:nvPr/>
          </p:nvSpPr>
          <p:spPr>
            <a:xfrm>
              <a:off x="3675661" y="1856570"/>
              <a:ext cx="357190" cy="357190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А</a:t>
              </a:r>
            </a:p>
          </p:txBody>
        </p:sp>
        <p:sp>
          <p:nvSpPr>
            <p:cNvPr id="39" name="Овал 38">
              <a:extLst>
                <a:ext uri="{FF2B5EF4-FFF2-40B4-BE49-F238E27FC236}">
                  <a16:creationId xmlns:a16="http://schemas.microsoft.com/office/drawing/2014/main" id="{2DBA6C11-171D-4C9A-B4C9-1EAC3F1239D2}"/>
                </a:ext>
              </a:extLst>
            </p:cNvPr>
            <p:cNvSpPr/>
            <p:nvPr/>
          </p:nvSpPr>
          <p:spPr>
            <a:xfrm>
              <a:off x="4610372" y="1858158"/>
              <a:ext cx="357190" cy="35719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Б</a:t>
              </a:r>
            </a:p>
          </p:txBody>
        </p:sp>
        <p:sp>
          <p:nvSpPr>
            <p:cNvPr id="40" name="Овал 39">
              <a:extLst>
                <a:ext uri="{FF2B5EF4-FFF2-40B4-BE49-F238E27FC236}">
                  <a16:creationId xmlns:a16="http://schemas.microsoft.com/office/drawing/2014/main" id="{36A05412-6E7C-4008-8846-8029FB7F7EC9}"/>
                </a:ext>
              </a:extLst>
            </p:cNvPr>
            <p:cNvSpPr/>
            <p:nvPr/>
          </p:nvSpPr>
          <p:spPr>
            <a:xfrm>
              <a:off x="5667372" y="1857364"/>
              <a:ext cx="357190" cy="35719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В</a:t>
              </a:r>
            </a:p>
          </p:txBody>
        </p:sp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id="{A88C8EDB-6E73-434B-A319-F16973950195}"/>
                </a:ext>
              </a:extLst>
            </p:cNvPr>
            <p:cNvSpPr/>
            <p:nvPr/>
          </p:nvSpPr>
          <p:spPr>
            <a:xfrm>
              <a:off x="6310314" y="1857364"/>
              <a:ext cx="357190" cy="357190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Г</a:t>
              </a:r>
            </a:p>
          </p:txBody>
        </p: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id="{238225E4-8C83-422D-A03C-682D36BF9CA4}"/>
                </a:ext>
              </a:extLst>
            </p:cNvPr>
            <p:cNvSpPr/>
            <p:nvPr/>
          </p:nvSpPr>
          <p:spPr>
            <a:xfrm>
              <a:off x="6953256" y="1857364"/>
              <a:ext cx="357190" cy="357190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Д</a:t>
              </a:r>
            </a:p>
          </p:txBody>
        </p:sp>
        <p:cxnSp>
          <p:nvCxnSpPr>
            <p:cNvPr id="43" name="Прямая соединительная линия 42">
              <a:extLst>
                <a:ext uri="{FF2B5EF4-FFF2-40B4-BE49-F238E27FC236}">
                  <a16:creationId xmlns:a16="http://schemas.microsoft.com/office/drawing/2014/main" id="{8D2940FA-B78C-4832-8B21-C6BA716C785E}"/>
                </a:ext>
              </a:extLst>
            </p:cNvPr>
            <p:cNvCxnSpPr>
              <a:stCxn id="35" idx="3"/>
              <a:endCxn id="36" idx="7"/>
            </p:cNvCxnSpPr>
            <p:nvPr/>
          </p:nvCxnSpPr>
          <p:spPr>
            <a:xfrm rot="5400000">
              <a:off x="4579212" y="483452"/>
              <a:ext cx="604684" cy="818998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>
              <a:extLst>
                <a:ext uri="{FF2B5EF4-FFF2-40B4-BE49-F238E27FC236}">
                  <a16:creationId xmlns:a16="http://schemas.microsoft.com/office/drawing/2014/main" id="{667C2AB5-26A5-4D6F-A025-A516B02806FC}"/>
                </a:ext>
              </a:extLst>
            </p:cNvPr>
            <p:cNvCxnSpPr>
              <a:stCxn id="35" idx="5"/>
              <a:endCxn id="37" idx="1"/>
            </p:cNvCxnSpPr>
            <p:nvPr/>
          </p:nvCxnSpPr>
          <p:spPr>
            <a:xfrm rot="16200000" flipH="1">
              <a:off x="5722220" y="412014"/>
              <a:ext cx="461808" cy="818998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>
              <a:extLst>
                <a:ext uri="{FF2B5EF4-FFF2-40B4-BE49-F238E27FC236}">
                  <a16:creationId xmlns:a16="http://schemas.microsoft.com/office/drawing/2014/main" id="{5552D726-1A94-4418-9346-7EA21A1217BB}"/>
                </a:ext>
              </a:extLst>
            </p:cNvPr>
            <p:cNvCxnSpPr>
              <a:stCxn id="36" idx="3"/>
              <a:endCxn id="38" idx="0"/>
            </p:cNvCxnSpPr>
            <p:nvPr/>
          </p:nvCxnSpPr>
          <p:spPr>
            <a:xfrm flipH="1">
              <a:off x="3854256" y="1447865"/>
              <a:ext cx="365227" cy="408705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>
              <a:extLst>
                <a:ext uri="{FF2B5EF4-FFF2-40B4-BE49-F238E27FC236}">
                  <a16:creationId xmlns:a16="http://schemas.microsoft.com/office/drawing/2014/main" id="{59CA3100-6191-42F3-AD32-DF08C66AD086}"/>
                </a:ext>
              </a:extLst>
            </p:cNvPr>
            <p:cNvCxnSpPr>
              <a:stCxn id="36" idx="5"/>
              <a:endCxn id="39" idx="0"/>
            </p:cNvCxnSpPr>
            <p:nvPr/>
          </p:nvCxnSpPr>
          <p:spPr>
            <a:xfrm>
              <a:off x="4472054" y="1447865"/>
              <a:ext cx="316913" cy="410293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>
              <a:extLst>
                <a:ext uri="{FF2B5EF4-FFF2-40B4-BE49-F238E27FC236}">
                  <a16:creationId xmlns:a16="http://schemas.microsoft.com/office/drawing/2014/main" id="{86AA9E5C-E17A-440A-ACD5-580BA967E870}"/>
                </a:ext>
              </a:extLst>
            </p:cNvPr>
            <p:cNvCxnSpPr>
              <a:stCxn id="37" idx="5"/>
              <a:endCxn id="42" idx="1"/>
            </p:cNvCxnSpPr>
            <p:nvPr/>
          </p:nvCxnSpPr>
          <p:spPr>
            <a:xfrm rot="16200000" flipH="1">
              <a:off x="6508038" y="1412146"/>
              <a:ext cx="604684" cy="39037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>
              <a:extLst>
                <a:ext uri="{FF2B5EF4-FFF2-40B4-BE49-F238E27FC236}">
                  <a16:creationId xmlns:a16="http://schemas.microsoft.com/office/drawing/2014/main" id="{4FC32209-4F74-45E5-8812-46661E4F1A60}"/>
                </a:ext>
              </a:extLst>
            </p:cNvPr>
            <p:cNvCxnSpPr>
              <a:stCxn id="37" idx="4"/>
              <a:endCxn id="41" idx="0"/>
            </p:cNvCxnSpPr>
            <p:nvPr/>
          </p:nvCxnSpPr>
          <p:spPr>
            <a:xfrm rot="5400000">
              <a:off x="6238876" y="1607331"/>
              <a:ext cx="500066" cy="1588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>
              <a:extLst>
                <a:ext uri="{FF2B5EF4-FFF2-40B4-BE49-F238E27FC236}">
                  <a16:creationId xmlns:a16="http://schemas.microsoft.com/office/drawing/2014/main" id="{0FDEAF37-C215-41C7-BFC4-EE882A19B859}"/>
                </a:ext>
              </a:extLst>
            </p:cNvPr>
            <p:cNvCxnSpPr>
              <a:stCxn id="37" idx="3"/>
              <a:endCxn id="40" idx="7"/>
            </p:cNvCxnSpPr>
            <p:nvPr/>
          </p:nvCxnSpPr>
          <p:spPr>
            <a:xfrm rot="5400000">
              <a:off x="5865096" y="1412146"/>
              <a:ext cx="604684" cy="39037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Объект 49">
                  <a:extLst>
                    <a:ext uri="{FF2B5EF4-FFF2-40B4-BE49-F238E27FC236}">
                      <a16:creationId xmlns:a16="http://schemas.microsoft.com/office/drawing/2014/main" id="{9749D58D-F4CB-496E-843C-F999C39F52F1}"/>
                    </a:ext>
                  </a:extLst>
                </p:cNvPr>
                <p:cNvSpPr txBox="1"/>
                <p:nvPr/>
              </p:nvSpPr>
              <p:spPr bwMode="auto">
                <a:xfrm>
                  <a:off x="4603735" y="473758"/>
                  <a:ext cx="219981" cy="512524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0" name="Объект 49">
                  <a:extLst>
                    <a:ext uri="{FF2B5EF4-FFF2-40B4-BE49-F238E27FC236}">
                      <a16:creationId xmlns:a16="http://schemas.microsoft.com/office/drawing/2014/main" id="{9749D58D-F4CB-496E-843C-F999C39F52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03735" y="473758"/>
                  <a:ext cx="219981" cy="512524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Объект 50">
                  <a:extLst>
                    <a:ext uri="{FF2B5EF4-FFF2-40B4-BE49-F238E27FC236}">
                      <a16:creationId xmlns:a16="http://schemas.microsoft.com/office/drawing/2014/main" id="{FB998553-4DFF-4DC5-BEC9-C5BCABA73612}"/>
                    </a:ext>
                  </a:extLst>
                </p:cNvPr>
                <p:cNvSpPr txBox="1"/>
                <p:nvPr/>
              </p:nvSpPr>
              <p:spPr bwMode="auto">
                <a:xfrm>
                  <a:off x="6111999" y="445210"/>
                  <a:ext cx="269753" cy="450498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1" name="Объект 50">
                  <a:extLst>
                    <a:ext uri="{FF2B5EF4-FFF2-40B4-BE49-F238E27FC236}">
                      <a16:creationId xmlns:a16="http://schemas.microsoft.com/office/drawing/2014/main" id="{FB998553-4DFF-4DC5-BEC9-C5BCABA7361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111999" y="445210"/>
                  <a:ext cx="269753" cy="45049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Объект 51">
                  <a:extLst>
                    <a:ext uri="{FF2B5EF4-FFF2-40B4-BE49-F238E27FC236}">
                      <a16:creationId xmlns:a16="http://schemas.microsoft.com/office/drawing/2014/main" id="{A6DB0009-2374-439E-8A8B-789C7C68C1C3}"/>
                    </a:ext>
                  </a:extLst>
                </p:cNvPr>
                <p:cNvSpPr txBox="1"/>
                <p:nvPr/>
              </p:nvSpPr>
              <p:spPr bwMode="auto">
                <a:xfrm>
                  <a:off x="3777932" y="1295423"/>
                  <a:ext cx="280908" cy="480937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2" name="Объект 51">
                  <a:extLst>
                    <a:ext uri="{FF2B5EF4-FFF2-40B4-BE49-F238E27FC236}">
                      <a16:creationId xmlns:a16="http://schemas.microsoft.com/office/drawing/2014/main" id="{A6DB0009-2374-439E-8A8B-789C7C68C1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77932" y="1295423"/>
                  <a:ext cx="280908" cy="48093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Объект 52">
                  <a:extLst>
                    <a:ext uri="{FF2B5EF4-FFF2-40B4-BE49-F238E27FC236}">
                      <a16:creationId xmlns:a16="http://schemas.microsoft.com/office/drawing/2014/main" id="{F0ED6CFE-ECDD-4D0E-B5D5-6D595831BE0C}"/>
                    </a:ext>
                  </a:extLst>
                </p:cNvPr>
                <p:cNvSpPr txBox="1"/>
                <p:nvPr/>
              </p:nvSpPr>
              <p:spPr bwMode="auto">
                <a:xfrm>
                  <a:off x="4655656" y="1251472"/>
                  <a:ext cx="266622" cy="461808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3" name="Объект 52">
                  <a:extLst>
                    <a:ext uri="{FF2B5EF4-FFF2-40B4-BE49-F238E27FC236}">
                      <a16:creationId xmlns:a16="http://schemas.microsoft.com/office/drawing/2014/main" id="{F0ED6CFE-ECDD-4D0E-B5D5-6D595831BE0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55656" y="1251472"/>
                  <a:ext cx="266622" cy="46180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Объект 53">
                  <a:extLst>
                    <a:ext uri="{FF2B5EF4-FFF2-40B4-BE49-F238E27FC236}">
                      <a16:creationId xmlns:a16="http://schemas.microsoft.com/office/drawing/2014/main" id="{5BA24AC2-8C9F-410C-B49A-95EA25549EC7}"/>
                    </a:ext>
                  </a:extLst>
                </p:cNvPr>
                <p:cNvSpPr txBox="1"/>
                <p:nvPr/>
              </p:nvSpPr>
              <p:spPr bwMode="auto">
                <a:xfrm>
                  <a:off x="5941022" y="1251472"/>
                  <a:ext cx="162004" cy="49884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4" name="Объект 53">
                  <a:extLst>
                    <a:ext uri="{FF2B5EF4-FFF2-40B4-BE49-F238E27FC236}">
                      <a16:creationId xmlns:a16="http://schemas.microsoft.com/office/drawing/2014/main" id="{5BA24AC2-8C9F-410C-B49A-95EA25549E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941022" y="1251472"/>
                  <a:ext cx="162004" cy="498841"/>
                </a:xfrm>
                <a:prstGeom prst="rect">
                  <a:avLst/>
                </a:prstGeom>
                <a:blipFill>
                  <a:blip r:embed="rId6"/>
                  <a:stretch>
                    <a:fillRect r="-8571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Объект 54">
                  <a:extLst>
                    <a:ext uri="{FF2B5EF4-FFF2-40B4-BE49-F238E27FC236}">
                      <a16:creationId xmlns:a16="http://schemas.microsoft.com/office/drawing/2014/main" id="{916010F5-FBFB-46C9-AFE9-AEBF2E148011}"/>
                    </a:ext>
                  </a:extLst>
                </p:cNvPr>
                <p:cNvSpPr txBox="1"/>
                <p:nvPr/>
              </p:nvSpPr>
              <p:spPr bwMode="auto">
                <a:xfrm>
                  <a:off x="6446046" y="1391811"/>
                  <a:ext cx="253049" cy="464759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5" name="Объект 54">
                  <a:extLst>
                    <a:ext uri="{FF2B5EF4-FFF2-40B4-BE49-F238E27FC236}">
                      <a16:creationId xmlns:a16="http://schemas.microsoft.com/office/drawing/2014/main" id="{916010F5-FBFB-46C9-AFE9-AEBF2E14801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446046" y="1391811"/>
                  <a:ext cx="253049" cy="46475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Объект 55">
                  <a:extLst>
                    <a:ext uri="{FF2B5EF4-FFF2-40B4-BE49-F238E27FC236}">
                      <a16:creationId xmlns:a16="http://schemas.microsoft.com/office/drawing/2014/main" id="{C0CD00BB-CD6A-4043-89B6-076E0B47E653}"/>
                    </a:ext>
                  </a:extLst>
                </p:cNvPr>
                <p:cNvSpPr txBox="1"/>
                <p:nvPr/>
              </p:nvSpPr>
              <p:spPr bwMode="auto">
                <a:xfrm>
                  <a:off x="6810380" y="1214423"/>
                  <a:ext cx="228600" cy="642937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6" name="Объект 55">
                  <a:extLst>
                    <a:ext uri="{FF2B5EF4-FFF2-40B4-BE49-F238E27FC236}">
                      <a16:creationId xmlns:a16="http://schemas.microsoft.com/office/drawing/2014/main" id="{C0CD00BB-CD6A-4043-89B6-076E0B47E65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810380" y="1214423"/>
                  <a:ext cx="228600" cy="64293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Объект 56">
                  <a:extLst>
                    <a:ext uri="{FF2B5EF4-FFF2-40B4-BE49-F238E27FC236}">
                      <a16:creationId xmlns:a16="http://schemas.microsoft.com/office/drawing/2014/main" id="{685E2EB1-0663-4D71-9228-378F8C51C6EA}"/>
                    </a:ext>
                  </a:extLst>
                </p:cNvPr>
                <p:cNvSpPr txBox="1"/>
                <p:nvPr/>
              </p:nvSpPr>
              <p:spPr bwMode="auto">
                <a:xfrm>
                  <a:off x="3716543" y="2213760"/>
                  <a:ext cx="295259" cy="480415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7" name="Объект 56">
                  <a:extLst>
                    <a:ext uri="{FF2B5EF4-FFF2-40B4-BE49-F238E27FC236}">
                      <a16:creationId xmlns:a16="http://schemas.microsoft.com/office/drawing/2014/main" id="{685E2EB1-0663-4D71-9228-378F8C51C6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6543" y="2213760"/>
                  <a:ext cx="295259" cy="480415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Объект 57">
                  <a:extLst>
                    <a:ext uri="{FF2B5EF4-FFF2-40B4-BE49-F238E27FC236}">
                      <a16:creationId xmlns:a16="http://schemas.microsoft.com/office/drawing/2014/main" id="{73F10539-EDA3-49FC-827F-89FD053F1192}"/>
                    </a:ext>
                  </a:extLst>
                </p:cNvPr>
                <p:cNvSpPr txBox="1"/>
                <p:nvPr/>
              </p:nvSpPr>
              <p:spPr bwMode="auto">
                <a:xfrm>
                  <a:off x="4649770" y="2214585"/>
                  <a:ext cx="285742" cy="480414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8" name="Объект 57">
                  <a:extLst>
                    <a:ext uri="{FF2B5EF4-FFF2-40B4-BE49-F238E27FC236}">
                      <a16:creationId xmlns:a16="http://schemas.microsoft.com/office/drawing/2014/main" id="{73F10539-EDA3-49FC-827F-89FD053F11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49770" y="2214585"/>
                  <a:ext cx="285742" cy="480414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Объект 58">
                  <a:extLst>
                    <a:ext uri="{FF2B5EF4-FFF2-40B4-BE49-F238E27FC236}">
                      <a16:creationId xmlns:a16="http://schemas.microsoft.com/office/drawing/2014/main" id="{293C7628-CED6-48FC-BCF2-18C6445467D6}"/>
                    </a:ext>
                  </a:extLst>
                </p:cNvPr>
                <p:cNvSpPr txBox="1"/>
                <p:nvPr/>
              </p:nvSpPr>
              <p:spPr bwMode="auto">
                <a:xfrm>
                  <a:off x="5738811" y="2214554"/>
                  <a:ext cx="249237" cy="642938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9" name="Объект 58">
                  <a:extLst>
                    <a:ext uri="{FF2B5EF4-FFF2-40B4-BE49-F238E27FC236}">
                      <a16:creationId xmlns:a16="http://schemas.microsoft.com/office/drawing/2014/main" id="{293C7628-CED6-48FC-BCF2-18C6445467D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738811" y="2214554"/>
                  <a:ext cx="249237" cy="642938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Объект 59">
                  <a:extLst>
                    <a:ext uri="{FF2B5EF4-FFF2-40B4-BE49-F238E27FC236}">
                      <a16:creationId xmlns:a16="http://schemas.microsoft.com/office/drawing/2014/main" id="{F04C8FF2-611E-45A8-885E-A4F47B5E7554}"/>
                    </a:ext>
                  </a:extLst>
                </p:cNvPr>
                <p:cNvSpPr txBox="1"/>
                <p:nvPr/>
              </p:nvSpPr>
              <p:spPr bwMode="auto">
                <a:xfrm>
                  <a:off x="6381753" y="2214554"/>
                  <a:ext cx="249237" cy="642938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60" name="Объект 59">
                  <a:extLst>
                    <a:ext uri="{FF2B5EF4-FFF2-40B4-BE49-F238E27FC236}">
                      <a16:creationId xmlns:a16="http://schemas.microsoft.com/office/drawing/2014/main" id="{F04C8FF2-611E-45A8-885E-A4F47B5E75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381753" y="2214554"/>
                  <a:ext cx="249237" cy="642938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Объект 60">
                  <a:extLst>
                    <a:ext uri="{FF2B5EF4-FFF2-40B4-BE49-F238E27FC236}">
                      <a16:creationId xmlns:a16="http://schemas.microsoft.com/office/drawing/2014/main" id="{837C4B29-CD2C-41B8-ADB6-9C43DA94C708}"/>
                    </a:ext>
                  </a:extLst>
                </p:cNvPr>
                <p:cNvSpPr txBox="1"/>
                <p:nvPr/>
              </p:nvSpPr>
              <p:spPr bwMode="auto">
                <a:xfrm>
                  <a:off x="7024695" y="2214554"/>
                  <a:ext cx="249237" cy="642938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61" name="Объект 60">
                  <a:extLst>
                    <a:ext uri="{FF2B5EF4-FFF2-40B4-BE49-F238E27FC236}">
                      <a16:creationId xmlns:a16="http://schemas.microsoft.com/office/drawing/2014/main" id="{837C4B29-CD2C-41B8-ADB6-9C43DA94C70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024695" y="2214554"/>
                  <a:ext cx="249237" cy="642938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Объект 93">
                <a:extLst>
                  <a:ext uri="{FF2B5EF4-FFF2-40B4-BE49-F238E27FC236}">
                    <a16:creationId xmlns:a16="http://schemas.microsoft.com/office/drawing/2014/main" id="{E5E6C4DC-D4FD-4ED4-B7E3-94FCDFBCCA06}"/>
                  </a:ext>
                </a:extLst>
              </p:cNvPr>
              <p:cNvSpPr txBox="1"/>
              <p:nvPr/>
            </p:nvSpPr>
            <p:spPr bwMode="auto">
              <a:xfrm>
                <a:off x="1679943" y="5013729"/>
                <a:ext cx="1947862" cy="1098550"/>
              </a:xfrm>
              <a:prstGeom prst="rect">
                <a:avLst/>
              </a:prstGeom>
              <a:noFill/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ru-RU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4" name="Объект 93">
                <a:extLst>
                  <a:ext uri="{FF2B5EF4-FFF2-40B4-BE49-F238E27FC236}">
                    <a16:creationId xmlns:a16="http://schemas.microsoft.com/office/drawing/2014/main" id="{E5E6C4DC-D4FD-4ED4-B7E3-94FCDFBCCA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79943" y="5013729"/>
                <a:ext cx="1947862" cy="109855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 17">
            <a:extLst>
              <a:ext uri="{FF2B5EF4-FFF2-40B4-BE49-F238E27FC236}">
                <a16:creationId xmlns:a16="http://schemas.microsoft.com/office/drawing/2014/main" id="{183D7F52-0DB5-4213-8E9C-E1C2018D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43" y="405450"/>
            <a:ext cx="10499777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latin typeface="+mn-lt"/>
              </a:rPr>
              <a:t>Задача 2. Пусть известно, что выходы Б и В ведут к спортивной площадке. Найдите вероятность того, что велосипедист выедет из парка к спортивной площадке.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latin typeface="+mn-lt"/>
              </a:rPr>
              <a:t>Решение.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latin typeface="+mn-lt"/>
              </a:rPr>
              <a:t>На рисунке обведем элементарные события, благоприятствующие событию «велосипедист выедет к спортивной площадке».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latin typeface="+mn-lt"/>
              </a:rPr>
              <a:t>Искомая вероятность равна сумме вероятностей наступления этих исходов, то есть</a:t>
            </a:r>
          </a:p>
        </p:txBody>
      </p:sp>
    </p:spTree>
    <p:extLst>
      <p:ext uri="{BB962C8B-B14F-4D97-AF65-F5344CB8AC3E}">
        <p14:creationId xmlns:p14="http://schemas.microsoft.com/office/powerpoint/2010/main" val="306236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3497802" cy="550416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+mn-lt"/>
              </a:rPr>
              <a:t>Задание</a:t>
            </a:r>
            <a:r>
              <a:rPr lang="ru-RU" sz="4000" dirty="0">
                <a:latin typeface="+mn-lt"/>
              </a:rPr>
              <a:t> 6</a:t>
            </a:r>
          </a:p>
        </p:txBody>
      </p:sp>
      <p:grpSp>
        <p:nvGrpSpPr>
          <p:cNvPr id="81" name="Группа 80">
            <a:extLst>
              <a:ext uri="{FF2B5EF4-FFF2-40B4-BE49-F238E27FC236}">
                <a16:creationId xmlns:a16="http://schemas.microsoft.com/office/drawing/2014/main" id="{D75A5BE7-90CD-43A7-BD94-638A57AE91EC}"/>
              </a:ext>
            </a:extLst>
          </p:cNvPr>
          <p:cNvGrpSpPr/>
          <p:nvPr/>
        </p:nvGrpSpPr>
        <p:grpSpPr>
          <a:xfrm>
            <a:off x="5657051" y="3131413"/>
            <a:ext cx="5103720" cy="2487640"/>
            <a:chOff x="3380085" y="285728"/>
            <a:chExt cx="3938009" cy="1928032"/>
          </a:xfrm>
        </p:grpSpPr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id="{719AAD94-93B2-42A1-9200-CB2C70536F1F}"/>
                </a:ext>
              </a:extLst>
            </p:cNvPr>
            <p:cNvSpPr/>
            <p:nvPr/>
          </p:nvSpPr>
          <p:spPr>
            <a:xfrm>
              <a:off x="5238744" y="285728"/>
              <a:ext cx="357190" cy="35719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Ф</a:t>
              </a:r>
            </a:p>
          </p:txBody>
        </p:sp>
        <p:sp>
          <p:nvSpPr>
            <p:cNvPr id="36" name="Овал 35">
              <a:extLst>
                <a:ext uri="{FF2B5EF4-FFF2-40B4-BE49-F238E27FC236}">
                  <a16:creationId xmlns:a16="http://schemas.microsoft.com/office/drawing/2014/main" id="{6AF81664-C972-4563-82DB-3B438DD5D2F6}"/>
                </a:ext>
              </a:extLst>
            </p:cNvPr>
            <p:cNvSpPr/>
            <p:nvPr/>
          </p:nvSpPr>
          <p:spPr>
            <a:xfrm>
              <a:off x="4167174" y="1142984"/>
              <a:ext cx="357190" cy="35719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1</a:t>
              </a:r>
              <a:endParaRPr lang="ru-RU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id="{BE8F508F-266C-4444-A51D-23A9D081C3EB}"/>
                </a:ext>
              </a:extLst>
            </p:cNvPr>
            <p:cNvSpPr/>
            <p:nvPr/>
          </p:nvSpPr>
          <p:spPr>
            <a:xfrm>
              <a:off x="6362624" y="1142984"/>
              <a:ext cx="357190" cy="35719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2</a:t>
              </a:r>
              <a:endParaRPr lang="ru-RU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Овал 37">
              <a:extLst>
                <a:ext uri="{FF2B5EF4-FFF2-40B4-BE49-F238E27FC236}">
                  <a16:creationId xmlns:a16="http://schemas.microsoft.com/office/drawing/2014/main" id="{472F0D1D-C679-4E38-9D4D-E43BAB5B235D}"/>
                </a:ext>
              </a:extLst>
            </p:cNvPr>
            <p:cNvSpPr/>
            <p:nvPr/>
          </p:nvSpPr>
          <p:spPr>
            <a:xfrm>
              <a:off x="3675661" y="1856570"/>
              <a:ext cx="357190" cy="357190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Б</a:t>
              </a:r>
            </a:p>
          </p:txBody>
        </p:sp>
        <p:sp>
          <p:nvSpPr>
            <p:cNvPr id="39" name="Овал 38">
              <a:extLst>
                <a:ext uri="{FF2B5EF4-FFF2-40B4-BE49-F238E27FC236}">
                  <a16:creationId xmlns:a16="http://schemas.microsoft.com/office/drawing/2014/main" id="{2DBA6C11-171D-4C9A-B4C9-1EAC3F1239D2}"/>
                </a:ext>
              </a:extLst>
            </p:cNvPr>
            <p:cNvSpPr/>
            <p:nvPr/>
          </p:nvSpPr>
          <p:spPr>
            <a:xfrm>
              <a:off x="4567178" y="1853812"/>
              <a:ext cx="357190" cy="35719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К</a:t>
              </a:r>
            </a:p>
          </p:txBody>
        </p:sp>
        <p:sp>
          <p:nvSpPr>
            <p:cNvPr id="40" name="Овал 39">
              <a:extLst>
                <a:ext uri="{FF2B5EF4-FFF2-40B4-BE49-F238E27FC236}">
                  <a16:creationId xmlns:a16="http://schemas.microsoft.com/office/drawing/2014/main" id="{36A05412-6E7C-4008-8846-8029FB7F7EC9}"/>
                </a:ext>
              </a:extLst>
            </p:cNvPr>
            <p:cNvSpPr/>
            <p:nvPr/>
          </p:nvSpPr>
          <p:spPr>
            <a:xfrm>
              <a:off x="5859080" y="1856570"/>
              <a:ext cx="357190" cy="35719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К</a:t>
              </a:r>
            </a:p>
          </p:txBody>
        </p: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id="{238225E4-8C83-422D-A03C-682D36BF9CA4}"/>
                </a:ext>
              </a:extLst>
            </p:cNvPr>
            <p:cNvSpPr/>
            <p:nvPr/>
          </p:nvSpPr>
          <p:spPr>
            <a:xfrm>
              <a:off x="6929193" y="1853812"/>
              <a:ext cx="357190" cy="357190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Б</a:t>
              </a:r>
            </a:p>
          </p:txBody>
        </p:sp>
        <p:cxnSp>
          <p:nvCxnSpPr>
            <p:cNvPr id="43" name="Прямая соединительная линия 42">
              <a:extLst>
                <a:ext uri="{FF2B5EF4-FFF2-40B4-BE49-F238E27FC236}">
                  <a16:creationId xmlns:a16="http://schemas.microsoft.com/office/drawing/2014/main" id="{8D2940FA-B78C-4832-8B21-C6BA716C785E}"/>
                </a:ext>
              </a:extLst>
            </p:cNvPr>
            <p:cNvCxnSpPr>
              <a:stCxn id="35" idx="3"/>
              <a:endCxn id="36" idx="7"/>
            </p:cNvCxnSpPr>
            <p:nvPr/>
          </p:nvCxnSpPr>
          <p:spPr>
            <a:xfrm rot="5400000">
              <a:off x="4579212" y="483452"/>
              <a:ext cx="604684" cy="818998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>
              <a:extLst>
                <a:ext uri="{FF2B5EF4-FFF2-40B4-BE49-F238E27FC236}">
                  <a16:creationId xmlns:a16="http://schemas.microsoft.com/office/drawing/2014/main" id="{667C2AB5-26A5-4D6F-A025-A516B02806FC}"/>
                </a:ext>
              </a:extLst>
            </p:cNvPr>
            <p:cNvCxnSpPr>
              <a:stCxn id="35" idx="5"/>
              <a:endCxn id="37" idx="1"/>
            </p:cNvCxnSpPr>
            <p:nvPr/>
          </p:nvCxnSpPr>
          <p:spPr>
            <a:xfrm>
              <a:off x="5543625" y="590609"/>
              <a:ext cx="871308" cy="604684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>
              <a:extLst>
                <a:ext uri="{FF2B5EF4-FFF2-40B4-BE49-F238E27FC236}">
                  <a16:creationId xmlns:a16="http://schemas.microsoft.com/office/drawing/2014/main" id="{5552D726-1A94-4418-9346-7EA21A1217BB}"/>
                </a:ext>
              </a:extLst>
            </p:cNvPr>
            <p:cNvCxnSpPr>
              <a:stCxn id="36" idx="3"/>
              <a:endCxn id="38" idx="0"/>
            </p:cNvCxnSpPr>
            <p:nvPr/>
          </p:nvCxnSpPr>
          <p:spPr>
            <a:xfrm flipH="1">
              <a:off x="3854256" y="1447865"/>
              <a:ext cx="365227" cy="408705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>
              <a:extLst>
                <a:ext uri="{FF2B5EF4-FFF2-40B4-BE49-F238E27FC236}">
                  <a16:creationId xmlns:a16="http://schemas.microsoft.com/office/drawing/2014/main" id="{59CA3100-6191-42F3-AD32-DF08C66AD086}"/>
                </a:ext>
              </a:extLst>
            </p:cNvPr>
            <p:cNvCxnSpPr>
              <a:cxnSpLocks/>
              <a:stCxn id="36" idx="5"/>
              <a:endCxn id="39" idx="0"/>
            </p:cNvCxnSpPr>
            <p:nvPr/>
          </p:nvCxnSpPr>
          <p:spPr>
            <a:xfrm>
              <a:off x="4472054" y="1447865"/>
              <a:ext cx="273719" cy="405947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>
              <a:extLst>
                <a:ext uri="{FF2B5EF4-FFF2-40B4-BE49-F238E27FC236}">
                  <a16:creationId xmlns:a16="http://schemas.microsoft.com/office/drawing/2014/main" id="{86AA9E5C-E17A-440A-ACD5-580BA967E870}"/>
                </a:ext>
              </a:extLst>
            </p:cNvPr>
            <p:cNvCxnSpPr>
              <a:cxnSpLocks/>
              <a:stCxn id="37" idx="5"/>
              <a:endCxn id="42" idx="1"/>
            </p:cNvCxnSpPr>
            <p:nvPr/>
          </p:nvCxnSpPr>
          <p:spPr>
            <a:xfrm>
              <a:off x="6667505" y="1447865"/>
              <a:ext cx="313998" cy="458257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>
              <a:extLst>
                <a:ext uri="{FF2B5EF4-FFF2-40B4-BE49-F238E27FC236}">
                  <a16:creationId xmlns:a16="http://schemas.microsoft.com/office/drawing/2014/main" id="{0FDEAF37-C215-41C7-BFC4-EE882A19B859}"/>
                </a:ext>
              </a:extLst>
            </p:cNvPr>
            <p:cNvCxnSpPr>
              <a:stCxn id="37" idx="3"/>
              <a:endCxn id="40" idx="7"/>
            </p:cNvCxnSpPr>
            <p:nvPr/>
          </p:nvCxnSpPr>
          <p:spPr>
            <a:xfrm flipH="1">
              <a:off x="6163961" y="1447865"/>
              <a:ext cx="250972" cy="461014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Объект 49">
                  <a:extLst>
                    <a:ext uri="{FF2B5EF4-FFF2-40B4-BE49-F238E27FC236}">
                      <a16:creationId xmlns:a16="http://schemas.microsoft.com/office/drawing/2014/main" id="{9749D58D-F4CB-496E-843C-F999C39F52F1}"/>
                    </a:ext>
                  </a:extLst>
                </p:cNvPr>
                <p:cNvSpPr txBox="1"/>
                <p:nvPr/>
              </p:nvSpPr>
              <p:spPr bwMode="auto">
                <a:xfrm>
                  <a:off x="4490666" y="656188"/>
                  <a:ext cx="443198" cy="240340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𝟕𝟒</m:t>
                        </m:r>
                      </m:oMath>
                    </m:oMathPara>
                  </a14:m>
                  <a:endParaRPr lang="ru-RU" dirty="0"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50" name="Объект 49">
                  <a:extLst>
                    <a:ext uri="{FF2B5EF4-FFF2-40B4-BE49-F238E27FC236}">
                      <a16:creationId xmlns:a16="http://schemas.microsoft.com/office/drawing/2014/main" id="{9749D58D-F4CB-496E-843C-F999C39F52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490666" y="656188"/>
                  <a:ext cx="443198" cy="240340"/>
                </a:xfrm>
                <a:prstGeom prst="rect">
                  <a:avLst/>
                </a:prstGeom>
                <a:blipFill>
                  <a:blip r:embed="rId2"/>
                  <a:stretch>
                    <a:fillRect r="-18085" b="-9804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Объект 49">
                  <a:extLst>
                    <a:ext uri="{FF2B5EF4-FFF2-40B4-BE49-F238E27FC236}">
                      <a16:creationId xmlns:a16="http://schemas.microsoft.com/office/drawing/2014/main" id="{07B4359E-9348-4AFA-9765-45D002BC3DEF}"/>
                    </a:ext>
                  </a:extLst>
                </p:cNvPr>
                <p:cNvSpPr txBox="1"/>
                <p:nvPr/>
              </p:nvSpPr>
              <p:spPr bwMode="auto">
                <a:xfrm>
                  <a:off x="6035774" y="650072"/>
                  <a:ext cx="443198" cy="240340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latin typeface="Cambria Math" panose="02040503050406030204" pitchFamily="18" charset="0"/>
                          </a:rPr>
                          <m:t>𝟐𝟔</m:t>
                        </m:r>
                      </m:oMath>
                    </m:oMathPara>
                  </a14:m>
                  <a:endParaRPr lang="ru-RU" dirty="0"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62" name="Объект 49">
                  <a:extLst>
                    <a:ext uri="{FF2B5EF4-FFF2-40B4-BE49-F238E27FC236}">
                      <a16:creationId xmlns:a16="http://schemas.microsoft.com/office/drawing/2014/main" id="{07B4359E-9348-4AFA-9765-45D002BC3DE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035774" y="650072"/>
                  <a:ext cx="443198" cy="240340"/>
                </a:xfrm>
                <a:prstGeom prst="rect">
                  <a:avLst/>
                </a:prstGeom>
                <a:blipFill>
                  <a:blip r:embed="rId3"/>
                  <a:stretch>
                    <a:fillRect r="-17021" b="-9804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Объект 49">
                  <a:extLst>
                    <a:ext uri="{FF2B5EF4-FFF2-40B4-BE49-F238E27FC236}">
                      <a16:creationId xmlns:a16="http://schemas.microsoft.com/office/drawing/2014/main" id="{3688CAA3-FC2E-478B-9F2A-A94829589677}"/>
                    </a:ext>
                  </a:extLst>
                </p:cNvPr>
                <p:cNvSpPr txBox="1"/>
                <p:nvPr/>
              </p:nvSpPr>
              <p:spPr bwMode="auto">
                <a:xfrm>
                  <a:off x="6874896" y="1489857"/>
                  <a:ext cx="443198" cy="240340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latin typeface="Cambria Math" panose="02040503050406030204" pitchFamily="18" charset="0"/>
                          </a:rPr>
                          <m:t>𝟎𝟐</m:t>
                        </m:r>
                      </m:oMath>
                    </m:oMathPara>
                  </a14:m>
                  <a:endParaRPr lang="ru-RU" dirty="0"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63" name="Объект 49">
                  <a:extLst>
                    <a:ext uri="{FF2B5EF4-FFF2-40B4-BE49-F238E27FC236}">
                      <a16:creationId xmlns:a16="http://schemas.microsoft.com/office/drawing/2014/main" id="{3688CAA3-FC2E-478B-9F2A-A9482958967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874896" y="1489857"/>
                  <a:ext cx="443198" cy="240340"/>
                </a:xfrm>
                <a:prstGeom prst="rect">
                  <a:avLst/>
                </a:prstGeom>
                <a:blipFill>
                  <a:blip r:embed="rId4"/>
                  <a:stretch>
                    <a:fillRect r="-17021" b="-12000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Объект 49">
                  <a:extLst>
                    <a:ext uri="{FF2B5EF4-FFF2-40B4-BE49-F238E27FC236}">
                      <a16:creationId xmlns:a16="http://schemas.microsoft.com/office/drawing/2014/main" id="{3C46706E-B772-47A3-A60F-3B21B0580674}"/>
                    </a:ext>
                  </a:extLst>
                </p:cNvPr>
                <p:cNvSpPr txBox="1"/>
                <p:nvPr/>
              </p:nvSpPr>
              <p:spPr bwMode="auto">
                <a:xfrm>
                  <a:off x="5720620" y="1483828"/>
                  <a:ext cx="443198" cy="240340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latin typeface="Cambria Math" panose="02040503050406030204" pitchFamily="18" charset="0"/>
                          </a:rPr>
                          <m:t>𝟗𝟖</m:t>
                        </m:r>
                      </m:oMath>
                    </m:oMathPara>
                  </a14:m>
                  <a:endParaRPr lang="ru-RU" dirty="0"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64" name="Объект 49">
                  <a:extLst>
                    <a:ext uri="{FF2B5EF4-FFF2-40B4-BE49-F238E27FC236}">
                      <a16:creationId xmlns:a16="http://schemas.microsoft.com/office/drawing/2014/main" id="{3C46706E-B772-47A3-A60F-3B21B05806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720620" y="1483828"/>
                  <a:ext cx="443198" cy="240340"/>
                </a:xfrm>
                <a:prstGeom prst="rect">
                  <a:avLst/>
                </a:prstGeom>
                <a:blipFill>
                  <a:blip r:embed="rId5"/>
                  <a:stretch>
                    <a:fillRect r="-17021" b="-9804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Объект 49">
                  <a:extLst>
                    <a:ext uri="{FF2B5EF4-FFF2-40B4-BE49-F238E27FC236}">
                      <a16:creationId xmlns:a16="http://schemas.microsoft.com/office/drawing/2014/main" id="{9B7450A8-F231-470C-9761-432C5BF9B643}"/>
                    </a:ext>
                  </a:extLst>
                </p:cNvPr>
                <p:cNvSpPr txBox="1"/>
                <p:nvPr/>
              </p:nvSpPr>
              <p:spPr bwMode="auto">
                <a:xfrm>
                  <a:off x="4714785" y="1489857"/>
                  <a:ext cx="443198" cy="240340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latin typeface="Cambria Math" panose="02040503050406030204" pitchFamily="18" charset="0"/>
                          </a:rPr>
                          <m:t>𝟗𝟕</m:t>
                        </m:r>
                      </m:oMath>
                    </m:oMathPara>
                  </a14:m>
                  <a:endParaRPr lang="ru-RU" dirty="0"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65" name="Объект 49">
                  <a:extLst>
                    <a:ext uri="{FF2B5EF4-FFF2-40B4-BE49-F238E27FC236}">
                      <a16:creationId xmlns:a16="http://schemas.microsoft.com/office/drawing/2014/main" id="{9B7450A8-F231-470C-9761-432C5BF9B64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714785" y="1489857"/>
                  <a:ext cx="443198" cy="240340"/>
                </a:xfrm>
                <a:prstGeom prst="rect">
                  <a:avLst/>
                </a:prstGeom>
                <a:blipFill>
                  <a:blip r:embed="rId6"/>
                  <a:stretch>
                    <a:fillRect r="-17021" b="-12000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Объект 49">
                  <a:extLst>
                    <a:ext uri="{FF2B5EF4-FFF2-40B4-BE49-F238E27FC236}">
                      <a16:creationId xmlns:a16="http://schemas.microsoft.com/office/drawing/2014/main" id="{32E1CAFB-2413-467D-B644-0E6570551F92}"/>
                    </a:ext>
                  </a:extLst>
                </p:cNvPr>
                <p:cNvSpPr txBox="1"/>
                <p:nvPr/>
              </p:nvSpPr>
              <p:spPr bwMode="auto">
                <a:xfrm>
                  <a:off x="3380085" y="1489857"/>
                  <a:ext cx="443198" cy="240340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latin typeface="Cambria Math" panose="02040503050406030204" pitchFamily="18" charset="0"/>
                          </a:rPr>
                          <m:t>𝟎𝟑</m:t>
                        </m:r>
                      </m:oMath>
                    </m:oMathPara>
                  </a14:m>
                  <a:endParaRPr lang="ru-RU" dirty="0"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66" name="Объект 49">
                  <a:extLst>
                    <a:ext uri="{FF2B5EF4-FFF2-40B4-BE49-F238E27FC236}">
                      <a16:creationId xmlns:a16="http://schemas.microsoft.com/office/drawing/2014/main" id="{32E1CAFB-2413-467D-B644-0E6570551F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0085" y="1489857"/>
                  <a:ext cx="443198" cy="240340"/>
                </a:xfrm>
                <a:prstGeom prst="rect">
                  <a:avLst/>
                </a:prstGeom>
                <a:blipFill>
                  <a:blip r:embed="rId7"/>
                  <a:stretch>
                    <a:fillRect r="-17021" b="-12000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4" name="Объект 93">
            <a:extLst>
              <a:ext uri="{FF2B5EF4-FFF2-40B4-BE49-F238E27FC236}">
                <a16:creationId xmlns:a16="http://schemas.microsoft.com/office/drawing/2014/main" id="{E5E6C4DC-D4FD-4ED4-B7E3-94FCDFBCCA06}"/>
              </a:ext>
            </a:extLst>
          </p:cNvPr>
          <p:cNvSpPr txBox="1"/>
          <p:nvPr/>
        </p:nvSpPr>
        <p:spPr bwMode="auto">
          <a:xfrm>
            <a:off x="621293" y="3376880"/>
            <a:ext cx="5291436" cy="46503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r>
              <a:rPr lang="ru-RU" sz="3200" dirty="0">
                <a:latin typeface="+mn-lt"/>
              </a:rPr>
              <a:t>0,74*0,03=0,0222</a:t>
            </a:r>
          </a:p>
        </p:txBody>
      </p:sp>
      <p:sp>
        <p:nvSpPr>
          <p:cNvPr id="95" name="Rectangle 17">
            <a:extLst>
              <a:ext uri="{FF2B5EF4-FFF2-40B4-BE49-F238E27FC236}">
                <a16:creationId xmlns:a16="http://schemas.microsoft.com/office/drawing/2014/main" id="{183D7F52-0DB5-4213-8E9C-E1C2018D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162" y="649612"/>
            <a:ext cx="1049977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ru-RU" sz="3200" dirty="0">
                <a:latin typeface="+mn-lt"/>
              </a:rPr>
              <a:t>Две фирмы выпускают чехлы для телефонов. Первая фирма выпускает 74 % этих чехлов, вторая 26 %. Причём у первой фирмы 3 % чехлов оказывается бракованными, а у второй — 2 %. Найди вероятность того, что купленный в магазине чехол окажется бракованным. </a:t>
            </a:r>
          </a:p>
        </p:txBody>
      </p:sp>
      <p:sp>
        <p:nvSpPr>
          <p:cNvPr id="25" name="Объект 93">
            <a:extLst>
              <a:ext uri="{FF2B5EF4-FFF2-40B4-BE49-F238E27FC236}">
                <a16:creationId xmlns:a16="http://schemas.microsoft.com/office/drawing/2014/main" id="{39AF117E-D77E-4ADE-AD48-93E7605D04BA}"/>
              </a:ext>
            </a:extLst>
          </p:cNvPr>
          <p:cNvSpPr txBox="1"/>
          <p:nvPr/>
        </p:nvSpPr>
        <p:spPr bwMode="auto">
          <a:xfrm>
            <a:off x="682248" y="4165823"/>
            <a:ext cx="5291436" cy="46503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r>
              <a:rPr lang="ru-RU" sz="3200" dirty="0">
                <a:latin typeface="+mn-lt"/>
              </a:rPr>
              <a:t>0,26*0,02=0,0052</a:t>
            </a:r>
          </a:p>
        </p:txBody>
      </p:sp>
      <p:sp>
        <p:nvSpPr>
          <p:cNvPr id="26" name="Объект 93">
            <a:extLst>
              <a:ext uri="{FF2B5EF4-FFF2-40B4-BE49-F238E27FC236}">
                <a16:creationId xmlns:a16="http://schemas.microsoft.com/office/drawing/2014/main" id="{3C3C7DDA-50B7-4178-A226-AE955F585C83}"/>
              </a:ext>
            </a:extLst>
          </p:cNvPr>
          <p:cNvSpPr txBox="1"/>
          <p:nvPr/>
        </p:nvSpPr>
        <p:spPr bwMode="auto">
          <a:xfrm>
            <a:off x="656227" y="4920028"/>
            <a:ext cx="5291436" cy="46503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r>
              <a:rPr lang="ru-RU" sz="3200" dirty="0">
                <a:latin typeface="+mn-lt"/>
              </a:rPr>
              <a:t>0,0222+0,0052=0,0274</a:t>
            </a:r>
          </a:p>
        </p:txBody>
      </p:sp>
    </p:spTree>
    <p:extLst>
      <p:ext uri="{BB962C8B-B14F-4D97-AF65-F5344CB8AC3E}">
        <p14:creationId xmlns:p14="http://schemas.microsoft.com/office/powerpoint/2010/main" val="5110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3497802" cy="550416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+mn-lt"/>
              </a:rPr>
              <a:t>Задание</a:t>
            </a:r>
            <a:r>
              <a:rPr lang="ru-RU" sz="4000" dirty="0">
                <a:latin typeface="+mn-lt"/>
              </a:rPr>
              <a:t> 7</a:t>
            </a:r>
          </a:p>
        </p:txBody>
      </p:sp>
      <p:grpSp>
        <p:nvGrpSpPr>
          <p:cNvPr id="81" name="Группа 80">
            <a:extLst>
              <a:ext uri="{FF2B5EF4-FFF2-40B4-BE49-F238E27FC236}">
                <a16:creationId xmlns:a16="http://schemas.microsoft.com/office/drawing/2014/main" id="{D75A5BE7-90CD-43A7-BD94-638A57AE91EC}"/>
              </a:ext>
            </a:extLst>
          </p:cNvPr>
          <p:cNvGrpSpPr/>
          <p:nvPr/>
        </p:nvGrpSpPr>
        <p:grpSpPr>
          <a:xfrm>
            <a:off x="2433649" y="2715831"/>
            <a:ext cx="7324701" cy="2789440"/>
            <a:chOff x="2972498" y="302984"/>
            <a:chExt cx="4884257" cy="1868369"/>
          </a:xfrm>
        </p:grpSpPr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id="{719AAD94-93B2-42A1-9200-CB2C70536F1F}"/>
                </a:ext>
              </a:extLst>
            </p:cNvPr>
            <p:cNvSpPr/>
            <p:nvPr/>
          </p:nvSpPr>
          <p:spPr>
            <a:xfrm>
              <a:off x="5320881" y="302984"/>
              <a:ext cx="357190" cy="35719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Б</a:t>
              </a:r>
            </a:p>
          </p:txBody>
        </p:sp>
        <p:sp>
          <p:nvSpPr>
            <p:cNvPr id="36" name="Овал 35">
              <a:extLst>
                <a:ext uri="{FF2B5EF4-FFF2-40B4-BE49-F238E27FC236}">
                  <a16:creationId xmlns:a16="http://schemas.microsoft.com/office/drawing/2014/main" id="{6AF81664-C972-4563-82DB-3B438DD5D2F6}"/>
                </a:ext>
              </a:extLst>
            </p:cNvPr>
            <p:cNvSpPr/>
            <p:nvPr/>
          </p:nvSpPr>
          <p:spPr>
            <a:xfrm>
              <a:off x="3613654" y="986282"/>
              <a:ext cx="357190" cy="35719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С</a:t>
              </a:r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id="{BE8F508F-266C-4444-A51D-23A9D081C3EB}"/>
                </a:ext>
              </a:extLst>
            </p:cNvPr>
            <p:cNvSpPr/>
            <p:nvPr/>
          </p:nvSpPr>
          <p:spPr>
            <a:xfrm>
              <a:off x="6904572" y="990284"/>
              <a:ext cx="357190" cy="357190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М</a:t>
              </a:r>
            </a:p>
          </p:txBody>
        </p:sp>
        <p:sp>
          <p:nvSpPr>
            <p:cNvPr id="38" name="Овал 37">
              <a:extLst>
                <a:ext uri="{FF2B5EF4-FFF2-40B4-BE49-F238E27FC236}">
                  <a16:creationId xmlns:a16="http://schemas.microsoft.com/office/drawing/2014/main" id="{472F0D1D-C679-4E38-9D4D-E43BAB5B235D}"/>
                </a:ext>
              </a:extLst>
            </p:cNvPr>
            <p:cNvSpPr/>
            <p:nvPr/>
          </p:nvSpPr>
          <p:spPr>
            <a:xfrm>
              <a:off x="2972498" y="1795615"/>
              <a:ext cx="357190" cy="35719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С</a:t>
              </a:r>
            </a:p>
          </p:txBody>
        </p:sp>
        <p:sp>
          <p:nvSpPr>
            <p:cNvPr id="39" name="Овал 38">
              <a:extLst>
                <a:ext uri="{FF2B5EF4-FFF2-40B4-BE49-F238E27FC236}">
                  <a16:creationId xmlns:a16="http://schemas.microsoft.com/office/drawing/2014/main" id="{2DBA6C11-171D-4C9A-B4C9-1EAC3F1239D2}"/>
                </a:ext>
              </a:extLst>
            </p:cNvPr>
            <p:cNvSpPr/>
            <p:nvPr/>
          </p:nvSpPr>
          <p:spPr>
            <a:xfrm>
              <a:off x="4190912" y="1811024"/>
              <a:ext cx="357190" cy="35719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М</a:t>
              </a:r>
            </a:p>
          </p:txBody>
        </p:sp>
        <p:sp>
          <p:nvSpPr>
            <p:cNvPr id="40" name="Овал 39">
              <a:extLst>
                <a:ext uri="{FF2B5EF4-FFF2-40B4-BE49-F238E27FC236}">
                  <a16:creationId xmlns:a16="http://schemas.microsoft.com/office/drawing/2014/main" id="{36A05412-6E7C-4008-8846-8029FB7F7EC9}"/>
                </a:ext>
              </a:extLst>
            </p:cNvPr>
            <p:cNvSpPr/>
            <p:nvPr/>
          </p:nvSpPr>
          <p:spPr>
            <a:xfrm>
              <a:off x="6373512" y="1811024"/>
              <a:ext cx="357190" cy="35719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С</a:t>
              </a:r>
            </a:p>
          </p:txBody>
        </p:sp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id="{A88C8EDB-6E73-434B-A319-F16973950195}"/>
                </a:ext>
              </a:extLst>
            </p:cNvPr>
            <p:cNvSpPr/>
            <p:nvPr/>
          </p:nvSpPr>
          <p:spPr>
            <a:xfrm>
              <a:off x="6914949" y="1795615"/>
              <a:ext cx="357190" cy="35719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Л</a:t>
              </a:r>
            </a:p>
          </p:txBody>
        </p: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id="{238225E4-8C83-422D-A03C-682D36BF9CA4}"/>
                </a:ext>
              </a:extLst>
            </p:cNvPr>
            <p:cNvSpPr/>
            <p:nvPr/>
          </p:nvSpPr>
          <p:spPr>
            <a:xfrm>
              <a:off x="7499565" y="1811024"/>
              <a:ext cx="357190" cy="35719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М</a:t>
              </a:r>
            </a:p>
          </p:txBody>
        </p:sp>
        <p:cxnSp>
          <p:nvCxnSpPr>
            <p:cNvPr id="43" name="Прямая соединительная линия 42">
              <a:extLst>
                <a:ext uri="{FF2B5EF4-FFF2-40B4-BE49-F238E27FC236}">
                  <a16:creationId xmlns:a16="http://schemas.microsoft.com/office/drawing/2014/main" id="{8D2940FA-B78C-4832-8B21-C6BA716C785E}"/>
                </a:ext>
              </a:extLst>
            </p:cNvPr>
            <p:cNvCxnSpPr>
              <a:cxnSpLocks/>
              <a:stCxn id="35" idx="3"/>
              <a:endCxn id="36" idx="7"/>
            </p:cNvCxnSpPr>
            <p:nvPr/>
          </p:nvCxnSpPr>
          <p:spPr>
            <a:xfrm flipH="1">
              <a:off x="3918535" y="607865"/>
              <a:ext cx="1454655" cy="430727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>
              <a:extLst>
                <a:ext uri="{FF2B5EF4-FFF2-40B4-BE49-F238E27FC236}">
                  <a16:creationId xmlns:a16="http://schemas.microsoft.com/office/drawing/2014/main" id="{667C2AB5-26A5-4D6F-A025-A516B02806FC}"/>
                </a:ext>
              </a:extLst>
            </p:cNvPr>
            <p:cNvCxnSpPr>
              <a:stCxn id="35" idx="5"/>
              <a:endCxn id="37" idx="1"/>
            </p:cNvCxnSpPr>
            <p:nvPr/>
          </p:nvCxnSpPr>
          <p:spPr>
            <a:xfrm>
              <a:off x="5625762" y="607865"/>
              <a:ext cx="1331119" cy="434729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>
              <a:extLst>
                <a:ext uri="{FF2B5EF4-FFF2-40B4-BE49-F238E27FC236}">
                  <a16:creationId xmlns:a16="http://schemas.microsoft.com/office/drawing/2014/main" id="{5552D726-1A94-4418-9346-7EA21A1217BB}"/>
                </a:ext>
              </a:extLst>
            </p:cNvPr>
            <p:cNvCxnSpPr>
              <a:stCxn id="36" idx="3"/>
              <a:endCxn id="38" idx="0"/>
            </p:cNvCxnSpPr>
            <p:nvPr/>
          </p:nvCxnSpPr>
          <p:spPr>
            <a:xfrm flipH="1">
              <a:off x="3151093" y="1291162"/>
              <a:ext cx="514870" cy="504452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>
              <a:extLst>
                <a:ext uri="{FF2B5EF4-FFF2-40B4-BE49-F238E27FC236}">
                  <a16:creationId xmlns:a16="http://schemas.microsoft.com/office/drawing/2014/main" id="{59CA3100-6191-42F3-AD32-DF08C66AD086}"/>
                </a:ext>
              </a:extLst>
            </p:cNvPr>
            <p:cNvCxnSpPr>
              <a:stCxn id="36" idx="5"/>
              <a:endCxn id="39" idx="0"/>
            </p:cNvCxnSpPr>
            <p:nvPr/>
          </p:nvCxnSpPr>
          <p:spPr>
            <a:xfrm>
              <a:off x="3918535" y="1291162"/>
              <a:ext cx="450972" cy="519862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>
              <a:extLst>
                <a:ext uri="{FF2B5EF4-FFF2-40B4-BE49-F238E27FC236}">
                  <a16:creationId xmlns:a16="http://schemas.microsoft.com/office/drawing/2014/main" id="{86AA9E5C-E17A-440A-ACD5-580BA967E870}"/>
                </a:ext>
              </a:extLst>
            </p:cNvPr>
            <p:cNvCxnSpPr>
              <a:cxnSpLocks/>
              <a:stCxn id="37" idx="5"/>
              <a:endCxn id="42" idx="0"/>
            </p:cNvCxnSpPr>
            <p:nvPr/>
          </p:nvCxnSpPr>
          <p:spPr>
            <a:xfrm>
              <a:off x="7209453" y="1295165"/>
              <a:ext cx="468707" cy="51586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>
              <a:extLst>
                <a:ext uri="{FF2B5EF4-FFF2-40B4-BE49-F238E27FC236}">
                  <a16:creationId xmlns:a16="http://schemas.microsoft.com/office/drawing/2014/main" id="{4FC32209-4F74-45E5-8812-46661E4F1A60}"/>
                </a:ext>
              </a:extLst>
            </p:cNvPr>
            <p:cNvCxnSpPr>
              <a:stCxn id="37" idx="4"/>
              <a:endCxn id="41" idx="0"/>
            </p:cNvCxnSpPr>
            <p:nvPr/>
          </p:nvCxnSpPr>
          <p:spPr>
            <a:xfrm>
              <a:off x="7083167" y="1347474"/>
              <a:ext cx="10377" cy="448141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>
              <a:extLst>
                <a:ext uri="{FF2B5EF4-FFF2-40B4-BE49-F238E27FC236}">
                  <a16:creationId xmlns:a16="http://schemas.microsoft.com/office/drawing/2014/main" id="{0FDEAF37-C215-41C7-BFC4-EE882A19B859}"/>
                </a:ext>
              </a:extLst>
            </p:cNvPr>
            <p:cNvCxnSpPr>
              <a:cxnSpLocks/>
              <a:stCxn id="37" idx="3"/>
              <a:endCxn id="40" idx="0"/>
            </p:cNvCxnSpPr>
            <p:nvPr/>
          </p:nvCxnSpPr>
          <p:spPr>
            <a:xfrm flipH="1">
              <a:off x="6552107" y="1295165"/>
              <a:ext cx="404774" cy="51586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Объект 49">
                  <a:extLst>
                    <a:ext uri="{FF2B5EF4-FFF2-40B4-BE49-F238E27FC236}">
                      <a16:creationId xmlns:a16="http://schemas.microsoft.com/office/drawing/2014/main" id="{9749D58D-F4CB-496E-843C-F999C39F52F1}"/>
                    </a:ext>
                  </a:extLst>
                </p:cNvPr>
                <p:cNvSpPr txBox="1"/>
                <p:nvPr/>
              </p:nvSpPr>
              <p:spPr bwMode="auto">
                <a:xfrm>
                  <a:off x="4237100" y="604726"/>
                  <a:ext cx="311002" cy="24111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0" name="Объект 49">
                  <a:extLst>
                    <a:ext uri="{FF2B5EF4-FFF2-40B4-BE49-F238E27FC236}">
                      <a16:creationId xmlns:a16="http://schemas.microsoft.com/office/drawing/2014/main" id="{9749D58D-F4CB-496E-843C-F999C39F52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237100" y="604726"/>
                  <a:ext cx="311002" cy="241111"/>
                </a:xfrm>
                <a:prstGeom prst="rect">
                  <a:avLst/>
                </a:prstGeom>
                <a:blipFill>
                  <a:blip r:embed="rId2"/>
                  <a:stretch>
                    <a:fillRect r="-7792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2" name="Овал 61">
              <a:extLst>
                <a:ext uri="{FF2B5EF4-FFF2-40B4-BE49-F238E27FC236}">
                  <a16:creationId xmlns:a16="http://schemas.microsoft.com/office/drawing/2014/main" id="{0D4B4FCB-6B2D-4110-99B4-DA9CDC43C36B}"/>
                </a:ext>
              </a:extLst>
            </p:cNvPr>
            <p:cNvSpPr/>
            <p:nvPr/>
          </p:nvSpPr>
          <p:spPr>
            <a:xfrm>
              <a:off x="5330544" y="990284"/>
              <a:ext cx="357190" cy="357190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Л</a:t>
              </a:r>
            </a:p>
          </p:txBody>
        </p:sp>
        <p:sp>
          <p:nvSpPr>
            <p:cNvPr id="63" name="Овал 62">
              <a:extLst>
                <a:ext uri="{FF2B5EF4-FFF2-40B4-BE49-F238E27FC236}">
                  <a16:creationId xmlns:a16="http://schemas.microsoft.com/office/drawing/2014/main" id="{D4A437FD-8F4C-4395-94A4-5EF6D910A0AD}"/>
                </a:ext>
              </a:extLst>
            </p:cNvPr>
            <p:cNvSpPr/>
            <p:nvPr/>
          </p:nvSpPr>
          <p:spPr>
            <a:xfrm>
              <a:off x="4701554" y="1811024"/>
              <a:ext cx="357190" cy="35719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С</a:t>
              </a:r>
            </a:p>
          </p:txBody>
        </p:sp>
        <p:sp>
          <p:nvSpPr>
            <p:cNvPr id="64" name="Овал 63">
              <a:extLst>
                <a:ext uri="{FF2B5EF4-FFF2-40B4-BE49-F238E27FC236}">
                  <a16:creationId xmlns:a16="http://schemas.microsoft.com/office/drawing/2014/main" id="{27D49F0D-F6F6-4AC5-8786-9AAF37FC2D6D}"/>
                </a:ext>
              </a:extLst>
            </p:cNvPr>
            <p:cNvSpPr/>
            <p:nvPr/>
          </p:nvSpPr>
          <p:spPr>
            <a:xfrm>
              <a:off x="5330544" y="1795615"/>
              <a:ext cx="357190" cy="35719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Л</a:t>
              </a:r>
            </a:p>
          </p:txBody>
        </p:sp>
        <p:sp>
          <p:nvSpPr>
            <p:cNvPr id="65" name="Овал 64">
              <a:extLst>
                <a:ext uri="{FF2B5EF4-FFF2-40B4-BE49-F238E27FC236}">
                  <a16:creationId xmlns:a16="http://schemas.microsoft.com/office/drawing/2014/main" id="{132917ED-9F2D-4EDA-8F49-421521A91F45}"/>
                </a:ext>
              </a:extLst>
            </p:cNvPr>
            <p:cNvSpPr/>
            <p:nvPr/>
          </p:nvSpPr>
          <p:spPr>
            <a:xfrm>
              <a:off x="5852028" y="1795615"/>
              <a:ext cx="357190" cy="35719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М</a:t>
              </a:r>
            </a:p>
          </p:txBody>
        </p:sp>
        <p:cxnSp>
          <p:nvCxnSpPr>
            <p:cNvPr id="66" name="Прямая соединительная линия 65">
              <a:extLst>
                <a:ext uri="{FF2B5EF4-FFF2-40B4-BE49-F238E27FC236}">
                  <a16:creationId xmlns:a16="http://schemas.microsoft.com/office/drawing/2014/main" id="{6F98DC66-8399-4EAF-94BD-7D469C633E88}"/>
                </a:ext>
              </a:extLst>
            </p:cNvPr>
            <p:cNvCxnSpPr>
              <a:cxnSpLocks/>
              <a:stCxn id="62" idx="5"/>
              <a:endCxn id="65" idx="0"/>
            </p:cNvCxnSpPr>
            <p:nvPr/>
          </p:nvCxnSpPr>
          <p:spPr>
            <a:xfrm>
              <a:off x="5635425" y="1295165"/>
              <a:ext cx="395198" cy="50045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>
              <a:extLst>
                <a:ext uri="{FF2B5EF4-FFF2-40B4-BE49-F238E27FC236}">
                  <a16:creationId xmlns:a16="http://schemas.microsoft.com/office/drawing/2014/main" id="{DF9555DA-1DEE-4BE1-9FAA-03F6FCD7B513}"/>
                </a:ext>
              </a:extLst>
            </p:cNvPr>
            <p:cNvCxnSpPr>
              <a:cxnSpLocks/>
              <a:stCxn id="62" idx="3"/>
              <a:endCxn id="63" idx="0"/>
            </p:cNvCxnSpPr>
            <p:nvPr/>
          </p:nvCxnSpPr>
          <p:spPr>
            <a:xfrm flipH="1">
              <a:off x="4880149" y="1295165"/>
              <a:ext cx="502704" cy="51586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>
              <a:extLst>
                <a:ext uri="{FF2B5EF4-FFF2-40B4-BE49-F238E27FC236}">
                  <a16:creationId xmlns:a16="http://schemas.microsoft.com/office/drawing/2014/main" id="{02A7ED58-C53C-40CD-8556-ED6280A71A48}"/>
                </a:ext>
              </a:extLst>
            </p:cNvPr>
            <p:cNvCxnSpPr>
              <a:cxnSpLocks/>
              <a:stCxn id="35" idx="4"/>
              <a:endCxn id="62" idx="0"/>
            </p:cNvCxnSpPr>
            <p:nvPr/>
          </p:nvCxnSpPr>
          <p:spPr>
            <a:xfrm>
              <a:off x="5499476" y="660174"/>
              <a:ext cx="9663" cy="33011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Овал 84">
              <a:extLst>
                <a:ext uri="{FF2B5EF4-FFF2-40B4-BE49-F238E27FC236}">
                  <a16:creationId xmlns:a16="http://schemas.microsoft.com/office/drawing/2014/main" id="{2330A024-C338-45C8-8F32-BB2146A1038D}"/>
                </a:ext>
              </a:extLst>
            </p:cNvPr>
            <p:cNvSpPr/>
            <p:nvPr/>
          </p:nvSpPr>
          <p:spPr>
            <a:xfrm>
              <a:off x="3615087" y="1814163"/>
              <a:ext cx="357190" cy="35719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Л</a:t>
              </a:r>
            </a:p>
          </p:txBody>
        </p:sp>
        <p:cxnSp>
          <p:nvCxnSpPr>
            <p:cNvPr id="86" name="Прямая соединительная линия 85">
              <a:extLst>
                <a:ext uri="{FF2B5EF4-FFF2-40B4-BE49-F238E27FC236}">
                  <a16:creationId xmlns:a16="http://schemas.microsoft.com/office/drawing/2014/main" id="{A4ADAD92-2659-49B0-8655-9A7F3DDBF1CD}"/>
                </a:ext>
              </a:extLst>
            </p:cNvPr>
            <p:cNvCxnSpPr>
              <a:cxnSpLocks/>
              <a:stCxn id="36" idx="4"/>
              <a:endCxn id="85" idx="0"/>
            </p:cNvCxnSpPr>
            <p:nvPr/>
          </p:nvCxnSpPr>
          <p:spPr>
            <a:xfrm>
              <a:off x="3792249" y="1343472"/>
              <a:ext cx="1433" cy="470691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Прямая соединительная линия 95">
              <a:extLst>
                <a:ext uri="{FF2B5EF4-FFF2-40B4-BE49-F238E27FC236}">
                  <a16:creationId xmlns:a16="http://schemas.microsoft.com/office/drawing/2014/main" id="{D51A093A-CF2E-4C22-8F69-BBFC5AF097AC}"/>
                </a:ext>
              </a:extLst>
            </p:cNvPr>
            <p:cNvCxnSpPr>
              <a:cxnSpLocks/>
              <a:stCxn id="62" idx="4"/>
              <a:endCxn id="64" idx="0"/>
            </p:cNvCxnSpPr>
            <p:nvPr/>
          </p:nvCxnSpPr>
          <p:spPr>
            <a:xfrm>
              <a:off x="5509139" y="1347474"/>
              <a:ext cx="0" cy="448141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Объект 49">
                  <a:extLst>
                    <a:ext uri="{FF2B5EF4-FFF2-40B4-BE49-F238E27FC236}">
                      <a16:creationId xmlns:a16="http://schemas.microsoft.com/office/drawing/2014/main" id="{7C0E8FE9-B906-4087-811C-5EBE3CCED9BD}"/>
                    </a:ext>
                  </a:extLst>
                </p:cNvPr>
                <p:cNvSpPr txBox="1"/>
                <p:nvPr/>
              </p:nvSpPr>
              <p:spPr bwMode="auto">
                <a:xfrm>
                  <a:off x="5165380" y="728827"/>
                  <a:ext cx="311002" cy="24111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97" name="Объект 49">
                  <a:extLst>
                    <a:ext uri="{FF2B5EF4-FFF2-40B4-BE49-F238E27FC236}">
                      <a16:creationId xmlns:a16="http://schemas.microsoft.com/office/drawing/2014/main" id="{7C0E8FE9-B906-4087-811C-5EBE3CCED9B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165380" y="728827"/>
                  <a:ext cx="311002" cy="241111"/>
                </a:xfrm>
                <a:prstGeom prst="rect">
                  <a:avLst/>
                </a:prstGeom>
                <a:blipFill>
                  <a:blip r:embed="rId3"/>
                  <a:stretch>
                    <a:fillRect r="-7895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Объект 49">
                  <a:extLst>
                    <a:ext uri="{FF2B5EF4-FFF2-40B4-BE49-F238E27FC236}">
                      <a16:creationId xmlns:a16="http://schemas.microsoft.com/office/drawing/2014/main" id="{5C3FB073-A1D1-477E-8730-AD01ED950B90}"/>
                    </a:ext>
                  </a:extLst>
                </p:cNvPr>
                <p:cNvSpPr txBox="1"/>
                <p:nvPr/>
              </p:nvSpPr>
              <p:spPr bwMode="auto">
                <a:xfrm>
                  <a:off x="6390010" y="576613"/>
                  <a:ext cx="311002" cy="24111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98" name="Объект 49">
                  <a:extLst>
                    <a:ext uri="{FF2B5EF4-FFF2-40B4-BE49-F238E27FC236}">
                      <a16:creationId xmlns:a16="http://schemas.microsoft.com/office/drawing/2014/main" id="{5C3FB073-A1D1-477E-8730-AD01ED950B9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390010" y="576613"/>
                  <a:ext cx="311002" cy="241111"/>
                </a:xfrm>
                <a:prstGeom prst="rect">
                  <a:avLst/>
                </a:prstGeom>
                <a:blipFill>
                  <a:blip r:embed="rId4"/>
                  <a:stretch>
                    <a:fillRect r="-7895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" name="Объект 49">
                  <a:extLst>
                    <a:ext uri="{FF2B5EF4-FFF2-40B4-BE49-F238E27FC236}">
                      <a16:creationId xmlns:a16="http://schemas.microsoft.com/office/drawing/2014/main" id="{74D03043-A42A-43B9-BAF5-140E60E1026F}"/>
                    </a:ext>
                  </a:extLst>
                </p:cNvPr>
                <p:cNvSpPr txBox="1"/>
                <p:nvPr/>
              </p:nvSpPr>
              <p:spPr bwMode="auto">
                <a:xfrm>
                  <a:off x="3047331" y="1309982"/>
                  <a:ext cx="311002" cy="24111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111" name="Объект 49">
                  <a:extLst>
                    <a:ext uri="{FF2B5EF4-FFF2-40B4-BE49-F238E27FC236}">
                      <a16:creationId xmlns:a16="http://schemas.microsoft.com/office/drawing/2014/main" id="{74D03043-A42A-43B9-BAF5-140E60E1026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047331" y="1309982"/>
                  <a:ext cx="311002" cy="241111"/>
                </a:xfrm>
                <a:prstGeom prst="rect">
                  <a:avLst/>
                </a:prstGeom>
                <a:blipFill>
                  <a:blip r:embed="rId5"/>
                  <a:stretch>
                    <a:fillRect r="-7895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" name="Объект 49">
                  <a:extLst>
                    <a:ext uri="{FF2B5EF4-FFF2-40B4-BE49-F238E27FC236}">
                      <a16:creationId xmlns:a16="http://schemas.microsoft.com/office/drawing/2014/main" id="{0128D05F-282C-471B-8D09-265B5DECCC5D}"/>
                    </a:ext>
                  </a:extLst>
                </p:cNvPr>
                <p:cNvSpPr txBox="1"/>
                <p:nvPr/>
              </p:nvSpPr>
              <p:spPr bwMode="auto">
                <a:xfrm>
                  <a:off x="4173298" y="1288022"/>
                  <a:ext cx="311002" cy="24111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112" name="Объект 49">
                  <a:extLst>
                    <a:ext uri="{FF2B5EF4-FFF2-40B4-BE49-F238E27FC236}">
                      <a16:creationId xmlns:a16="http://schemas.microsoft.com/office/drawing/2014/main" id="{0128D05F-282C-471B-8D09-265B5DECCC5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173298" y="1288022"/>
                  <a:ext cx="311002" cy="241111"/>
                </a:xfrm>
                <a:prstGeom prst="rect">
                  <a:avLst/>
                </a:prstGeom>
                <a:blipFill>
                  <a:blip r:embed="rId6"/>
                  <a:stretch>
                    <a:fillRect r="-7895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Объект 49">
                  <a:extLst>
                    <a:ext uri="{FF2B5EF4-FFF2-40B4-BE49-F238E27FC236}">
                      <a16:creationId xmlns:a16="http://schemas.microsoft.com/office/drawing/2014/main" id="{7F48368E-61AD-4D5E-9B61-A372829AA86E}"/>
                    </a:ext>
                  </a:extLst>
                </p:cNvPr>
                <p:cNvSpPr txBox="1"/>
                <p:nvPr/>
              </p:nvSpPr>
              <p:spPr bwMode="auto">
                <a:xfrm>
                  <a:off x="4866403" y="1271057"/>
                  <a:ext cx="311002" cy="24111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113" name="Объект 49">
                  <a:extLst>
                    <a:ext uri="{FF2B5EF4-FFF2-40B4-BE49-F238E27FC236}">
                      <a16:creationId xmlns:a16="http://schemas.microsoft.com/office/drawing/2014/main" id="{7F48368E-61AD-4D5E-9B61-A372829AA86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866403" y="1271057"/>
                  <a:ext cx="311002" cy="241111"/>
                </a:xfrm>
                <a:prstGeom prst="rect">
                  <a:avLst/>
                </a:prstGeom>
                <a:blipFill>
                  <a:blip r:embed="rId7"/>
                  <a:stretch>
                    <a:fillRect r="-7792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Объект 49">
                  <a:extLst>
                    <a:ext uri="{FF2B5EF4-FFF2-40B4-BE49-F238E27FC236}">
                      <a16:creationId xmlns:a16="http://schemas.microsoft.com/office/drawing/2014/main" id="{2BC39801-289B-4F7B-8B91-FEB2B97081EB}"/>
                    </a:ext>
                  </a:extLst>
                </p:cNvPr>
                <p:cNvSpPr txBox="1"/>
                <p:nvPr/>
              </p:nvSpPr>
              <p:spPr bwMode="auto">
                <a:xfrm>
                  <a:off x="5782764" y="1288022"/>
                  <a:ext cx="311002" cy="24111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114" name="Объект 49">
                  <a:extLst>
                    <a:ext uri="{FF2B5EF4-FFF2-40B4-BE49-F238E27FC236}">
                      <a16:creationId xmlns:a16="http://schemas.microsoft.com/office/drawing/2014/main" id="{2BC39801-289B-4F7B-8B91-FEB2B97081E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782764" y="1288022"/>
                  <a:ext cx="311002" cy="241111"/>
                </a:xfrm>
                <a:prstGeom prst="rect">
                  <a:avLst/>
                </a:prstGeom>
                <a:blipFill>
                  <a:blip r:embed="rId8"/>
                  <a:stretch>
                    <a:fillRect r="-7895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Объект 49">
                  <a:extLst>
                    <a:ext uri="{FF2B5EF4-FFF2-40B4-BE49-F238E27FC236}">
                      <a16:creationId xmlns:a16="http://schemas.microsoft.com/office/drawing/2014/main" id="{3B8AA5A7-E28D-458E-B4FB-7CAF29E92E2D}"/>
                    </a:ext>
                  </a:extLst>
                </p:cNvPr>
                <p:cNvSpPr txBox="1"/>
                <p:nvPr/>
              </p:nvSpPr>
              <p:spPr bwMode="auto">
                <a:xfrm>
                  <a:off x="6463164" y="1286716"/>
                  <a:ext cx="311002" cy="24111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115" name="Объект 49">
                  <a:extLst>
                    <a:ext uri="{FF2B5EF4-FFF2-40B4-BE49-F238E27FC236}">
                      <a16:creationId xmlns:a16="http://schemas.microsoft.com/office/drawing/2014/main" id="{3B8AA5A7-E28D-458E-B4FB-7CAF29E92E2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463164" y="1286716"/>
                  <a:ext cx="311002" cy="241111"/>
                </a:xfrm>
                <a:prstGeom prst="rect">
                  <a:avLst/>
                </a:prstGeom>
                <a:blipFill>
                  <a:blip r:embed="rId9"/>
                  <a:stretch>
                    <a:fillRect r="-7895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" name="Объект 49">
                  <a:extLst>
                    <a:ext uri="{FF2B5EF4-FFF2-40B4-BE49-F238E27FC236}">
                      <a16:creationId xmlns:a16="http://schemas.microsoft.com/office/drawing/2014/main" id="{FCD1E8C9-545F-4FDC-B1C4-99ED42EE08A1}"/>
                    </a:ext>
                  </a:extLst>
                </p:cNvPr>
                <p:cNvSpPr txBox="1"/>
                <p:nvPr/>
              </p:nvSpPr>
              <p:spPr bwMode="auto">
                <a:xfrm>
                  <a:off x="7449894" y="1271057"/>
                  <a:ext cx="311002" cy="24111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116" name="Объект 49">
                  <a:extLst>
                    <a:ext uri="{FF2B5EF4-FFF2-40B4-BE49-F238E27FC236}">
                      <a16:creationId xmlns:a16="http://schemas.microsoft.com/office/drawing/2014/main" id="{FCD1E8C9-545F-4FDC-B1C4-99ED42EE08A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449894" y="1271057"/>
                  <a:ext cx="311002" cy="241111"/>
                </a:xfrm>
                <a:prstGeom prst="rect">
                  <a:avLst/>
                </a:prstGeom>
                <a:blipFill>
                  <a:blip r:embed="rId10"/>
                  <a:stretch>
                    <a:fillRect r="-7895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Объект 49">
                  <a:extLst>
                    <a:ext uri="{FF2B5EF4-FFF2-40B4-BE49-F238E27FC236}">
                      <a16:creationId xmlns:a16="http://schemas.microsoft.com/office/drawing/2014/main" id="{3AF822E4-18EA-40C1-961D-230E6C4B7CE3}"/>
                    </a:ext>
                  </a:extLst>
                </p:cNvPr>
                <p:cNvSpPr txBox="1"/>
                <p:nvPr/>
              </p:nvSpPr>
              <p:spPr bwMode="auto">
                <a:xfrm>
                  <a:off x="3483186" y="1468853"/>
                  <a:ext cx="311002" cy="24111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117" name="Объект 49">
                  <a:extLst>
                    <a:ext uri="{FF2B5EF4-FFF2-40B4-BE49-F238E27FC236}">
                      <a16:creationId xmlns:a16="http://schemas.microsoft.com/office/drawing/2014/main" id="{3AF822E4-18EA-40C1-961D-230E6C4B7CE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83186" y="1468853"/>
                  <a:ext cx="311002" cy="241111"/>
                </a:xfrm>
                <a:prstGeom prst="rect">
                  <a:avLst/>
                </a:prstGeom>
                <a:blipFill>
                  <a:blip r:embed="rId11"/>
                  <a:stretch>
                    <a:fillRect r="-7895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8" name="Объект 49">
                  <a:extLst>
                    <a:ext uri="{FF2B5EF4-FFF2-40B4-BE49-F238E27FC236}">
                      <a16:creationId xmlns:a16="http://schemas.microsoft.com/office/drawing/2014/main" id="{1D70B6C9-8C04-4C38-9329-0B75B7C98AB7}"/>
                    </a:ext>
                  </a:extLst>
                </p:cNvPr>
                <p:cNvSpPr txBox="1"/>
                <p:nvPr/>
              </p:nvSpPr>
              <p:spPr bwMode="auto">
                <a:xfrm>
                  <a:off x="5165380" y="1421895"/>
                  <a:ext cx="311002" cy="24111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118" name="Объект 49">
                  <a:extLst>
                    <a:ext uri="{FF2B5EF4-FFF2-40B4-BE49-F238E27FC236}">
                      <a16:creationId xmlns:a16="http://schemas.microsoft.com/office/drawing/2014/main" id="{1D70B6C9-8C04-4C38-9329-0B75B7C98AB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165380" y="1421895"/>
                  <a:ext cx="311002" cy="241111"/>
                </a:xfrm>
                <a:prstGeom prst="rect">
                  <a:avLst/>
                </a:prstGeom>
                <a:blipFill>
                  <a:blip r:embed="rId12"/>
                  <a:stretch>
                    <a:fillRect r="-7895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9" name="Объект 49">
                  <a:extLst>
                    <a:ext uri="{FF2B5EF4-FFF2-40B4-BE49-F238E27FC236}">
                      <a16:creationId xmlns:a16="http://schemas.microsoft.com/office/drawing/2014/main" id="{A2317EF4-0F96-4DF5-ABC3-1FFE68A5AFCE}"/>
                    </a:ext>
                  </a:extLst>
                </p:cNvPr>
                <p:cNvSpPr txBox="1"/>
                <p:nvPr/>
              </p:nvSpPr>
              <p:spPr bwMode="auto">
                <a:xfrm>
                  <a:off x="6761787" y="1415721"/>
                  <a:ext cx="311002" cy="24111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119" name="Объект 49">
                  <a:extLst>
                    <a:ext uri="{FF2B5EF4-FFF2-40B4-BE49-F238E27FC236}">
                      <a16:creationId xmlns:a16="http://schemas.microsoft.com/office/drawing/2014/main" id="{A2317EF4-0F96-4DF5-ABC3-1FFE68A5AFC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761787" y="1415721"/>
                  <a:ext cx="311002" cy="241111"/>
                </a:xfrm>
                <a:prstGeom prst="rect">
                  <a:avLst/>
                </a:prstGeom>
                <a:blipFill>
                  <a:blip r:embed="rId13"/>
                  <a:stretch>
                    <a:fillRect r="-7792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5" name="Rectangle 17">
            <a:extLst>
              <a:ext uri="{FF2B5EF4-FFF2-40B4-BE49-F238E27FC236}">
                <a16:creationId xmlns:a16="http://schemas.microsoft.com/office/drawing/2014/main" id="{183D7F52-0DB5-4213-8E9C-E1C2018D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261" y="327452"/>
            <a:ext cx="1147037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just">
              <a:buNone/>
            </a:pPr>
            <a:r>
              <a:rPr lang="ru-RU" sz="2800" dirty="0">
                <a:latin typeface="+mn-lt"/>
              </a:rPr>
              <a:t>В компьютерной игре Миша бросает волшебную фишку дважды. Каждый бросок может принести бонусы к силе с вероятностью 0,4, к ловкости — с вероятностью 0,2, к магии — с вероятностью 0,4. Построй дерево этого случайного эксперимента. Найди вероятность того, что в первом броске выпал бонус к силе, во втором — к магии.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1EB3247A-ED3F-4A1C-9FFC-64F7FD784B46}"/>
              </a:ext>
            </a:extLst>
          </p:cNvPr>
          <p:cNvSpPr txBox="1"/>
          <p:nvPr/>
        </p:nvSpPr>
        <p:spPr>
          <a:xfrm>
            <a:off x="5080835" y="5934261"/>
            <a:ext cx="330977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>
                <a:latin typeface="+mn-lt"/>
              </a:rPr>
              <a:t>0,4*0,4=0,16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164702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3497802" cy="550416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+mn-lt"/>
              </a:rPr>
              <a:t>Задание</a:t>
            </a:r>
            <a:r>
              <a:rPr lang="ru-RU" sz="4000" dirty="0">
                <a:latin typeface="+mn-lt"/>
              </a:rPr>
              <a:t> </a:t>
            </a:r>
            <a:r>
              <a:rPr lang="en-US" sz="4000" dirty="0">
                <a:latin typeface="+mn-lt"/>
              </a:rPr>
              <a:t>8</a:t>
            </a:r>
            <a:endParaRPr lang="ru-RU" sz="4000" dirty="0">
              <a:latin typeface="+mn-lt"/>
            </a:endParaRPr>
          </a:p>
        </p:txBody>
      </p:sp>
      <p:grpSp>
        <p:nvGrpSpPr>
          <p:cNvPr id="81" name="Группа 80">
            <a:extLst>
              <a:ext uri="{FF2B5EF4-FFF2-40B4-BE49-F238E27FC236}">
                <a16:creationId xmlns:a16="http://schemas.microsoft.com/office/drawing/2014/main" id="{D75A5BE7-90CD-43A7-BD94-638A57AE91EC}"/>
              </a:ext>
            </a:extLst>
          </p:cNvPr>
          <p:cNvGrpSpPr/>
          <p:nvPr/>
        </p:nvGrpSpPr>
        <p:grpSpPr>
          <a:xfrm>
            <a:off x="4435679" y="3040593"/>
            <a:ext cx="2749206" cy="3260569"/>
            <a:chOff x="4786235" y="302984"/>
            <a:chExt cx="1833226" cy="2183932"/>
          </a:xfrm>
        </p:grpSpPr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id="{719AAD94-93B2-42A1-9200-CB2C70536F1F}"/>
                </a:ext>
              </a:extLst>
            </p:cNvPr>
            <p:cNvSpPr/>
            <p:nvPr/>
          </p:nvSpPr>
          <p:spPr>
            <a:xfrm>
              <a:off x="5320881" y="302984"/>
              <a:ext cx="357190" cy="35719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Д</a:t>
              </a:r>
            </a:p>
          </p:txBody>
        </p:sp>
        <p:sp>
          <p:nvSpPr>
            <p:cNvPr id="36" name="Овал 35">
              <a:extLst>
                <a:ext uri="{FF2B5EF4-FFF2-40B4-BE49-F238E27FC236}">
                  <a16:creationId xmlns:a16="http://schemas.microsoft.com/office/drawing/2014/main" id="{6AF81664-C972-4563-82DB-3B438DD5D2F6}"/>
                </a:ext>
              </a:extLst>
            </p:cNvPr>
            <p:cNvSpPr/>
            <p:nvPr/>
          </p:nvSpPr>
          <p:spPr>
            <a:xfrm>
              <a:off x="4890396" y="1018397"/>
              <a:ext cx="357190" cy="35719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К</a:t>
              </a:r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id="{BE8F508F-266C-4444-A51D-23A9D081C3EB}"/>
                </a:ext>
              </a:extLst>
            </p:cNvPr>
            <p:cNvSpPr/>
            <p:nvPr/>
          </p:nvSpPr>
          <p:spPr>
            <a:xfrm>
              <a:off x="5699675" y="1018397"/>
              <a:ext cx="357190" cy="357190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Б</a:t>
              </a:r>
            </a:p>
          </p:txBody>
        </p:sp>
        <p:sp>
          <p:nvSpPr>
            <p:cNvPr id="40" name="Овал 39">
              <a:extLst>
                <a:ext uri="{FF2B5EF4-FFF2-40B4-BE49-F238E27FC236}">
                  <a16:creationId xmlns:a16="http://schemas.microsoft.com/office/drawing/2014/main" id="{36A05412-6E7C-4008-8846-8029FB7F7EC9}"/>
                </a:ext>
              </a:extLst>
            </p:cNvPr>
            <p:cNvSpPr/>
            <p:nvPr/>
          </p:nvSpPr>
          <p:spPr>
            <a:xfrm>
              <a:off x="5304748" y="1771503"/>
              <a:ext cx="357190" cy="35719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Д</a:t>
              </a:r>
            </a:p>
          </p:txBody>
        </p: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id="{238225E4-8C83-422D-A03C-682D36BF9CA4}"/>
                </a:ext>
              </a:extLst>
            </p:cNvPr>
            <p:cNvSpPr/>
            <p:nvPr/>
          </p:nvSpPr>
          <p:spPr>
            <a:xfrm>
              <a:off x="6031081" y="1778941"/>
              <a:ext cx="357190" cy="35719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К</a:t>
              </a:r>
            </a:p>
          </p:txBody>
        </p:sp>
        <p:cxnSp>
          <p:nvCxnSpPr>
            <p:cNvPr id="43" name="Прямая соединительная линия 42">
              <a:extLst>
                <a:ext uri="{FF2B5EF4-FFF2-40B4-BE49-F238E27FC236}">
                  <a16:creationId xmlns:a16="http://schemas.microsoft.com/office/drawing/2014/main" id="{8D2940FA-B78C-4832-8B21-C6BA716C785E}"/>
                </a:ext>
              </a:extLst>
            </p:cNvPr>
            <p:cNvCxnSpPr>
              <a:cxnSpLocks/>
              <a:stCxn id="35" idx="3"/>
              <a:endCxn id="36" idx="0"/>
            </p:cNvCxnSpPr>
            <p:nvPr/>
          </p:nvCxnSpPr>
          <p:spPr>
            <a:xfrm flipH="1">
              <a:off x="5068991" y="607865"/>
              <a:ext cx="304199" cy="410532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>
              <a:extLst>
                <a:ext uri="{FF2B5EF4-FFF2-40B4-BE49-F238E27FC236}">
                  <a16:creationId xmlns:a16="http://schemas.microsoft.com/office/drawing/2014/main" id="{667C2AB5-26A5-4D6F-A025-A516B02806FC}"/>
                </a:ext>
              </a:extLst>
            </p:cNvPr>
            <p:cNvCxnSpPr>
              <a:cxnSpLocks/>
              <a:stCxn id="35" idx="5"/>
              <a:endCxn id="37" idx="0"/>
            </p:cNvCxnSpPr>
            <p:nvPr/>
          </p:nvCxnSpPr>
          <p:spPr>
            <a:xfrm>
              <a:off x="5625761" y="607865"/>
              <a:ext cx="252509" cy="410532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>
              <a:extLst>
                <a:ext uri="{FF2B5EF4-FFF2-40B4-BE49-F238E27FC236}">
                  <a16:creationId xmlns:a16="http://schemas.microsoft.com/office/drawing/2014/main" id="{86AA9E5C-E17A-440A-ACD5-580BA967E870}"/>
                </a:ext>
              </a:extLst>
            </p:cNvPr>
            <p:cNvCxnSpPr>
              <a:cxnSpLocks/>
              <a:stCxn id="37" idx="5"/>
              <a:endCxn id="42" idx="0"/>
            </p:cNvCxnSpPr>
            <p:nvPr/>
          </p:nvCxnSpPr>
          <p:spPr>
            <a:xfrm>
              <a:off x="6004556" y="1323277"/>
              <a:ext cx="205120" cy="455663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>
              <a:extLst>
                <a:ext uri="{FF2B5EF4-FFF2-40B4-BE49-F238E27FC236}">
                  <a16:creationId xmlns:a16="http://schemas.microsoft.com/office/drawing/2014/main" id="{0FDEAF37-C215-41C7-BFC4-EE882A19B859}"/>
                </a:ext>
              </a:extLst>
            </p:cNvPr>
            <p:cNvCxnSpPr>
              <a:cxnSpLocks/>
              <a:stCxn id="37" idx="3"/>
              <a:endCxn id="40" idx="0"/>
            </p:cNvCxnSpPr>
            <p:nvPr/>
          </p:nvCxnSpPr>
          <p:spPr>
            <a:xfrm flipH="1">
              <a:off x="5483343" y="1323277"/>
              <a:ext cx="268642" cy="448225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Объект 49">
                  <a:extLst>
                    <a:ext uri="{FF2B5EF4-FFF2-40B4-BE49-F238E27FC236}">
                      <a16:creationId xmlns:a16="http://schemas.microsoft.com/office/drawing/2014/main" id="{9749D58D-F4CB-496E-843C-F999C39F52F1}"/>
                    </a:ext>
                  </a:extLst>
                </p:cNvPr>
                <p:cNvSpPr txBox="1"/>
                <p:nvPr/>
              </p:nvSpPr>
              <p:spPr bwMode="auto">
                <a:xfrm>
                  <a:off x="4786235" y="671847"/>
                  <a:ext cx="374804" cy="272474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𝟗𝟓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0" name="Объект 49">
                  <a:extLst>
                    <a:ext uri="{FF2B5EF4-FFF2-40B4-BE49-F238E27FC236}">
                      <a16:creationId xmlns:a16="http://schemas.microsoft.com/office/drawing/2014/main" id="{9749D58D-F4CB-496E-843C-F999C39F52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786235" y="671847"/>
                  <a:ext cx="374804" cy="272474"/>
                </a:xfrm>
                <a:prstGeom prst="rect">
                  <a:avLst/>
                </a:prstGeom>
                <a:blipFill>
                  <a:blip r:embed="rId2"/>
                  <a:stretch>
                    <a:fillRect r="-20652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Объект 49">
                  <a:extLst>
                    <a:ext uri="{FF2B5EF4-FFF2-40B4-BE49-F238E27FC236}">
                      <a16:creationId xmlns:a16="http://schemas.microsoft.com/office/drawing/2014/main" id="{5C3FB073-A1D1-477E-8730-AD01ED950B90}"/>
                    </a:ext>
                  </a:extLst>
                </p:cNvPr>
                <p:cNvSpPr txBox="1"/>
                <p:nvPr/>
              </p:nvSpPr>
              <p:spPr bwMode="auto">
                <a:xfrm>
                  <a:off x="5757212" y="660174"/>
                  <a:ext cx="435287" cy="276896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𝟎𝟓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98" name="Объект 49">
                  <a:extLst>
                    <a:ext uri="{FF2B5EF4-FFF2-40B4-BE49-F238E27FC236}">
                      <a16:creationId xmlns:a16="http://schemas.microsoft.com/office/drawing/2014/main" id="{5C3FB073-A1D1-477E-8730-AD01ED950B9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757212" y="660174"/>
                  <a:ext cx="435287" cy="276896"/>
                </a:xfrm>
                <a:prstGeom prst="rect">
                  <a:avLst/>
                </a:prstGeom>
                <a:blipFill>
                  <a:blip r:embed="rId3"/>
                  <a:stretch>
                    <a:fillRect r="-3738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Объект 49">
                  <a:extLst>
                    <a:ext uri="{FF2B5EF4-FFF2-40B4-BE49-F238E27FC236}">
                      <a16:creationId xmlns:a16="http://schemas.microsoft.com/office/drawing/2014/main" id="{3B8AA5A7-E28D-458E-B4FB-7CAF29E92E2D}"/>
                    </a:ext>
                  </a:extLst>
                </p:cNvPr>
                <p:cNvSpPr txBox="1"/>
                <p:nvPr/>
              </p:nvSpPr>
              <p:spPr bwMode="auto">
                <a:xfrm>
                  <a:off x="5117044" y="1523737"/>
                  <a:ext cx="429200" cy="313458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𝟖𝟗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115" name="Объект 49">
                  <a:extLst>
                    <a:ext uri="{FF2B5EF4-FFF2-40B4-BE49-F238E27FC236}">
                      <a16:creationId xmlns:a16="http://schemas.microsoft.com/office/drawing/2014/main" id="{3B8AA5A7-E28D-458E-B4FB-7CAF29E92E2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117044" y="1523737"/>
                  <a:ext cx="429200" cy="313458"/>
                </a:xfrm>
                <a:prstGeom prst="rect">
                  <a:avLst/>
                </a:prstGeom>
                <a:blipFill>
                  <a:blip r:embed="rId4"/>
                  <a:stretch>
                    <a:fillRect r="-4717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" name="Объект 49">
                  <a:extLst>
                    <a:ext uri="{FF2B5EF4-FFF2-40B4-BE49-F238E27FC236}">
                      <a16:creationId xmlns:a16="http://schemas.microsoft.com/office/drawing/2014/main" id="{FCD1E8C9-545F-4FDC-B1C4-99ED42EE08A1}"/>
                    </a:ext>
                  </a:extLst>
                </p:cNvPr>
                <p:cNvSpPr txBox="1"/>
                <p:nvPr/>
              </p:nvSpPr>
              <p:spPr bwMode="auto">
                <a:xfrm>
                  <a:off x="6184841" y="1523737"/>
                  <a:ext cx="406861" cy="329116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116" name="Объект 49">
                  <a:extLst>
                    <a:ext uri="{FF2B5EF4-FFF2-40B4-BE49-F238E27FC236}">
                      <a16:creationId xmlns:a16="http://schemas.microsoft.com/office/drawing/2014/main" id="{FCD1E8C9-545F-4FDC-B1C4-99ED42EE08A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184841" y="1523737"/>
                  <a:ext cx="406861" cy="329116"/>
                </a:xfrm>
                <a:prstGeom prst="rect">
                  <a:avLst/>
                </a:prstGeom>
                <a:blipFill>
                  <a:blip r:embed="rId5"/>
                  <a:stretch>
                    <a:fillRect r="-10000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Объект 49">
                  <a:extLst>
                    <a:ext uri="{FF2B5EF4-FFF2-40B4-BE49-F238E27FC236}">
                      <a16:creationId xmlns:a16="http://schemas.microsoft.com/office/drawing/2014/main" id="{6C04F275-C5C8-4A6F-9041-E63117985C25}"/>
                    </a:ext>
                  </a:extLst>
                </p:cNvPr>
                <p:cNvSpPr txBox="1"/>
                <p:nvPr/>
              </p:nvSpPr>
              <p:spPr bwMode="auto">
                <a:xfrm>
                  <a:off x="4971852" y="2173458"/>
                  <a:ext cx="726091" cy="313458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𝟎𝟒𝟒𝟓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68" name="Объект 49">
                  <a:extLst>
                    <a:ext uri="{FF2B5EF4-FFF2-40B4-BE49-F238E27FC236}">
                      <a16:creationId xmlns:a16="http://schemas.microsoft.com/office/drawing/2014/main" id="{6C04F275-C5C8-4A6F-9041-E63117985C2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971852" y="2173458"/>
                  <a:ext cx="726091" cy="313458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Объект 49">
                  <a:extLst>
                    <a:ext uri="{FF2B5EF4-FFF2-40B4-BE49-F238E27FC236}">
                      <a16:creationId xmlns:a16="http://schemas.microsoft.com/office/drawing/2014/main" id="{45530E39-6A22-4EAD-B29F-7D8596D8446E}"/>
                    </a:ext>
                  </a:extLst>
                </p:cNvPr>
                <p:cNvSpPr txBox="1"/>
                <p:nvPr/>
              </p:nvSpPr>
              <p:spPr bwMode="auto">
                <a:xfrm>
                  <a:off x="5893370" y="2173457"/>
                  <a:ext cx="726091" cy="313458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𝟎𝟎𝟓𝟓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70" name="Объект 49">
                  <a:extLst>
                    <a:ext uri="{FF2B5EF4-FFF2-40B4-BE49-F238E27FC236}">
                      <a16:creationId xmlns:a16="http://schemas.microsoft.com/office/drawing/2014/main" id="{45530E39-6A22-4EAD-B29F-7D8596D8446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893370" y="2173457"/>
                  <a:ext cx="726091" cy="313458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5" name="Rectangle 17">
            <a:extLst>
              <a:ext uri="{FF2B5EF4-FFF2-40B4-BE49-F238E27FC236}">
                <a16:creationId xmlns:a16="http://schemas.microsoft.com/office/drawing/2014/main" id="{183D7F52-0DB5-4213-8E9C-E1C2018D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96" y="459116"/>
            <a:ext cx="1147037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just">
              <a:buNone/>
            </a:pPr>
            <a:r>
              <a:rPr lang="ru-RU" sz="2800" dirty="0">
                <a:latin typeface="+mn-lt"/>
              </a:rPr>
              <a:t>На заводе по производству деталей для посудомоечных машин 5 % произведённых деталей имеют дефект. Система контроля качества выявляет 89 % деталей с дефектом. Построй дерево этого случайного эксперимента. Найди вероятность того, что очередная произведённая деталь попадёт в продажу. (</a:t>
            </a:r>
            <a:r>
              <a:rPr lang="ru-RU" sz="2800" i="1" dirty="0">
                <a:latin typeface="+mn-lt"/>
              </a:rPr>
              <a:t>Ответ округли до сотых</a:t>
            </a:r>
            <a:r>
              <a:rPr lang="ru-RU" sz="2800" dirty="0">
                <a:latin typeface="+mn-lt"/>
              </a:rPr>
              <a:t>.)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1EB3247A-ED3F-4A1C-9FFC-64F7FD784B46}"/>
              </a:ext>
            </a:extLst>
          </p:cNvPr>
          <p:cNvSpPr txBox="1"/>
          <p:nvPr/>
        </p:nvSpPr>
        <p:spPr>
          <a:xfrm>
            <a:off x="310162" y="3182620"/>
            <a:ext cx="401643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>
                <a:latin typeface="+mn-lt"/>
              </a:rPr>
              <a:t>1 способ</a:t>
            </a:r>
          </a:p>
          <a:p>
            <a:r>
              <a:rPr lang="ru-RU" sz="4000" dirty="0">
                <a:latin typeface="+mn-lt"/>
              </a:rPr>
              <a:t>0,05*0,89=0,0445</a:t>
            </a:r>
          </a:p>
          <a:p>
            <a:r>
              <a:rPr lang="ru-RU" sz="4000" dirty="0">
                <a:latin typeface="+mn-lt"/>
              </a:rPr>
              <a:t>1-0,0445=0,9555</a:t>
            </a:r>
            <a:endParaRPr lang="ru-RU" sz="40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EC3F753-CB0C-43E8-94F1-10053AAB1C64}"/>
              </a:ext>
            </a:extLst>
          </p:cNvPr>
          <p:cNvSpPr txBox="1"/>
          <p:nvPr/>
        </p:nvSpPr>
        <p:spPr>
          <a:xfrm>
            <a:off x="7435253" y="3139195"/>
            <a:ext cx="445349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>
                <a:latin typeface="+mn-lt"/>
              </a:rPr>
              <a:t>2 способ</a:t>
            </a:r>
          </a:p>
          <a:p>
            <a:r>
              <a:rPr lang="ru-RU" sz="4000" dirty="0">
                <a:latin typeface="+mn-lt"/>
              </a:rPr>
              <a:t>0,05*0,11=0,0055</a:t>
            </a:r>
          </a:p>
          <a:p>
            <a:r>
              <a:rPr lang="ru-RU" sz="4000" dirty="0">
                <a:latin typeface="+mn-lt"/>
              </a:rPr>
              <a:t>0,95+0,0055=0,9555</a:t>
            </a:r>
            <a:endParaRPr lang="ru-RU" sz="4000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3893069-4298-4884-994B-F8BF6B888C4D}"/>
              </a:ext>
            </a:extLst>
          </p:cNvPr>
          <p:cNvSpPr txBox="1"/>
          <p:nvPr/>
        </p:nvSpPr>
        <p:spPr>
          <a:xfrm>
            <a:off x="8799117" y="5602698"/>
            <a:ext cx="26974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b="1" dirty="0">
                <a:latin typeface="+mn-lt"/>
              </a:rPr>
              <a:t>Ответ: 0,96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21971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56" grpId="0"/>
      <p:bldP spid="7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3497802" cy="550416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+mn-lt"/>
              </a:rPr>
              <a:t>Задание</a:t>
            </a:r>
            <a:r>
              <a:rPr lang="ru-RU" sz="4000" dirty="0">
                <a:latin typeface="+mn-lt"/>
              </a:rPr>
              <a:t> 9</a:t>
            </a:r>
          </a:p>
        </p:txBody>
      </p:sp>
      <p:grpSp>
        <p:nvGrpSpPr>
          <p:cNvPr id="81" name="Группа 80">
            <a:extLst>
              <a:ext uri="{FF2B5EF4-FFF2-40B4-BE49-F238E27FC236}">
                <a16:creationId xmlns:a16="http://schemas.microsoft.com/office/drawing/2014/main" id="{D75A5BE7-90CD-43A7-BD94-638A57AE91EC}"/>
              </a:ext>
            </a:extLst>
          </p:cNvPr>
          <p:cNvGrpSpPr/>
          <p:nvPr/>
        </p:nvGrpSpPr>
        <p:grpSpPr>
          <a:xfrm>
            <a:off x="8173433" y="1365983"/>
            <a:ext cx="3397613" cy="3129685"/>
            <a:chOff x="4768898" y="302984"/>
            <a:chExt cx="2265597" cy="2096266"/>
          </a:xfrm>
        </p:grpSpPr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id="{719AAD94-93B2-42A1-9200-CB2C70536F1F}"/>
                </a:ext>
              </a:extLst>
            </p:cNvPr>
            <p:cNvSpPr/>
            <p:nvPr/>
          </p:nvSpPr>
          <p:spPr>
            <a:xfrm>
              <a:off x="5320881" y="302984"/>
              <a:ext cx="357190" cy="35719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С</a:t>
              </a:r>
            </a:p>
          </p:txBody>
        </p:sp>
        <p:sp>
          <p:nvSpPr>
            <p:cNvPr id="36" name="Овал 35">
              <a:extLst>
                <a:ext uri="{FF2B5EF4-FFF2-40B4-BE49-F238E27FC236}">
                  <a16:creationId xmlns:a16="http://schemas.microsoft.com/office/drawing/2014/main" id="{6AF81664-C972-4563-82DB-3B438DD5D2F6}"/>
                </a:ext>
              </a:extLst>
            </p:cNvPr>
            <p:cNvSpPr/>
            <p:nvPr/>
          </p:nvSpPr>
          <p:spPr>
            <a:xfrm>
              <a:off x="4890396" y="786974"/>
              <a:ext cx="357190" cy="35719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П</a:t>
              </a:r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id="{BE8F508F-266C-4444-A51D-23A9D081C3EB}"/>
                </a:ext>
              </a:extLst>
            </p:cNvPr>
            <p:cNvSpPr/>
            <p:nvPr/>
          </p:nvSpPr>
          <p:spPr>
            <a:xfrm>
              <a:off x="5758918" y="769879"/>
              <a:ext cx="357190" cy="357190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М</a:t>
              </a:r>
            </a:p>
          </p:txBody>
        </p:sp>
        <p:sp>
          <p:nvSpPr>
            <p:cNvPr id="40" name="Овал 39">
              <a:extLst>
                <a:ext uri="{FF2B5EF4-FFF2-40B4-BE49-F238E27FC236}">
                  <a16:creationId xmlns:a16="http://schemas.microsoft.com/office/drawing/2014/main" id="{36A05412-6E7C-4008-8846-8029FB7F7EC9}"/>
                </a:ext>
              </a:extLst>
            </p:cNvPr>
            <p:cNvSpPr/>
            <p:nvPr/>
          </p:nvSpPr>
          <p:spPr>
            <a:xfrm>
              <a:off x="5322951" y="1248026"/>
              <a:ext cx="357190" cy="35719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П</a:t>
              </a:r>
            </a:p>
          </p:txBody>
        </p: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id="{238225E4-8C83-422D-A03C-682D36BF9CA4}"/>
                </a:ext>
              </a:extLst>
            </p:cNvPr>
            <p:cNvSpPr/>
            <p:nvPr/>
          </p:nvSpPr>
          <p:spPr>
            <a:xfrm>
              <a:off x="6209676" y="1248026"/>
              <a:ext cx="357190" cy="357190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М</a:t>
              </a:r>
            </a:p>
          </p:txBody>
        </p:sp>
        <p:cxnSp>
          <p:nvCxnSpPr>
            <p:cNvPr id="43" name="Прямая соединительная линия 42">
              <a:extLst>
                <a:ext uri="{FF2B5EF4-FFF2-40B4-BE49-F238E27FC236}">
                  <a16:creationId xmlns:a16="http://schemas.microsoft.com/office/drawing/2014/main" id="{8D2940FA-B78C-4832-8B21-C6BA716C785E}"/>
                </a:ext>
              </a:extLst>
            </p:cNvPr>
            <p:cNvCxnSpPr>
              <a:cxnSpLocks/>
              <a:stCxn id="35" idx="3"/>
              <a:endCxn id="36" idx="7"/>
            </p:cNvCxnSpPr>
            <p:nvPr/>
          </p:nvCxnSpPr>
          <p:spPr>
            <a:xfrm flipH="1">
              <a:off x="5195277" y="607865"/>
              <a:ext cx="177914" cy="231419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>
              <a:extLst>
                <a:ext uri="{FF2B5EF4-FFF2-40B4-BE49-F238E27FC236}">
                  <a16:creationId xmlns:a16="http://schemas.microsoft.com/office/drawing/2014/main" id="{667C2AB5-26A5-4D6F-A025-A516B02806FC}"/>
                </a:ext>
              </a:extLst>
            </p:cNvPr>
            <p:cNvCxnSpPr>
              <a:cxnSpLocks/>
              <a:stCxn id="35" idx="5"/>
              <a:endCxn id="37" idx="1"/>
            </p:cNvCxnSpPr>
            <p:nvPr/>
          </p:nvCxnSpPr>
          <p:spPr>
            <a:xfrm>
              <a:off x="5625762" y="607865"/>
              <a:ext cx="185465" cy="214324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>
              <a:extLst>
                <a:ext uri="{FF2B5EF4-FFF2-40B4-BE49-F238E27FC236}">
                  <a16:creationId xmlns:a16="http://schemas.microsoft.com/office/drawing/2014/main" id="{86AA9E5C-E17A-440A-ACD5-580BA967E870}"/>
                </a:ext>
              </a:extLst>
            </p:cNvPr>
            <p:cNvCxnSpPr>
              <a:cxnSpLocks/>
              <a:stCxn id="37" idx="5"/>
              <a:endCxn id="42" idx="1"/>
            </p:cNvCxnSpPr>
            <p:nvPr/>
          </p:nvCxnSpPr>
          <p:spPr>
            <a:xfrm>
              <a:off x="6063799" y="1074759"/>
              <a:ext cx="198186" cy="225576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>
              <a:extLst>
                <a:ext uri="{FF2B5EF4-FFF2-40B4-BE49-F238E27FC236}">
                  <a16:creationId xmlns:a16="http://schemas.microsoft.com/office/drawing/2014/main" id="{0FDEAF37-C215-41C7-BFC4-EE882A19B859}"/>
                </a:ext>
              </a:extLst>
            </p:cNvPr>
            <p:cNvCxnSpPr>
              <a:cxnSpLocks/>
              <a:stCxn id="37" idx="3"/>
              <a:endCxn id="40" idx="7"/>
            </p:cNvCxnSpPr>
            <p:nvPr/>
          </p:nvCxnSpPr>
          <p:spPr>
            <a:xfrm flipH="1">
              <a:off x="5627832" y="1074759"/>
              <a:ext cx="183396" cy="225576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Объект 49">
                  <a:extLst>
                    <a:ext uri="{FF2B5EF4-FFF2-40B4-BE49-F238E27FC236}">
                      <a16:creationId xmlns:a16="http://schemas.microsoft.com/office/drawing/2014/main" id="{9749D58D-F4CB-496E-843C-F999C39F52F1}"/>
                    </a:ext>
                  </a:extLst>
                </p:cNvPr>
                <p:cNvSpPr txBox="1"/>
                <p:nvPr/>
              </p:nvSpPr>
              <p:spPr bwMode="auto">
                <a:xfrm>
                  <a:off x="4815863" y="508912"/>
                  <a:ext cx="374804" cy="272474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0" name="Объект 49">
                  <a:extLst>
                    <a:ext uri="{FF2B5EF4-FFF2-40B4-BE49-F238E27FC236}">
                      <a16:creationId xmlns:a16="http://schemas.microsoft.com/office/drawing/2014/main" id="{9749D58D-F4CB-496E-843C-F999C39F52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815863" y="508912"/>
                  <a:ext cx="374804" cy="272474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Объект 49">
                  <a:extLst>
                    <a:ext uri="{FF2B5EF4-FFF2-40B4-BE49-F238E27FC236}">
                      <a16:creationId xmlns:a16="http://schemas.microsoft.com/office/drawing/2014/main" id="{5C3FB073-A1D1-477E-8730-AD01ED950B90}"/>
                    </a:ext>
                  </a:extLst>
                </p:cNvPr>
                <p:cNvSpPr txBox="1"/>
                <p:nvPr/>
              </p:nvSpPr>
              <p:spPr bwMode="auto">
                <a:xfrm>
                  <a:off x="5719869" y="481580"/>
                  <a:ext cx="435287" cy="276896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98" name="Объект 49">
                  <a:extLst>
                    <a:ext uri="{FF2B5EF4-FFF2-40B4-BE49-F238E27FC236}">
                      <a16:creationId xmlns:a16="http://schemas.microsoft.com/office/drawing/2014/main" id="{5C3FB073-A1D1-477E-8730-AD01ED950B9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719869" y="481580"/>
                  <a:ext cx="435287" cy="27689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Объект 49">
                  <a:extLst>
                    <a:ext uri="{FF2B5EF4-FFF2-40B4-BE49-F238E27FC236}">
                      <a16:creationId xmlns:a16="http://schemas.microsoft.com/office/drawing/2014/main" id="{3B8AA5A7-E28D-458E-B4FB-7CAF29E92E2D}"/>
                    </a:ext>
                  </a:extLst>
                </p:cNvPr>
                <p:cNvSpPr txBox="1"/>
                <p:nvPr/>
              </p:nvSpPr>
              <p:spPr bwMode="auto">
                <a:xfrm>
                  <a:off x="5318091" y="1053221"/>
                  <a:ext cx="429200" cy="313458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115" name="Объект 49">
                  <a:extLst>
                    <a:ext uri="{FF2B5EF4-FFF2-40B4-BE49-F238E27FC236}">
                      <a16:creationId xmlns:a16="http://schemas.microsoft.com/office/drawing/2014/main" id="{3B8AA5A7-E28D-458E-B4FB-7CAF29E92E2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318091" y="1053221"/>
                  <a:ext cx="429200" cy="31345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" name="Объект 49">
                  <a:extLst>
                    <a:ext uri="{FF2B5EF4-FFF2-40B4-BE49-F238E27FC236}">
                      <a16:creationId xmlns:a16="http://schemas.microsoft.com/office/drawing/2014/main" id="{FCD1E8C9-545F-4FDC-B1C4-99ED42EE08A1}"/>
                    </a:ext>
                  </a:extLst>
                </p:cNvPr>
                <p:cNvSpPr txBox="1"/>
                <p:nvPr/>
              </p:nvSpPr>
              <p:spPr bwMode="auto">
                <a:xfrm>
                  <a:off x="6160005" y="978395"/>
                  <a:ext cx="406861" cy="329116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116" name="Объект 49">
                  <a:extLst>
                    <a:ext uri="{FF2B5EF4-FFF2-40B4-BE49-F238E27FC236}">
                      <a16:creationId xmlns:a16="http://schemas.microsoft.com/office/drawing/2014/main" id="{FCD1E8C9-545F-4FDC-B1C4-99ED42EE08A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160005" y="978395"/>
                  <a:ext cx="406861" cy="32911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Объект 49">
                  <a:extLst>
                    <a:ext uri="{FF2B5EF4-FFF2-40B4-BE49-F238E27FC236}">
                      <a16:creationId xmlns:a16="http://schemas.microsoft.com/office/drawing/2014/main" id="{45530E39-6A22-4EAD-B29F-7D8596D8446E}"/>
                    </a:ext>
                  </a:extLst>
                </p:cNvPr>
                <p:cNvSpPr txBox="1"/>
                <p:nvPr/>
              </p:nvSpPr>
              <p:spPr bwMode="auto">
                <a:xfrm>
                  <a:off x="6581132" y="1453142"/>
                  <a:ext cx="382881" cy="265027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70" name="Объект 49">
                  <a:extLst>
                    <a:ext uri="{FF2B5EF4-FFF2-40B4-BE49-F238E27FC236}">
                      <a16:creationId xmlns:a16="http://schemas.microsoft.com/office/drawing/2014/main" id="{45530E39-6A22-4EAD-B29F-7D8596D8446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581132" y="1453142"/>
                  <a:ext cx="382881" cy="26502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Овал 52">
              <a:extLst>
                <a:ext uri="{FF2B5EF4-FFF2-40B4-BE49-F238E27FC236}">
                  <a16:creationId xmlns:a16="http://schemas.microsoft.com/office/drawing/2014/main" id="{AFB44149-F88C-43D8-9F53-6DD7EBAEA86A}"/>
                </a:ext>
              </a:extLst>
            </p:cNvPr>
            <p:cNvSpPr/>
            <p:nvPr/>
          </p:nvSpPr>
          <p:spPr>
            <a:xfrm>
              <a:off x="5818908" y="1712778"/>
              <a:ext cx="357190" cy="357190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П</a:t>
              </a:r>
            </a:p>
          </p:txBody>
        </p:sp>
        <p:cxnSp>
          <p:nvCxnSpPr>
            <p:cNvPr id="54" name="Прямая соединительная линия 53">
              <a:extLst>
                <a:ext uri="{FF2B5EF4-FFF2-40B4-BE49-F238E27FC236}">
                  <a16:creationId xmlns:a16="http://schemas.microsoft.com/office/drawing/2014/main" id="{316619A6-4D35-43EB-86C5-CC5592C553EE}"/>
                </a:ext>
              </a:extLst>
            </p:cNvPr>
            <p:cNvCxnSpPr>
              <a:cxnSpLocks/>
              <a:stCxn id="42" idx="3"/>
              <a:endCxn id="53" idx="7"/>
            </p:cNvCxnSpPr>
            <p:nvPr/>
          </p:nvCxnSpPr>
          <p:spPr>
            <a:xfrm flipH="1">
              <a:off x="6123789" y="1552907"/>
              <a:ext cx="138196" cy="212181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Объект 49">
                  <a:extLst>
                    <a:ext uri="{FF2B5EF4-FFF2-40B4-BE49-F238E27FC236}">
                      <a16:creationId xmlns:a16="http://schemas.microsoft.com/office/drawing/2014/main" id="{E77B684C-89A4-486A-8AED-E3C692DAF068}"/>
                    </a:ext>
                  </a:extLst>
                </p:cNvPr>
                <p:cNvSpPr txBox="1"/>
                <p:nvPr/>
              </p:nvSpPr>
              <p:spPr bwMode="auto">
                <a:xfrm>
                  <a:off x="5823891" y="1477698"/>
                  <a:ext cx="429200" cy="313458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55" name="Объект 49">
                  <a:extLst>
                    <a:ext uri="{FF2B5EF4-FFF2-40B4-BE49-F238E27FC236}">
                      <a16:creationId xmlns:a16="http://schemas.microsoft.com/office/drawing/2014/main" id="{E77B684C-89A4-486A-8AED-E3C692DAF0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823891" y="1477698"/>
                  <a:ext cx="429200" cy="313458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3" name="Овал 62">
              <a:extLst>
                <a:ext uri="{FF2B5EF4-FFF2-40B4-BE49-F238E27FC236}">
                  <a16:creationId xmlns:a16="http://schemas.microsoft.com/office/drawing/2014/main" id="{706E507C-8A1D-4080-94CD-99CFE336BBA9}"/>
                </a:ext>
              </a:extLst>
            </p:cNvPr>
            <p:cNvSpPr/>
            <p:nvPr/>
          </p:nvSpPr>
          <p:spPr>
            <a:xfrm>
              <a:off x="6677305" y="1718169"/>
              <a:ext cx="357190" cy="357190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М</a:t>
              </a:r>
            </a:p>
          </p:txBody>
        </p:sp>
        <p:cxnSp>
          <p:nvCxnSpPr>
            <p:cNvPr id="64" name="Прямая соединительная линия 63">
              <a:extLst>
                <a:ext uri="{FF2B5EF4-FFF2-40B4-BE49-F238E27FC236}">
                  <a16:creationId xmlns:a16="http://schemas.microsoft.com/office/drawing/2014/main" id="{366F06A0-4090-431C-8C77-C6619FD4B0C3}"/>
                </a:ext>
              </a:extLst>
            </p:cNvPr>
            <p:cNvCxnSpPr>
              <a:cxnSpLocks/>
              <a:stCxn id="42" idx="5"/>
              <a:endCxn id="63" idx="1"/>
            </p:cNvCxnSpPr>
            <p:nvPr/>
          </p:nvCxnSpPr>
          <p:spPr>
            <a:xfrm>
              <a:off x="6514557" y="1552907"/>
              <a:ext cx="215058" cy="217571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Объект 49">
                  <a:extLst>
                    <a:ext uri="{FF2B5EF4-FFF2-40B4-BE49-F238E27FC236}">
                      <a16:creationId xmlns:a16="http://schemas.microsoft.com/office/drawing/2014/main" id="{C876A3A1-B060-4F1A-AB82-4CFA4F89D3D5}"/>
                    </a:ext>
                  </a:extLst>
                </p:cNvPr>
                <p:cNvSpPr txBox="1"/>
                <p:nvPr/>
              </p:nvSpPr>
              <p:spPr bwMode="auto">
                <a:xfrm>
                  <a:off x="5036476" y="1561484"/>
                  <a:ext cx="429200" cy="313458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74" name="Объект 49">
                  <a:extLst>
                    <a:ext uri="{FF2B5EF4-FFF2-40B4-BE49-F238E27FC236}">
                      <a16:creationId xmlns:a16="http://schemas.microsoft.com/office/drawing/2014/main" id="{C876A3A1-B060-4F1A-AB82-4CFA4F89D3D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036476" y="1561484"/>
                  <a:ext cx="429200" cy="313458"/>
                </a:xfrm>
                <a:prstGeom prst="rect">
                  <a:avLst/>
                </a:prstGeom>
                <a:blipFill>
                  <a:blip r:embed="rId8"/>
                  <a:stretch>
                    <a:fillRect r="-4762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Объект 49">
                  <a:extLst>
                    <a:ext uri="{FF2B5EF4-FFF2-40B4-BE49-F238E27FC236}">
                      <a16:creationId xmlns:a16="http://schemas.microsoft.com/office/drawing/2014/main" id="{300B3158-725E-4903-8F00-8B7493CEDA99}"/>
                    </a:ext>
                  </a:extLst>
                </p:cNvPr>
                <p:cNvSpPr txBox="1"/>
                <p:nvPr/>
              </p:nvSpPr>
              <p:spPr bwMode="auto">
                <a:xfrm>
                  <a:off x="5678071" y="2085792"/>
                  <a:ext cx="646752" cy="313458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𝟏𝟒𝟕𝟑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75" name="Объект 49">
                  <a:extLst>
                    <a:ext uri="{FF2B5EF4-FFF2-40B4-BE49-F238E27FC236}">
                      <a16:creationId xmlns:a16="http://schemas.microsoft.com/office/drawing/2014/main" id="{300B3158-725E-4903-8F00-8B7493CEDA9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678071" y="2085792"/>
                  <a:ext cx="646752" cy="313458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Объект 49">
                  <a:extLst>
                    <a:ext uri="{FF2B5EF4-FFF2-40B4-BE49-F238E27FC236}">
                      <a16:creationId xmlns:a16="http://schemas.microsoft.com/office/drawing/2014/main" id="{852EE698-90EF-42D1-91AF-72BCA496FCFE}"/>
                    </a:ext>
                  </a:extLst>
                </p:cNvPr>
                <p:cNvSpPr txBox="1"/>
                <p:nvPr/>
              </p:nvSpPr>
              <p:spPr bwMode="auto">
                <a:xfrm>
                  <a:off x="4768898" y="1145250"/>
                  <a:ext cx="374804" cy="272474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76" name="Объект 49">
                  <a:extLst>
                    <a:ext uri="{FF2B5EF4-FFF2-40B4-BE49-F238E27FC236}">
                      <a16:creationId xmlns:a16="http://schemas.microsoft.com/office/drawing/2014/main" id="{852EE698-90EF-42D1-91AF-72BCA496FCF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768898" y="1145250"/>
                  <a:ext cx="374804" cy="272474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Объект 49">
                  <a:extLst>
                    <a:ext uri="{FF2B5EF4-FFF2-40B4-BE49-F238E27FC236}">
                      <a16:creationId xmlns:a16="http://schemas.microsoft.com/office/drawing/2014/main" id="{406ED732-19A6-4705-87F3-B7D1A3237FE5}"/>
                    </a:ext>
                  </a:extLst>
                </p:cNvPr>
                <p:cNvSpPr txBox="1"/>
                <p:nvPr/>
              </p:nvSpPr>
              <p:spPr bwMode="auto">
                <a:xfrm>
                  <a:off x="6166731" y="1577463"/>
                  <a:ext cx="429200" cy="313458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𝟒𝟗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>
            <p:sp>
              <p:nvSpPr>
                <p:cNvPr id="29" name="Объект 49">
                  <a:extLst>
                    <a:ext uri="{FF2B5EF4-FFF2-40B4-BE49-F238E27FC236}">
                      <a16:creationId xmlns:a16="http://schemas.microsoft.com/office/drawing/2014/main" id="{406ED732-19A6-4705-87F3-B7D1A3237FE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166731" y="1577463"/>
                  <a:ext cx="429200" cy="313458"/>
                </a:xfrm>
                <a:prstGeom prst="rect">
                  <a:avLst/>
                </a:prstGeom>
                <a:blipFill>
                  <a:blip r:embed="rId11"/>
                  <a:stretch>
                    <a:fillRect r="-4762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5" name="Rectangle 17">
            <a:extLst>
              <a:ext uri="{FF2B5EF4-FFF2-40B4-BE49-F238E27FC236}">
                <a16:creationId xmlns:a16="http://schemas.microsoft.com/office/drawing/2014/main" id="{183D7F52-0DB5-4213-8E9C-E1C2018D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623" y="611167"/>
            <a:ext cx="7683241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ru-RU" sz="2800" dirty="0">
                <a:latin typeface="+mn-lt"/>
              </a:rPr>
              <a:t>Никита занимается стрельбой из лука. У него есть 7 стрел. Если он попадает в мишень, то больше не стреляет, а если промахивается, то продолжает стрелять, пока есть стрелы. Построй дерево этого случайного опыта. Найди вероятность события «для поражения мишени потребовалось не более 3 стрел», если он попадает в мишень с вероятностью 0,3 при каждом выстреле.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3893069-4298-4884-994B-F8BF6B888C4D}"/>
              </a:ext>
            </a:extLst>
          </p:cNvPr>
          <p:cNvSpPr txBox="1"/>
          <p:nvPr/>
        </p:nvSpPr>
        <p:spPr>
          <a:xfrm>
            <a:off x="2961377" y="6057780"/>
            <a:ext cx="40202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latin typeface="+mn-lt"/>
              </a:rPr>
              <a:t>Ответ: 0,6573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FE3B49F9-6474-4FA1-BE82-FF6E1B6699B0}"/>
              </a:ext>
            </a:extLst>
          </p:cNvPr>
          <p:cNvSpPr txBox="1"/>
          <p:nvPr/>
        </p:nvSpPr>
        <p:spPr>
          <a:xfrm>
            <a:off x="1111053" y="4657913"/>
            <a:ext cx="574250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>
                <a:latin typeface="+mn-lt"/>
              </a:rPr>
              <a:t>0,3+ </a:t>
            </a:r>
            <a:r>
              <a:rPr lang="ru-RU" sz="4000" dirty="0">
                <a:solidFill>
                  <a:srgbClr val="0066FF"/>
                </a:solidFill>
                <a:latin typeface="+mn-lt"/>
              </a:rPr>
              <a:t>0,7*0,3</a:t>
            </a:r>
            <a:r>
              <a:rPr lang="ru-RU" sz="4000" dirty="0">
                <a:latin typeface="+mn-lt"/>
              </a:rPr>
              <a:t>+</a:t>
            </a:r>
            <a:r>
              <a:rPr lang="ru-RU" sz="4000" dirty="0">
                <a:solidFill>
                  <a:srgbClr val="00B050"/>
                </a:solidFill>
                <a:latin typeface="+mn-lt"/>
              </a:rPr>
              <a:t>0,7*0,7*0,3</a:t>
            </a:r>
            <a:r>
              <a:rPr lang="ru-RU" sz="4000" dirty="0">
                <a:latin typeface="+mn-lt"/>
              </a:rPr>
              <a:t>=</a:t>
            </a:r>
          </a:p>
          <a:p>
            <a:r>
              <a:rPr lang="ru-RU" sz="4000" dirty="0">
                <a:latin typeface="+mn-lt"/>
              </a:rPr>
              <a:t>0,3+0,21+0,1473=0,6573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44837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4749553" cy="5715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66FF"/>
                </a:solidFill>
              </a:rPr>
              <a:t>Домашнее задание: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4633" y="621471"/>
            <a:ext cx="8650691" cy="498034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1. На рисунке изображено дерево некоторого слу­чайного опыта.</a:t>
            </a:r>
          </a:p>
          <a:p>
            <a:pPr marL="0" indent="0" algn="just">
              <a:buNone/>
            </a:pPr>
            <a:r>
              <a:rPr lang="ru-RU" dirty="0"/>
              <a:t>а) Изобразите это дерево в своей тетради и подпи­шите недостающие вероятности около рёбер.</a:t>
            </a:r>
          </a:p>
          <a:p>
            <a:pPr marL="0" indent="0" algn="just">
              <a:buNone/>
            </a:pPr>
            <a:r>
              <a:rPr lang="ru-RU" dirty="0"/>
              <a:t>б) Вычислите вероятности цепочек SAC и SAGF.</a:t>
            </a:r>
          </a:p>
          <a:p>
            <a:pPr marL="0" indent="0" algn="just">
              <a:buNone/>
            </a:pPr>
            <a:r>
              <a:rPr lang="ru-RU" dirty="0"/>
              <a:t>2. На рисунке изображено дерево некоторого случайного опыта и показаны события А и В. Рёбра проведены пунктиром. Известно, что рёбра, исходящие из одной вершины, равновероятны.</a:t>
            </a:r>
          </a:p>
          <a:p>
            <a:pPr marL="0" indent="0" algn="just">
              <a:buNone/>
            </a:pPr>
            <a:r>
              <a:rPr lang="ru-RU" dirty="0"/>
              <a:t>а) Скопируйте рисунок в тетрадь. Обведите сплошной линией цепочки, бла­гоприятствующие событию А. Другим цветом обведите цепочки, благоприят­ствующие событию В</a:t>
            </a:r>
          </a:p>
          <a:p>
            <a:pPr marL="0" indent="0" algn="just">
              <a:buNone/>
            </a:pPr>
            <a:r>
              <a:rPr lang="ru-RU" dirty="0"/>
              <a:t>б) Найдите вероятность события А.</a:t>
            </a:r>
          </a:p>
          <a:p>
            <a:pPr marL="0" indent="0" algn="just">
              <a:buNone/>
            </a:pPr>
            <a:r>
              <a:rPr lang="ru-RU" dirty="0"/>
              <a:t>в) Найдите вероятность события В.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1A6F8A2-365F-43DE-BB73-10BAF4982E69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10329" y="1841007"/>
            <a:ext cx="2663302" cy="23314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DF86953-EF16-4E1B-B8C2-AF6C4ED7CBF1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10330" y="4367815"/>
            <a:ext cx="2663301" cy="19599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23287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728960" cy="594804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0066FF"/>
                </a:solidFill>
              </a:rPr>
              <a:t>Пример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854" y="571708"/>
                <a:ext cx="8086850" cy="4390910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ct val="120000"/>
                  </a:lnSpc>
                  <a:spcBef>
                    <a:spcPts val="0"/>
                  </a:spcBef>
                  <a:buNone/>
                </a:pPr>
                <a:r>
                  <a:rPr lang="ru-RU" sz="2400" dirty="0"/>
                  <a:t>Рассмотрим хорошо знакомый нам эксперимент </a:t>
                </a:r>
                <a:r>
                  <a:rPr lang="uk-UA" sz="2400" dirty="0"/>
                  <a:t>–</a:t>
                </a:r>
                <a:r>
                  <a:rPr lang="ru-RU" sz="2400" dirty="0"/>
                  <a:t> двукратное броса­ние монеты. Начальное состояние, когда ни один бросок ещё не сделан, изобразим точкой S. При первом броске может выпасть орёл либо решка. Изобразим эти два события точками О и Р и проведём к ним стрелки. Стрелки будем называть рёбрами дерева. Около рёбер напишем вероятности событий: ребро SO имеет вероятность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400" dirty="0"/>
                  <a:t> и такую же вероятность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400" dirty="0"/>
                  <a:t> имеет ребро SP.</a:t>
                </a:r>
              </a:p>
              <a:p>
                <a:pPr marL="0" indent="0" algn="just">
                  <a:lnSpc>
                    <a:spcPct val="120000"/>
                  </a:lnSpc>
                  <a:spcBef>
                    <a:spcPts val="0"/>
                  </a:spcBef>
                  <a:buNone/>
                </a:pPr>
                <a:r>
                  <a:rPr lang="ru-RU" sz="2400" dirty="0"/>
                  <a:t>	Проверим: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sz="24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sz="24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854" y="571708"/>
                <a:ext cx="8086850" cy="4390910"/>
              </a:xfrm>
              <a:blipFill>
                <a:blip r:embed="rId2"/>
                <a:stretch>
                  <a:fillRect l="-1207" t="-139" r="-1131" b="-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0FAC7E0E-57D8-4291-A848-3C9FCDB1FE48}"/>
              </a:ext>
            </a:extLst>
          </p:cNvPr>
          <p:cNvGrpSpPr/>
          <p:nvPr/>
        </p:nvGrpSpPr>
        <p:grpSpPr>
          <a:xfrm>
            <a:off x="8508567" y="2107404"/>
            <a:ext cx="3500462" cy="2643192"/>
            <a:chOff x="2143108" y="285728"/>
            <a:chExt cx="3500462" cy="2643192"/>
          </a:xfrm>
        </p:grpSpPr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80BF5293-5479-48FC-A648-47170BE4CC96}"/>
                </a:ext>
              </a:extLst>
            </p:cNvPr>
            <p:cNvSpPr/>
            <p:nvPr/>
          </p:nvSpPr>
          <p:spPr>
            <a:xfrm>
              <a:off x="3714744" y="285728"/>
              <a:ext cx="357190" cy="357190"/>
            </a:xfrm>
            <a:prstGeom prst="ellipse">
              <a:avLst/>
            </a:prstGeom>
            <a:ln w="38100">
              <a:solidFill>
                <a:srgbClr val="0066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S</a:t>
              </a:r>
              <a:endParaRPr lang="ru-RU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Овал 7">
              <a:extLst>
                <a:ext uri="{FF2B5EF4-FFF2-40B4-BE49-F238E27FC236}">
                  <a16:creationId xmlns:a16="http://schemas.microsoft.com/office/drawing/2014/main" id="{533100B3-F2B4-4DD7-A77D-EFED81ADCB55}"/>
                </a:ext>
              </a:extLst>
            </p:cNvPr>
            <p:cNvSpPr/>
            <p:nvPr/>
          </p:nvSpPr>
          <p:spPr>
            <a:xfrm>
              <a:off x="2643174" y="1142984"/>
              <a:ext cx="357190" cy="357190"/>
            </a:xfrm>
            <a:prstGeom prst="ellipse">
              <a:avLst/>
            </a:prstGeom>
            <a:ln w="38100">
              <a:solidFill>
                <a:srgbClr val="0066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7C35A211-EE98-4E6F-A231-C13B9F86612B}"/>
                </a:ext>
              </a:extLst>
            </p:cNvPr>
            <p:cNvSpPr/>
            <p:nvPr/>
          </p:nvSpPr>
          <p:spPr>
            <a:xfrm>
              <a:off x="4786314" y="1000108"/>
              <a:ext cx="357190" cy="357190"/>
            </a:xfrm>
            <a:prstGeom prst="ellipse">
              <a:avLst/>
            </a:prstGeom>
            <a:ln w="38100">
              <a:solidFill>
                <a:srgbClr val="0066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Р</a:t>
              </a:r>
            </a:p>
          </p:txBody>
        </p:sp>
        <p:sp>
          <p:nvSpPr>
            <p:cNvPr id="10" name="Овал 9">
              <a:extLst>
                <a:ext uri="{FF2B5EF4-FFF2-40B4-BE49-F238E27FC236}">
                  <a16:creationId xmlns:a16="http://schemas.microsoft.com/office/drawing/2014/main" id="{94E16D27-AF07-4EE4-837B-FA2E83567251}"/>
                </a:ext>
              </a:extLst>
            </p:cNvPr>
            <p:cNvSpPr/>
            <p:nvPr/>
          </p:nvSpPr>
          <p:spPr>
            <a:xfrm>
              <a:off x="2143108" y="1928802"/>
              <a:ext cx="357190" cy="357190"/>
            </a:xfrm>
            <a:prstGeom prst="ellipse">
              <a:avLst/>
            </a:prstGeom>
            <a:ln w="38100">
              <a:solidFill>
                <a:srgbClr val="0066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90E13DF4-3E2E-4D2B-804A-C22BCEAA9DD6}"/>
                </a:ext>
              </a:extLst>
            </p:cNvPr>
            <p:cNvSpPr/>
            <p:nvPr/>
          </p:nvSpPr>
          <p:spPr>
            <a:xfrm>
              <a:off x="3071802" y="1928802"/>
              <a:ext cx="357190" cy="357190"/>
            </a:xfrm>
            <a:prstGeom prst="ellipse">
              <a:avLst/>
            </a:prstGeom>
            <a:ln w="38100">
              <a:solidFill>
                <a:srgbClr val="0066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Р</a:t>
              </a:r>
            </a:p>
          </p:txBody>
        </p:sp>
        <p:sp>
          <p:nvSpPr>
            <p:cNvPr id="12" name="Овал 11">
              <a:extLst>
                <a:ext uri="{FF2B5EF4-FFF2-40B4-BE49-F238E27FC236}">
                  <a16:creationId xmlns:a16="http://schemas.microsoft.com/office/drawing/2014/main" id="{77CD44FC-0AD0-48DE-8683-18508C0D8309}"/>
                </a:ext>
              </a:extLst>
            </p:cNvPr>
            <p:cNvSpPr/>
            <p:nvPr/>
          </p:nvSpPr>
          <p:spPr>
            <a:xfrm>
              <a:off x="4214810" y="1857364"/>
              <a:ext cx="357190" cy="357190"/>
            </a:xfrm>
            <a:prstGeom prst="ellipse">
              <a:avLst/>
            </a:prstGeom>
            <a:ln w="38100">
              <a:solidFill>
                <a:srgbClr val="0066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13" name="Овал 12">
              <a:extLst>
                <a:ext uri="{FF2B5EF4-FFF2-40B4-BE49-F238E27FC236}">
                  <a16:creationId xmlns:a16="http://schemas.microsoft.com/office/drawing/2014/main" id="{7A44C7EE-6DFC-4BE2-9DE0-B09E6795A1C2}"/>
                </a:ext>
              </a:extLst>
            </p:cNvPr>
            <p:cNvSpPr/>
            <p:nvPr/>
          </p:nvSpPr>
          <p:spPr>
            <a:xfrm>
              <a:off x="5286380" y="1857364"/>
              <a:ext cx="357190" cy="357190"/>
            </a:xfrm>
            <a:prstGeom prst="ellipse">
              <a:avLst/>
            </a:prstGeom>
            <a:ln w="38100">
              <a:solidFill>
                <a:srgbClr val="0066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Р</a:t>
              </a:r>
            </a:p>
          </p:txBody>
        </p: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5EDC0E58-A85D-43A0-A0FE-84F3E0B27797}"/>
                </a:ext>
              </a:extLst>
            </p:cNvPr>
            <p:cNvCxnSpPr>
              <a:stCxn id="7" idx="3"/>
              <a:endCxn id="8" idx="7"/>
            </p:cNvCxnSpPr>
            <p:nvPr/>
          </p:nvCxnSpPr>
          <p:spPr>
            <a:xfrm rot="5400000">
              <a:off x="3055212" y="483452"/>
              <a:ext cx="604684" cy="818998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6309B7FC-CCAB-43AB-8334-2B3FD3F1FF26}"/>
                </a:ext>
              </a:extLst>
            </p:cNvPr>
            <p:cNvCxnSpPr>
              <a:stCxn id="7" idx="5"/>
              <a:endCxn id="9" idx="1"/>
            </p:cNvCxnSpPr>
            <p:nvPr/>
          </p:nvCxnSpPr>
          <p:spPr>
            <a:xfrm rot="16200000" flipH="1">
              <a:off x="4198220" y="412014"/>
              <a:ext cx="461808" cy="818998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2BBD20AC-E068-4648-AF87-EBA9AF4DC727}"/>
                </a:ext>
              </a:extLst>
            </p:cNvPr>
            <p:cNvCxnSpPr>
              <a:stCxn id="8" idx="3"/>
              <a:endCxn id="10" idx="0"/>
            </p:cNvCxnSpPr>
            <p:nvPr/>
          </p:nvCxnSpPr>
          <p:spPr>
            <a:xfrm rot="5400000">
              <a:off x="2268125" y="1501443"/>
              <a:ext cx="480937" cy="373780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55805056-6BA2-466D-997C-969DDDC3DE9F}"/>
                </a:ext>
              </a:extLst>
            </p:cNvPr>
            <p:cNvCxnSpPr>
              <a:stCxn id="8" idx="5"/>
              <a:endCxn id="11" idx="0"/>
            </p:cNvCxnSpPr>
            <p:nvPr/>
          </p:nvCxnSpPr>
          <p:spPr>
            <a:xfrm rot="16200000" flipH="1">
              <a:off x="2858758" y="1537162"/>
              <a:ext cx="480937" cy="302342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856E988E-DD18-4AEC-BE0A-5DF9A6D85005}"/>
                </a:ext>
              </a:extLst>
            </p:cNvPr>
            <p:cNvCxnSpPr>
              <a:stCxn id="9" idx="5"/>
            </p:cNvCxnSpPr>
            <p:nvPr/>
          </p:nvCxnSpPr>
          <p:spPr>
            <a:xfrm rot="16200000" flipH="1">
              <a:off x="4984038" y="1412145"/>
              <a:ext cx="552375" cy="338061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C46E30D7-9516-46E2-A7B3-8BA0FBE64B78}"/>
                </a:ext>
              </a:extLst>
            </p:cNvPr>
            <p:cNvCxnSpPr>
              <a:stCxn id="9" idx="3"/>
              <a:endCxn id="12" idx="0"/>
            </p:cNvCxnSpPr>
            <p:nvPr/>
          </p:nvCxnSpPr>
          <p:spPr>
            <a:xfrm rot="5400000">
              <a:off x="4339827" y="1358567"/>
              <a:ext cx="552375" cy="445218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Объект 19">
                  <a:extLst>
                    <a:ext uri="{FF2B5EF4-FFF2-40B4-BE49-F238E27FC236}">
                      <a16:creationId xmlns:a16="http://schemas.microsoft.com/office/drawing/2014/main" id="{EE85CFB3-0B6A-472F-AF58-D4553F113A21}"/>
                    </a:ext>
                  </a:extLst>
                </p:cNvPr>
                <p:cNvSpPr txBox="1"/>
                <p:nvPr/>
              </p:nvSpPr>
              <p:spPr bwMode="auto">
                <a:xfrm>
                  <a:off x="3098935" y="345577"/>
                  <a:ext cx="227013" cy="642938"/>
                </a:xfrm>
                <a:prstGeom prst="rect">
                  <a:avLst/>
                </a:prstGeom>
                <a:noFill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20" name="Объект 19">
                  <a:extLst>
                    <a:ext uri="{FF2B5EF4-FFF2-40B4-BE49-F238E27FC236}">
                      <a16:creationId xmlns:a16="http://schemas.microsoft.com/office/drawing/2014/main" id="{EE85CFB3-0B6A-472F-AF58-D4553F113A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098935" y="345577"/>
                  <a:ext cx="227013" cy="64293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Объект 20">
                  <a:extLst>
                    <a:ext uri="{FF2B5EF4-FFF2-40B4-BE49-F238E27FC236}">
                      <a16:creationId xmlns:a16="http://schemas.microsoft.com/office/drawing/2014/main" id="{0427BA06-7C76-4C6A-AC6D-DDF4CD9BC6CD}"/>
                    </a:ext>
                  </a:extLst>
                </p:cNvPr>
                <p:cNvSpPr txBox="1"/>
                <p:nvPr/>
              </p:nvSpPr>
              <p:spPr bwMode="auto">
                <a:xfrm>
                  <a:off x="4358157" y="304861"/>
                  <a:ext cx="227012" cy="642937"/>
                </a:xfrm>
                <a:prstGeom prst="rect">
                  <a:avLst/>
                </a:prstGeom>
                <a:noFill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21" name="Объект 20">
                  <a:extLst>
                    <a:ext uri="{FF2B5EF4-FFF2-40B4-BE49-F238E27FC236}">
                      <a16:creationId xmlns:a16="http://schemas.microsoft.com/office/drawing/2014/main" id="{0427BA06-7C76-4C6A-AC6D-DDF4CD9BC6C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58157" y="304861"/>
                  <a:ext cx="227012" cy="642937"/>
                </a:xfrm>
                <a:prstGeom prst="rect">
                  <a:avLst/>
                </a:prstGeom>
                <a:blipFill>
                  <a:blip r:embed="rId4"/>
                  <a:stretch>
                    <a:fillRect r="-270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Объект 21">
                  <a:extLst>
                    <a:ext uri="{FF2B5EF4-FFF2-40B4-BE49-F238E27FC236}">
                      <a16:creationId xmlns:a16="http://schemas.microsoft.com/office/drawing/2014/main" id="{68B8A02F-AA8C-46A3-B0D6-E808036DD3AF}"/>
                    </a:ext>
                  </a:extLst>
                </p:cNvPr>
                <p:cNvSpPr txBox="1"/>
                <p:nvPr/>
              </p:nvSpPr>
              <p:spPr bwMode="auto">
                <a:xfrm>
                  <a:off x="2206260" y="1214420"/>
                  <a:ext cx="248881" cy="642943"/>
                </a:xfrm>
                <a:prstGeom prst="rect">
                  <a:avLst/>
                </a:prstGeom>
                <a:noFill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22" name="Объект 21">
                  <a:extLst>
                    <a:ext uri="{FF2B5EF4-FFF2-40B4-BE49-F238E27FC236}">
                      <a16:creationId xmlns:a16="http://schemas.microsoft.com/office/drawing/2014/main" id="{68B8A02F-AA8C-46A3-B0D6-E808036DD3A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06260" y="1214420"/>
                  <a:ext cx="248881" cy="64294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Объект 22">
                  <a:extLst>
                    <a:ext uri="{FF2B5EF4-FFF2-40B4-BE49-F238E27FC236}">
                      <a16:creationId xmlns:a16="http://schemas.microsoft.com/office/drawing/2014/main" id="{B79DA475-8442-4135-9822-C8007B566008}"/>
                    </a:ext>
                  </a:extLst>
                </p:cNvPr>
                <p:cNvSpPr txBox="1"/>
                <p:nvPr/>
              </p:nvSpPr>
              <p:spPr bwMode="auto">
                <a:xfrm>
                  <a:off x="3088002" y="1212462"/>
                  <a:ext cx="248881" cy="642943"/>
                </a:xfrm>
                <a:prstGeom prst="rect">
                  <a:avLst/>
                </a:prstGeom>
                <a:noFill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23" name="Объект 22">
                  <a:extLst>
                    <a:ext uri="{FF2B5EF4-FFF2-40B4-BE49-F238E27FC236}">
                      <a16:creationId xmlns:a16="http://schemas.microsoft.com/office/drawing/2014/main" id="{B79DA475-8442-4135-9822-C8007B56600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088002" y="1212462"/>
                  <a:ext cx="248881" cy="64294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Объект 23">
                  <a:extLst>
                    <a:ext uri="{FF2B5EF4-FFF2-40B4-BE49-F238E27FC236}">
                      <a16:creationId xmlns:a16="http://schemas.microsoft.com/office/drawing/2014/main" id="{83463B9A-5A72-4FF1-8470-805EEAE2372A}"/>
                    </a:ext>
                  </a:extLst>
                </p:cNvPr>
                <p:cNvSpPr txBox="1"/>
                <p:nvPr/>
              </p:nvSpPr>
              <p:spPr bwMode="auto">
                <a:xfrm>
                  <a:off x="4317402" y="1142984"/>
                  <a:ext cx="249238" cy="642937"/>
                </a:xfrm>
                <a:prstGeom prst="rect">
                  <a:avLst/>
                </a:prstGeom>
                <a:noFill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24" name="Объект 23">
                  <a:extLst>
                    <a:ext uri="{FF2B5EF4-FFF2-40B4-BE49-F238E27FC236}">
                      <a16:creationId xmlns:a16="http://schemas.microsoft.com/office/drawing/2014/main" id="{83463B9A-5A72-4FF1-8470-805EEAE2372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17402" y="1142984"/>
                  <a:ext cx="249238" cy="64293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Объект 24">
                  <a:extLst>
                    <a:ext uri="{FF2B5EF4-FFF2-40B4-BE49-F238E27FC236}">
                      <a16:creationId xmlns:a16="http://schemas.microsoft.com/office/drawing/2014/main" id="{8C402AEB-035A-405D-A3B8-24CFBB62DC2C}"/>
                    </a:ext>
                  </a:extLst>
                </p:cNvPr>
                <p:cNvSpPr txBox="1"/>
                <p:nvPr/>
              </p:nvSpPr>
              <p:spPr bwMode="auto">
                <a:xfrm>
                  <a:off x="5304637" y="1142984"/>
                  <a:ext cx="249237" cy="642937"/>
                </a:xfrm>
                <a:prstGeom prst="rect">
                  <a:avLst/>
                </a:prstGeom>
                <a:noFill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25" name="Объект 24">
                  <a:extLst>
                    <a:ext uri="{FF2B5EF4-FFF2-40B4-BE49-F238E27FC236}">
                      <a16:creationId xmlns:a16="http://schemas.microsoft.com/office/drawing/2014/main" id="{8C402AEB-035A-405D-A3B8-24CFBB62DC2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304637" y="1142984"/>
                  <a:ext cx="249237" cy="64293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Объект 25">
                  <a:extLst>
                    <a:ext uri="{FF2B5EF4-FFF2-40B4-BE49-F238E27FC236}">
                      <a16:creationId xmlns:a16="http://schemas.microsoft.com/office/drawing/2014/main" id="{DD44A1DF-3690-4F00-BD94-E88C7B1C249A}"/>
                    </a:ext>
                  </a:extLst>
                </p:cNvPr>
                <p:cNvSpPr txBox="1"/>
                <p:nvPr/>
              </p:nvSpPr>
              <p:spPr bwMode="auto">
                <a:xfrm>
                  <a:off x="2154247" y="2285982"/>
                  <a:ext cx="352425" cy="642938"/>
                </a:xfrm>
                <a:prstGeom prst="rect">
                  <a:avLst/>
                </a:prstGeom>
                <a:noFill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26" name="Объект 25">
                  <a:extLst>
                    <a:ext uri="{FF2B5EF4-FFF2-40B4-BE49-F238E27FC236}">
                      <a16:creationId xmlns:a16="http://schemas.microsoft.com/office/drawing/2014/main" id="{DD44A1DF-3690-4F00-BD94-E88C7B1C249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154247" y="2285982"/>
                  <a:ext cx="352425" cy="642938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Объект 26">
                  <a:extLst>
                    <a:ext uri="{FF2B5EF4-FFF2-40B4-BE49-F238E27FC236}">
                      <a16:creationId xmlns:a16="http://schemas.microsoft.com/office/drawing/2014/main" id="{A2389A67-115C-4C30-AE5B-5015AB2CB2FA}"/>
                    </a:ext>
                  </a:extLst>
                </p:cNvPr>
                <p:cNvSpPr txBox="1"/>
                <p:nvPr/>
              </p:nvSpPr>
              <p:spPr bwMode="auto">
                <a:xfrm>
                  <a:off x="3114668" y="2285982"/>
                  <a:ext cx="352425" cy="642938"/>
                </a:xfrm>
                <a:prstGeom prst="rect">
                  <a:avLst/>
                </a:prstGeom>
                <a:noFill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27" name="Объект 26">
                  <a:extLst>
                    <a:ext uri="{FF2B5EF4-FFF2-40B4-BE49-F238E27FC236}">
                      <a16:creationId xmlns:a16="http://schemas.microsoft.com/office/drawing/2014/main" id="{A2389A67-115C-4C30-AE5B-5015AB2CB2F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14668" y="2285982"/>
                  <a:ext cx="352425" cy="642938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Объект 27">
                  <a:extLst>
                    <a:ext uri="{FF2B5EF4-FFF2-40B4-BE49-F238E27FC236}">
                      <a16:creationId xmlns:a16="http://schemas.microsoft.com/office/drawing/2014/main" id="{13202739-00FE-4DAA-8A32-518EE3E3EEC7}"/>
                    </a:ext>
                  </a:extLst>
                </p:cNvPr>
                <p:cNvSpPr txBox="1"/>
                <p:nvPr/>
              </p:nvSpPr>
              <p:spPr bwMode="auto">
                <a:xfrm>
                  <a:off x="4252911" y="2209940"/>
                  <a:ext cx="352425" cy="642937"/>
                </a:xfrm>
                <a:prstGeom prst="rect">
                  <a:avLst/>
                </a:prstGeom>
                <a:noFill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28" name="Объект 27">
                  <a:extLst>
                    <a:ext uri="{FF2B5EF4-FFF2-40B4-BE49-F238E27FC236}">
                      <a16:creationId xmlns:a16="http://schemas.microsoft.com/office/drawing/2014/main" id="{13202739-00FE-4DAA-8A32-518EE3E3EE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252911" y="2209940"/>
                  <a:ext cx="352425" cy="642937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Объект 28">
                  <a:extLst>
                    <a:ext uri="{FF2B5EF4-FFF2-40B4-BE49-F238E27FC236}">
                      <a16:creationId xmlns:a16="http://schemas.microsoft.com/office/drawing/2014/main" id="{44DD80AA-95A4-4952-B15E-69B3CA11050E}"/>
                    </a:ext>
                  </a:extLst>
                </p:cNvPr>
                <p:cNvSpPr txBox="1"/>
                <p:nvPr/>
              </p:nvSpPr>
              <p:spPr bwMode="auto">
                <a:xfrm>
                  <a:off x="5325308" y="2214545"/>
                  <a:ext cx="249237" cy="642938"/>
                </a:xfrm>
                <a:prstGeom prst="rect">
                  <a:avLst/>
                </a:prstGeom>
                <a:noFill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29" name="Объект 28">
                  <a:extLst>
                    <a:ext uri="{FF2B5EF4-FFF2-40B4-BE49-F238E27FC236}">
                      <a16:creationId xmlns:a16="http://schemas.microsoft.com/office/drawing/2014/main" id="{44DD80AA-95A4-4952-B15E-69B3CA11050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325308" y="2214545"/>
                  <a:ext cx="249237" cy="642938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2E51617F-9086-4E5B-95EB-D6B1D61665B4}"/>
              </a:ext>
            </a:extLst>
          </p:cNvPr>
          <p:cNvSpPr txBox="1"/>
          <p:nvPr/>
        </p:nvSpPr>
        <p:spPr>
          <a:xfrm>
            <a:off x="829373" y="5243949"/>
            <a:ext cx="10533253" cy="1050146"/>
          </a:xfrm>
          <a:prstGeom prst="roundRect">
            <a:avLst/>
          </a:prstGeom>
          <a:solidFill>
            <a:srgbClr val="FFC000"/>
          </a:solidFill>
          <a:ln w="381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latin typeface="+mn-lt"/>
              </a:rPr>
              <a:t>Важно! При построении дерева нужно следить, чтобы сумма вероятностей око­ло всех рёбер, выходящих из одной вершины, была равна единице.</a:t>
            </a:r>
          </a:p>
        </p:txBody>
      </p:sp>
    </p:spTree>
    <p:extLst>
      <p:ext uri="{BB962C8B-B14F-4D97-AF65-F5344CB8AC3E}">
        <p14:creationId xmlns:p14="http://schemas.microsoft.com/office/powerpoint/2010/main" val="3173483782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144" y="0"/>
            <a:ext cx="10682056" cy="676653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+mn-lt"/>
              </a:rPr>
              <a:t>Пример 1 (продолжение)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415746" y="4602649"/>
                <a:ext cx="5055371" cy="2240409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ru-RU" sz="2400" dirty="0"/>
                  <a:t>Например, чтобы найти вероятность события ОР, нужно умножить вероятности вдоль цепи </a:t>
                </a:r>
                <a:r>
                  <a:rPr lang="en-US" sz="2400" dirty="0"/>
                  <a:t>SOP</a:t>
                </a:r>
                <a:r>
                  <a:rPr lang="ru-RU" sz="2400" dirty="0"/>
                  <a:t>:</a:t>
                </a:r>
              </a:p>
              <a:p>
                <a:pPr marL="0" indent="0" algn="just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ru-RU" sz="2400" dirty="0"/>
                  <a:t>Р(ОР)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sz="2400" i="1">
                        <a:latin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2400" dirty="0"/>
                  <a:t> 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15746" y="4602649"/>
                <a:ext cx="5055371" cy="2240409"/>
              </a:xfrm>
              <a:blipFill>
                <a:blip r:embed="rId2"/>
                <a:stretch>
                  <a:fillRect l="-1807" t="-1359" r="-18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67284145-E375-483A-9B15-3F076ABE8AFA}"/>
              </a:ext>
            </a:extLst>
          </p:cNvPr>
          <p:cNvGrpSpPr/>
          <p:nvPr/>
        </p:nvGrpSpPr>
        <p:grpSpPr>
          <a:xfrm>
            <a:off x="7244179" y="4012706"/>
            <a:ext cx="4301633" cy="2599555"/>
            <a:chOff x="2030505" y="285728"/>
            <a:chExt cx="3724868" cy="2627342"/>
          </a:xfrm>
        </p:grpSpPr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A4E270E1-4C2D-4B4B-8190-1B4B552BC098}"/>
                </a:ext>
              </a:extLst>
            </p:cNvPr>
            <p:cNvSpPr/>
            <p:nvPr/>
          </p:nvSpPr>
          <p:spPr>
            <a:xfrm>
              <a:off x="3714744" y="285728"/>
              <a:ext cx="357190" cy="357190"/>
            </a:xfrm>
            <a:prstGeom prst="ellipse">
              <a:avLst/>
            </a:prstGeom>
            <a:ln w="38100">
              <a:solidFill>
                <a:srgbClr val="0066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S</a:t>
              </a:r>
              <a:endParaRPr lang="ru-RU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Овал 7">
              <a:extLst>
                <a:ext uri="{FF2B5EF4-FFF2-40B4-BE49-F238E27FC236}">
                  <a16:creationId xmlns:a16="http://schemas.microsoft.com/office/drawing/2014/main" id="{1FD6A66F-D883-49A0-A23E-E1347369133A}"/>
                </a:ext>
              </a:extLst>
            </p:cNvPr>
            <p:cNvSpPr/>
            <p:nvPr/>
          </p:nvSpPr>
          <p:spPr>
            <a:xfrm>
              <a:off x="2643174" y="1142984"/>
              <a:ext cx="357190" cy="357190"/>
            </a:xfrm>
            <a:prstGeom prst="ellipse">
              <a:avLst/>
            </a:prstGeom>
            <a:ln w="38100">
              <a:solidFill>
                <a:srgbClr val="0066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О</a:t>
              </a:r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CBA4701A-B806-43CB-BD3C-ABD4C869A0C4}"/>
                </a:ext>
              </a:extLst>
            </p:cNvPr>
            <p:cNvSpPr/>
            <p:nvPr/>
          </p:nvSpPr>
          <p:spPr>
            <a:xfrm>
              <a:off x="4786314" y="1000108"/>
              <a:ext cx="357190" cy="357190"/>
            </a:xfrm>
            <a:prstGeom prst="ellipse">
              <a:avLst/>
            </a:prstGeom>
            <a:ln w="38100">
              <a:solidFill>
                <a:srgbClr val="0066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Р</a:t>
              </a:r>
            </a:p>
          </p:txBody>
        </p:sp>
        <p:sp>
          <p:nvSpPr>
            <p:cNvPr id="10" name="Овал 9">
              <a:extLst>
                <a:ext uri="{FF2B5EF4-FFF2-40B4-BE49-F238E27FC236}">
                  <a16:creationId xmlns:a16="http://schemas.microsoft.com/office/drawing/2014/main" id="{78D9D68E-C747-4D06-9116-7D782DB15339}"/>
                </a:ext>
              </a:extLst>
            </p:cNvPr>
            <p:cNvSpPr/>
            <p:nvPr/>
          </p:nvSpPr>
          <p:spPr>
            <a:xfrm>
              <a:off x="2030505" y="1868774"/>
              <a:ext cx="638726" cy="357180"/>
            </a:xfrm>
            <a:prstGeom prst="ellipse">
              <a:avLst/>
            </a:prstGeom>
            <a:ln w="38100">
              <a:solidFill>
                <a:srgbClr val="0066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ОО</a:t>
              </a:r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6D5F7BAB-BAC6-4162-B926-893A006AD6A7}"/>
                </a:ext>
              </a:extLst>
            </p:cNvPr>
            <p:cNvSpPr/>
            <p:nvPr/>
          </p:nvSpPr>
          <p:spPr>
            <a:xfrm>
              <a:off x="2963686" y="1857365"/>
              <a:ext cx="638726" cy="357179"/>
            </a:xfrm>
            <a:prstGeom prst="ellipse">
              <a:avLst/>
            </a:prstGeom>
            <a:ln w="38100">
              <a:solidFill>
                <a:srgbClr val="0066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ОР</a:t>
              </a:r>
            </a:p>
          </p:txBody>
        </p:sp>
        <p:sp>
          <p:nvSpPr>
            <p:cNvPr id="12" name="Овал 11">
              <a:extLst>
                <a:ext uri="{FF2B5EF4-FFF2-40B4-BE49-F238E27FC236}">
                  <a16:creationId xmlns:a16="http://schemas.microsoft.com/office/drawing/2014/main" id="{C3CAED18-AF87-401B-8D51-AFB71925B82C}"/>
                </a:ext>
              </a:extLst>
            </p:cNvPr>
            <p:cNvSpPr/>
            <p:nvPr/>
          </p:nvSpPr>
          <p:spPr>
            <a:xfrm>
              <a:off x="4121847" y="1857365"/>
              <a:ext cx="614551" cy="357179"/>
            </a:xfrm>
            <a:prstGeom prst="ellipse">
              <a:avLst/>
            </a:prstGeom>
            <a:ln w="38100">
              <a:solidFill>
                <a:srgbClr val="0066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РО</a:t>
              </a:r>
            </a:p>
          </p:txBody>
        </p:sp>
        <p:sp>
          <p:nvSpPr>
            <p:cNvPr id="13" name="Овал 12">
              <a:extLst>
                <a:ext uri="{FF2B5EF4-FFF2-40B4-BE49-F238E27FC236}">
                  <a16:creationId xmlns:a16="http://schemas.microsoft.com/office/drawing/2014/main" id="{5B37AC59-B1E4-44F3-A08A-59198132A51A}"/>
                </a:ext>
              </a:extLst>
            </p:cNvPr>
            <p:cNvSpPr/>
            <p:nvPr/>
          </p:nvSpPr>
          <p:spPr>
            <a:xfrm>
              <a:off x="5204613" y="1857364"/>
              <a:ext cx="550760" cy="357190"/>
            </a:xfrm>
            <a:prstGeom prst="ellipse">
              <a:avLst/>
            </a:prstGeom>
            <a:ln w="38100">
              <a:solidFill>
                <a:srgbClr val="0066FF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tx1"/>
                  </a:solidFill>
                </a:rPr>
                <a:t>РР</a:t>
              </a:r>
            </a:p>
          </p:txBody>
        </p: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F0A9FC0B-EDCF-4526-9282-5E0522D3D84C}"/>
                </a:ext>
              </a:extLst>
            </p:cNvPr>
            <p:cNvCxnSpPr>
              <a:stCxn id="7" idx="3"/>
              <a:endCxn id="8" idx="7"/>
            </p:cNvCxnSpPr>
            <p:nvPr/>
          </p:nvCxnSpPr>
          <p:spPr>
            <a:xfrm rot="5400000">
              <a:off x="3055212" y="483452"/>
              <a:ext cx="604684" cy="818998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FB27FD5C-0423-44E1-BE25-3CFAD655DA1D}"/>
                </a:ext>
              </a:extLst>
            </p:cNvPr>
            <p:cNvCxnSpPr>
              <a:stCxn id="7" idx="5"/>
              <a:endCxn id="9" idx="1"/>
            </p:cNvCxnSpPr>
            <p:nvPr/>
          </p:nvCxnSpPr>
          <p:spPr>
            <a:xfrm rot="16200000" flipH="1">
              <a:off x="4198220" y="412014"/>
              <a:ext cx="461808" cy="818998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0A3ED07F-F6F2-49BC-A60E-DB4C625711B8}"/>
                </a:ext>
              </a:extLst>
            </p:cNvPr>
            <p:cNvCxnSpPr>
              <a:cxnSpLocks/>
              <a:stCxn id="8" idx="3"/>
              <a:endCxn id="10" idx="0"/>
            </p:cNvCxnSpPr>
            <p:nvPr/>
          </p:nvCxnSpPr>
          <p:spPr>
            <a:xfrm flipH="1">
              <a:off x="2349868" y="1447864"/>
              <a:ext cx="345615" cy="420910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BC8E42C2-F4C3-4F07-985D-121EB8971BA6}"/>
                </a:ext>
              </a:extLst>
            </p:cNvPr>
            <p:cNvCxnSpPr>
              <a:cxnSpLocks/>
              <a:stCxn id="8" idx="5"/>
              <a:endCxn id="11" idx="0"/>
            </p:cNvCxnSpPr>
            <p:nvPr/>
          </p:nvCxnSpPr>
          <p:spPr>
            <a:xfrm>
              <a:off x="2948054" y="1447864"/>
              <a:ext cx="334995" cy="409501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761BCFD3-3355-4511-922B-58B2F5DC4E2E}"/>
                </a:ext>
              </a:extLst>
            </p:cNvPr>
            <p:cNvCxnSpPr>
              <a:stCxn id="9" idx="5"/>
            </p:cNvCxnSpPr>
            <p:nvPr/>
          </p:nvCxnSpPr>
          <p:spPr>
            <a:xfrm rot="16200000" flipH="1">
              <a:off x="4984038" y="1412145"/>
              <a:ext cx="552375" cy="338061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09C15283-D634-43EF-875D-A6E3DC8B81F2}"/>
                </a:ext>
              </a:extLst>
            </p:cNvPr>
            <p:cNvCxnSpPr>
              <a:cxnSpLocks/>
              <a:stCxn id="9" idx="3"/>
              <a:endCxn id="12" idx="0"/>
            </p:cNvCxnSpPr>
            <p:nvPr/>
          </p:nvCxnSpPr>
          <p:spPr>
            <a:xfrm flipH="1">
              <a:off x="4429123" y="1304988"/>
              <a:ext cx="409500" cy="552377"/>
            </a:xfrm>
            <a:prstGeom prst="line">
              <a:avLst/>
            </a:prstGeom>
            <a:ln w="38100">
              <a:solidFill>
                <a:srgbClr val="0066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Объект 19">
                  <a:extLst>
                    <a:ext uri="{FF2B5EF4-FFF2-40B4-BE49-F238E27FC236}">
                      <a16:creationId xmlns:a16="http://schemas.microsoft.com/office/drawing/2014/main" id="{3E8DDD12-1D8E-408F-92A4-1D40A40BBE7D}"/>
                    </a:ext>
                  </a:extLst>
                </p:cNvPr>
                <p:cNvSpPr txBox="1"/>
                <p:nvPr/>
              </p:nvSpPr>
              <p:spPr bwMode="auto">
                <a:xfrm>
                  <a:off x="3098935" y="345577"/>
                  <a:ext cx="227013" cy="642938"/>
                </a:xfrm>
                <a:prstGeom prst="rect">
                  <a:avLst/>
                </a:prstGeom>
                <a:noFill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20" name="Объект 19">
                  <a:extLst>
                    <a:ext uri="{FF2B5EF4-FFF2-40B4-BE49-F238E27FC236}">
                      <a16:creationId xmlns:a16="http://schemas.microsoft.com/office/drawing/2014/main" id="{3E8DDD12-1D8E-408F-92A4-1D40A40BBE7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098935" y="345577"/>
                  <a:ext cx="227013" cy="64293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Объект 20">
                  <a:extLst>
                    <a:ext uri="{FF2B5EF4-FFF2-40B4-BE49-F238E27FC236}">
                      <a16:creationId xmlns:a16="http://schemas.microsoft.com/office/drawing/2014/main" id="{D8E4CFA7-2B66-4A60-B314-BAD68568A9E4}"/>
                    </a:ext>
                  </a:extLst>
                </p:cNvPr>
                <p:cNvSpPr txBox="1"/>
                <p:nvPr/>
              </p:nvSpPr>
              <p:spPr bwMode="auto">
                <a:xfrm>
                  <a:off x="4358157" y="304861"/>
                  <a:ext cx="227012" cy="642937"/>
                </a:xfrm>
                <a:prstGeom prst="rect">
                  <a:avLst/>
                </a:prstGeom>
                <a:noFill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21" name="Объект 20">
                  <a:extLst>
                    <a:ext uri="{FF2B5EF4-FFF2-40B4-BE49-F238E27FC236}">
                      <a16:creationId xmlns:a16="http://schemas.microsoft.com/office/drawing/2014/main" id="{D8E4CFA7-2B66-4A60-B314-BAD68568A9E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58157" y="304861"/>
                  <a:ext cx="227012" cy="64293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Объект 21">
                  <a:extLst>
                    <a:ext uri="{FF2B5EF4-FFF2-40B4-BE49-F238E27FC236}">
                      <a16:creationId xmlns:a16="http://schemas.microsoft.com/office/drawing/2014/main" id="{2FA70D21-73D0-4952-BF63-00D756712A48}"/>
                    </a:ext>
                  </a:extLst>
                </p:cNvPr>
                <p:cNvSpPr txBox="1"/>
                <p:nvPr/>
              </p:nvSpPr>
              <p:spPr bwMode="auto">
                <a:xfrm>
                  <a:off x="2206260" y="1214420"/>
                  <a:ext cx="248881" cy="642943"/>
                </a:xfrm>
                <a:prstGeom prst="rect">
                  <a:avLst/>
                </a:prstGeom>
                <a:noFill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22" name="Объект 21">
                  <a:extLst>
                    <a:ext uri="{FF2B5EF4-FFF2-40B4-BE49-F238E27FC236}">
                      <a16:creationId xmlns:a16="http://schemas.microsoft.com/office/drawing/2014/main" id="{2FA70D21-73D0-4952-BF63-00D756712A4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06260" y="1214420"/>
                  <a:ext cx="248881" cy="64294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Объект 22">
                  <a:extLst>
                    <a:ext uri="{FF2B5EF4-FFF2-40B4-BE49-F238E27FC236}">
                      <a16:creationId xmlns:a16="http://schemas.microsoft.com/office/drawing/2014/main" id="{F3E43C8D-8A0C-404C-82F9-80B9CE536D82}"/>
                    </a:ext>
                  </a:extLst>
                </p:cNvPr>
                <p:cNvSpPr txBox="1"/>
                <p:nvPr/>
              </p:nvSpPr>
              <p:spPr bwMode="auto">
                <a:xfrm>
                  <a:off x="3149773" y="1204518"/>
                  <a:ext cx="248881" cy="642943"/>
                </a:xfrm>
                <a:prstGeom prst="rect">
                  <a:avLst/>
                </a:prstGeom>
                <a:noFill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>
            <p:sp>
              <p:nvSpPr>
                <p:cNvPr id="23" name="Объект 22">
                  <a:extLst>
                    <a:ext uri="{FF2B5EF4-FFF2-40B4-BE49-F238E27FC236}">
                      <a16:creationId xmlns:a16="http://schemas.microsoft.com/office/drawing/2014/main" id="{F3E43C8D-8A0C-404C-82F9-80B9CE536D8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49773" y="1204518"/>
                  <a:ext cx="248881" cy="64294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Объект 23">
                  <a:extLst>
                    <a:ext uri="{FF2B5EF4-FFF2-40B4-BE49-F238E27FC236}">
                      <a16:creationId xmlns:a16="http://schemas.microsoft.com/office/drawing/2014/main" id="{B1121FDA-6C2F-486A-95D5-791CDCC6B477}"/>
                    </a:ext>
                  </a:extLst>
                </p:cNvPr>
                <p:cNvSpPr txBox="1"/>
                <p:nvPr/>
              </p:nvSpPr>
              <p:spPr bwMode="auto">
                <a:xfrm>
                  <a:off x="4317402" y="1142984"/>
                  <a:ext cx="249238" cy="642937"/>
                </a:xfrm>
                <a:prstGeom prst="rect">
                  <a:avLst/>
                </a:prstGeom>
                <a:noFill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24" name="Объект 23">
                  <a:extLst>
                    <a:ext uri="{FF2B5EF4-FFF2-40B4-BE49-F238E27FC236}">
                      <a16:creationId xmlns:a16="http://schemas.microsoft.com/office/drawing/2014/main" id="{B1121FDA-6C2F-486A-95D5-791CDCC6B47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17402" y="1142984"/>
                  <a:ext cx="249238" cy="64293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Объект 24">
                  <a:extLst>
                    <a:ext uri="{FF2B5EF4-FFF2-40B4-BE49-F238E27FC236}">
                      <a16:creationId xmlns:a16="http://schemas.microsoft.com/office/drawing/2014/main" id="{D6507835-610C-495E-841C-920203B5A412}"/>
                    </a:ext>
                  </a:extLst>
                </p:cNvPr>
                <p:cNvSpPr txBox="1"/>
                <p:nvPr/>
              </p:nvSpPr>
              <p:spPr bwMode="auto">
                <a:xfrm>
                  <a:off x="5304637" y="1142984"/>
                  <a:ext cx="249237" cy="642937"/>
                </a:xfrm>
                <a:prstGeom prst="rect">
                  <a:avLst/>
                </a:prstGeom>
                <a:noFill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25" name="Объект 24">
                  <a:extLst>
                    <a:ext uri="{FF2B5EF4-FFF2-40B4-BE49-F238E27FC236}">
                      <a16:creationId xmlns:a16="http://schemas.microsoft.com/office/drawing/2014/main" id="{D6507835-610C-495E-841C-920203B5A41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304637" y="1142984"/>
                  <a:ext cx="249237" cy="64293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Объект 25">
                  <a:extLst>
                    <a:ext uri="{FF2B5EF4-FFF2-40B4-BE49-F238E27FC236}">
                      <a16:creationId xmlns:a16="http://schemas.microsoft.com/office/drawing/2014/main" id="{BE28ED00-571E-43C8-AEA5-9EBC39C1D803}"/>
                    </a:ext>
                  </a:extLst>
                </p:cNvPr>
                <p:cNvSpPr txBox="1"/>
                <p:nvPr/>
              </p:nvSpPr>
              <p:spPr bwMode="auto">
                <a:xfrm>
                  <a:off x="2154247" y="2270132"/>
                  <a:ext cx="352425" cy="642938"/>
                </a:xfrm>
                <a:prstGeom prst="rect">
                  <a:avLst/>
                </a:prstGeom>
                <a:noFill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26" name="Объект 25">
                  <a:extLst>
                    <a:ext uri="{FF2B5EF4-FFF2-40B4-BE49-F238E27FC236}">
                      <a16:creationId xmlns:a16="http://schemas.microsoft.com/office/drawing/2014/main" id="{BE28ED00-571E-43C8-AEA5-9EBC39C1D80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154247" y="2270132"/>
                  <a:ext cx="352425" cy="642938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Объект 26">
                  <a:extLst>
                    <a:ext uri="{FF2B5EF4-FFF2-40B4-BE49-F238E27FC236}">
                      <a16:creationId xmlns:a16="http://schemas.microsoft.com/office/drawing/2014/main" id="{D819E195-7303-4CF4-B1A7-E80E27B80344}"/>
                    </a:ext>
                  </a:extLst>
                </p:cNvPr>
                <p:cNvSpPr txBox="1"/>
                <p:nvPr/>
              </p:nvSpPr>
              <p:spPr bwMode="auto">
                <a:xfrm>
                  <a:off x="3114668" y="2270132"/>
                  <a:ext cx="352425" cy="642938"/>
                </a:xfrm>
                <a:prstGeom prst="rect">
                  <a:avLst/>
                </a:prstGeom>
                <a:noFill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27" name="Объект 26">
                  <a:extLst>
                    <a:ext uri="{FF2B5EF4-FFF2-40B4-BE49-F238E27FC236}">
                      <a16:creationId xmlns:a16="http://schemas.microsoft.com/office/drawing/2014/main" id="{D819E195-7303-4CF4-B1A7-E80E27B8034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14668" y="2270132"/>
                  <a:ext cx="352425" cy="642938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Объект 27">
                  <a:extLst>
                    <a:ext uri="{FF2B5EF4-FFF2-40B4-BE49-F238E27FC236}">
                      <a16:creationId xmlns:a16="http://schemas.microsoft.com/office/drawing/2014/main" id="{6EEAEE5B-0A36-47A7-B32B-6511A066C469}"/>
                    </a:ext>
                  </a:extLst>
                </p:cNvPr>
                <p:cNvSpPr txBox="1"/>
                <p:nvPr/>
              </p:nvSpPr>
              <p:spPr bwMode="auto">
                <a:xfrm>
                  <a:off x="4299041" y="2199421"/>
                  <a:ext cx="352425" cy="642937"/>
                </a:xfrm>
                <a:prstGeom prst="rect">
                  <a:avLst/>
                </a:prstGeom>
                <a:noFill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28" name="Объект 27">
                  <a:extLst>
                    <a:ext uri="{FF2B5EF4-FFF2-40B4-BE49-F238E27FC236}">
                      <a16:creationId xmlns:a16="http://schemas.microsoft.com/office/drawing/2014/main" id="{6EEAEE5B-0A36-47A7-B32B-6511A066C46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299041" y="2199421"/>
                  <a:ext cx="352425" cy="642937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Объект 28">
                  <a:extLst>
                    <a:ext uri="{FF2B5EF4-FFF2-40B4-BE49-F238E27FC236}">
                      <a16:creationId xmlns:a16="http://schemas.microsoft.com/office/drawing/2014/main" id="{976F67B0-1F6F-40FF-9C7E-4E92717B8253}"/>
                    </a:ext>
                  </a:extLst>
                </p:cNvPr>
                <p:cNvSpPr txBox="1"/>
                <p:nvPr/>
              </p:nvSpPr>
              <p:spPr bwMode="auto">
                <a:xfrm>
                  <a:off x="5325308" y="2214545"/>
                  <a:ext cx="249237" cy="642938"/>
                </a:xfrm>
                <a:prstGeom prst="rect">
                  <a:avLst/>
                </a:prstGeom>
                <a:noFill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29" name="Объект 28">
                  <a:extLst>
                    <a:ext uri="{FF2B5EF4-FFF2-40B4-BE49-F238E27FC236}">
                      <a16:creationId xmlns:a16="http://schemas.microsoft.com/office/drawing/2014/main" id="{976F67B0-1F6F-40FF-9C7E-4E92717B825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325308" y="2214545"/>
                  <a:ext cx="249237" cy="642938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C0357C93-55A9-4785-A4FA-562E97F0A2A5}"/>
              </a:ext>
            </a:extLst>
          </p:cNvPr>
          <p:cNvSpPr txBox="1"/>
          <p:nvPr/>
        </p:nvSpPr>
        <p:spPr>
          <a:xfrm>
            <a:off x="390617" y="776099"/>
            <a:ext cx="10981678" cy="1208132"/>
          </a:xfrm>
          <a:prstGeom prst="roundRect">
            <a:avLst/>
          </a:prstGeom>
          <a:solidFill>
            <a:srgbClr val="FFC000"/>
          </a:solidFill>
          <a:ln w="38100">
            <a:solidFill>
              <a:srgbClr val="0000FF"/>
            </a:solidFill>
          </a:ln>
        </p:spPr>
        <p:txBody>
          <a:bodyPr wrap="square">
            <a:spAutoFit/>
          </a:bodyPr>
          <a:lstStyle>
            <a:defPPr>
              <a:defRPr lang="ru-RU"/>
            </a:defPPr>
            <a:lvl1pPr marL="0" indent="0">
              <a:lnSpc>
                <a:spcPct val="120000"/>
              </a:lnSpc>
              <a:spcBef>
                <a:spcPts val="0"/>
              </a:spcBef>
              <a:buNone/>
              <a:defRPr sz="2400">
                <a:latin typeface="+mn-lt"/>
              </a:defRPr>
            </a:lvl1pPr>
          </a:lstStyle>
          <a:p>
            <a:r>
              <a:rPr lang="ru-RU" sz="2800" dirty="0"/>
              <a:t>Важно! Около ребер в дереве случайного опыта подписываются условные вероятности.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3BAF429-5BBA-486D-9010-EA2885988EA6}"/>
              </a:ext>
            </a:extLst>
          </p:cNvPr>
          <p:cNvSpPr txBox="1"/>
          <p:nvPr/>
        </p:nvSpPr>
        <p:spPr>
          <a:xfrm>
            <a:off x="390617" y="2068056"/>
            <a:ext cx="10946366" cy="1780204"/>
          </a:xfrm>
          <a:prstGeom prst="roundRect">
            <a:avLst/>
          </a:prstGeom>
          <a:solidFill>
            <a:srgbClr val="FFC000"/>
          </a:solidFill>
          <a:ln w="38100">
            <a:solidFill>
              <a:srgbClr val="0000FF"/>
            </a:solidFill>
          </a:ln>
        </p:spPr>
        <p:txBody>
          <a:bodyPr wrap="square">
            <a:spAutoFit/>
          </a:bodyPr>
          <a:lstStyle>
            <a:defPPr>
              <a:defRPr lang="ru-RU"/>
            </a:defPPr>
            <a:lvl1pPr marL="0" indent="0">
              <a:lnSpc>
                <a:spcPct val="120000"/>
              </a:lnSpc>
              <a:spcBef>
                <a:spcPts val="0"/>
              </a:spcBef>
              <a:buNone/>
              <a:defRPr sz="2800">
                <a:latin typeface="+mn-lt"/>
              </a:defRPr>
            </a:lvl1pPr>
          </a:lstStyle>
          <a:p>
            <a:r>
              <a:rPr lang="ru-RU" dirty="0"/>
              <a:t>Найти вероятность элементарного события можно с помощью правила умножения вероятностей: нужно найти произведение условных вероятностей вдоль соответствующей цепи</a:t>
            </a:r>
          </a:p>
        </p:txBody>
      </p:sp>
    </p:spTree>
    <p:extLst>
      <p:ext uri="{BB962C8B-B14F-4D97-AF65-F5344CB8AC3E}">
        <p14:creationId xmlns:p14="http://schemas.microsoft.com/office/powerpoint/2010/main" val="3127835769"/>
      </p:ext>
    </p:extLst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>
            <a:extLst>
              <a:ext uri="{FF2B5EF4-FFF2-40B4-BE49-F238E27FC236}">
                <a16:creationId xmlns:a16="http://schemas.microsoft.com/office/drawing/2014/main" id="{054656AE-FE3F-475E-A98F-BBEFEE539E74}"/>
              </a:ext>
            </a:extLst>
          </p:cNvPr>
          <p:cNvSpPr txBox="1">
            <a:spLocks/>
          </p:cNvSpPr>
          <p:nvPr/>
        </p:nvSpPr>
        <p:spPr>
          <a:xfrm>
            <a:off x="1969071" y="5349847"/>
            <a:ext cx="8520525" cy="119034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rgbClr val="0000FF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ru-RU" dirty="0"/>
              <a:t>Важно! Чтобы найти вероятность события с помощью дерева, нужно сложить вероятности всех цепочек, ведущих к этому событию от начальной вершины.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F994965-4616-465D-B675-B69FB1827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4312920" cy="559293"/>
          </a:xfrm>
        </p:spPr>
        <p:txBody>
          <a:bodyPr>
            <a:noAutofit/>
          </a:bodyPr>
          <a:lstStyle/>
          <a:p>
            <a:r>
              <a:rPr lang="ru-RU" sz="4000" dirty="0">
                <a:latin typeface="+mn-lt"/>
              </a:rPr>
              <a:t>Пример 2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E392972D-B7BE-4242-8964-A733F8A02B42}"/>
              </a:ext>
            </a:extLst>
          </p:cNvPr>
          <p:cNvSpPr txBox="1">
            <a:spLocks/>
          </p:cNvSpPr>
          <p:nvPr/>
        </p:nvSpPr>
        <p:spPr>
          <a:xfrm>
            <a:off x="137160" y="470780"/>
            <a:ext cx="10536876" cy="23448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ru-RU" dirty="0"/>
              <a:t>На рисунке изображено дерево некоторого случайного опыта, в котором 4 элементарных события </a:t>
            </a:r>
            <a:r>
              <a:rPr lang="ru-RU" i="1" dirty="0" err="1"/>
              <a:t>а,б,в,г</a:t>
            </a:r>
            <a:r>
              <a:rPr lang="ru-RU" i="1" dirty="0"/>
              <a:t>.</a:t>
            </a:r>
            <a:r>
              <a:rPr lang="ru-RU" dirty="0"/>
              <a:t> Случайное событие А показано овалом, объединяющим события </a:t>
            </a:r>
            <a:r>
              <a:rPr lang="ru-RU" i="1" dirty="0"/>
              <a:t>в и г: А=(</a:t>
            </a:r>
            <a:r>
              <a:rPr lang="ru-RU" i="1" dirty="0" err="1"/>
              <a:t>в,г</a:t>
            </a:r>
            <a:r>
              <a:rPr lang="ru-RU" i="1" dirty="0"/>
              <a:t>). </a:t>
            </a:r>
            <a:r>
              <a:rPr lang="ru-RU" dirty="0"/>
              <a:t>Вершина К обозначает другое событие, которому благоприятствуют события </a:t>
            </a:r>
            <a:r>
              <a:rPr lang="ru-RU" i="1" dirty="0" err="1"/>
              <a:t>а,б,в</a:t>
            </a:r>
            <a:r>
              <a:rPr lang="ru-RU" i="1" dirty="0"/>
              <a:t>: К=(</a:t>
            </a:r>
            <a:r>
              <a:rPr lang="ru-RU" i="1" dirty="0" err="1"/>
              <a:t>а,б,в</a:t>
            </a:r>
            <a:r>
              <a:rPr lang="ru-RU" i="1" dirty="0"/>
              <a:t>)</a:t>
            </a:r>
          </a:p>
        </p:txBody>
      </p:sp>
      <p:grpSp>
        <p:nvGrpSpPr>
          <p:cNvPr id="50" name="Группа 49">
            <a:extLst>
              <a:ext uri="{FF2B5EF4-FFF2-40B4-BE49-F238E27FC236}">
                <a16:creationId xmlns:a16="http://schemas.microsoft.com/office/drawing/2014/main" id="{C364302F-AC11-4975-A320-C8DF04C9E7F3}"/>
              </a:ext>
            </a:extLst>
          </p:cNvPr>
          <p:cNvGrpSpPr/>
          <p:nvPr/>
        </p:nvGrpSpPr>
        <p:grpSpPr>
          <a:xfrm>
            <a:off x="314081" y="2815628"/>
            <a:ext cx="3547597" cy="2362633"/>
            <a:chOff x="2939353" y="2442382"/>
            <a:chExt cx="3547597" cy="2362633"/>
          </a:xfrm>
        </p:grpSpPr>
        <p:sp>
          <p:nvSpPr>
            <p:cNvPr id="49" name="Овал 48">
              <a:extLst>
                <a:ext uri="{FF2B5EF4-FFF2-40B4-BE49-F238E27FC236}">
                  <a16:creationId xmlns:a16="http://schemas.microsoft.com/office/drawing/2014/main" id="{FDEB9B20-7338-41D9-B9F6-8A099F149A28}"/>
                </a:ext>
              </a:extLst>
            </p:cNvPr>
            <p:cNvSpPr/>
            <p:nvPr/>
          </p:nvSpPr>
          <p:spPr>
            <a:xfrm>
              <a:off x="4311868" y="3868767"/>
              <a:ext cx="2175082" cy="93624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А</a:t>
              </a:r>
            </a:p>
          </p:txBody>
        </p:sp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id="{E76E0022-A0ED-4109-BC7D-79ED4B9D3680}"/>
                </a:ext>
              </a:extLst>
            </p:cNvPr>
            <p:cNvGrpSpPr/>
            <p:nvPr/>
          </p:nvGrpSpPr>
          <p:grpSpPr>
            <a:xfrm>
              <a:off x="2939353" y="2442382"/>
              <a:ext cx="3156647" cy="2016674"/>
              <a:chOff x="1779637" y="285728"/>
              <a:chExt cx="3156647" cy="2016674"/>
            </a:xfrm>
          </p:grpSpPr>
          <p:sp>
            <p:nvSpPr>
              <p:cNvPr id="10" name="Овал 9">
                <a:extLst>
                  <a:ext uri="{FF2B5EF4-FFF2-40B4-BE49-F238E27FC236}">
                    <a16:creationId xmlns:a16="http://schemas.microsoft.com/office/drawing/2014/main" id="{FF502A8D-E214-4C21-9B0F-8354A3A40E70}"/>
                  </a:ext>
                </a:extLst>
              </p:cNvPr>
              <p:cNvSpPr/>
              <p:nvPr/>
            </p:nvSpPr>
            <p:spPr>
              <a:xfrm>
                <a:off x="3714744" y="285728"/>
                <a:ext cx="357190" cy="357190"/>
              </a:xfrm>
              <a:prstGeom prst="ellips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chemeClr val="tx1"/>
                    </a:solidFill>
                  </a:rPr>
                  <a:t>S</a:t>
                </a:r>
                <a:endParaRPr lang="ru-RU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Овал 10">
                <a:extLst>
                  <a:ext uri="{FF2B5EF4-FFF2-40B4-BE49-F238E27FC236}">
                    <a16:creationId xmlns:a16="http://schemas.microsoft.com/office/drawing/2014/main" id="{FD2E54CA-DA24-4C99-8F5D-1C7FCFDC21F0}"/>
                  </a:ext>
                </a:extLst>
              </p:cNvPr>
              <p:cNvSpPr/>
              <p:nvPr/>
            </p:nvSpPr>
            <p:spPr>
              <a:xfrm>
                <a:off x="2643174" y="1142984"/>
                <a:ext cx="357190" cy="357190"/>
              </a:xfrm>
              <a:prstGeom prst="ellips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>
                    <a:solidFill>
                      <a:schemeClr val="tx1"/>
                    </a:solidFill>
                  </a:rPr>
                  <a:t>К</a:t>
                </a:r>
              </a:p>
            </p:txBody>
          </p:sp>
          <p:sp>
            <p:nvSpPr>
              <p:cNvPr id="12" name="Овал 11">
                <a:extLst>
                  <a:ext uri="{FF2B5EF4-FFF2-40B4-BE49-F238E27FC236}">
                    <a16:creationId xmlns:a16="http://schemas.microsoft.com/office/drawing/2014/main" id="{863BFC6E-D25E-4852-9D57-09000FBF3339}"/>
                  </a:ext>
                </a:extLst>
              </p:cNvPr>
              <p:cNvSpPr/>
              <p:nvPr/>
            </p:nvSpPr>
            <p:spPr>
              <a:xfrm>
                <a:off x="4579094" y="1945212"/>
                <a:ext cx="357190" cy="357190"/>
              </a:xfrm>
              <a:prstGeom prst="ellips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>
                    <a:solidFill>
                      <a:schemeClr val="tx1"/>
                    </a:solidFill>
                  </a:rPr>
                  <a:t>г</a:t>
                </a:r>
              </a:p>
            </p:txBody>
          </p:sp>
          <p:sp>
            <p:nvSpPr>
              <p:cNvPr id="13" name="Овал 12">
                <a:extLst>
                  <a:ext uri="{FF2B5EF4-FFF2-40B4-BE49-F238E27FC236}">
                    <a16:creationId xmlns:a16="http://schemas.microsoft.com/office/drawing/2014/main" id="{C9040739-7414-4ACD-BFBD-85ED42D67EDF}"/>
                  </a:ext>
                </a:extLst>
              </p:cNvPr>
              <p:cNvSpPr/>
              <p:nvPr/>
            </p:nvSpPr>
            <p:spPr>
              <a:xfrm>
                <a:off x="1779637" y="1928802"/>
                <a:ext cx="357190" cy="357190"/>
              </a:xfrm>
              <a:prstGeom prst="ellips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>
                    <a:solidFill>
                      <a:schemeClr val="tx1"/>
                    </a:solidFill>
                  </a:rPr>
                  <a:t>а</a:t>
                </a:r>
              </a:p>
            </p:txBody>
          </p:sp>
          <p:sp>
            <p:nvSpPr>
              <p:cNvPr id="14" name="Овал 13">
                <a:extLst>
                  <a:ext uri="{FF2B5EF4-FFF2-40B4-BE49-F238E27FC236}">
                    <a16:creationId xmlns:a16="http://schemas.microsoft.com/office/drawing/2014/main" id="{D49A73E1-6D56-40C6-8058-B2BFA9676FE2}"/>
                  </a:ext>
                </a:extLst>
              </p:cNvPr>
              <p:cNvSpPr/>
              <p:nvPr/>
            </p:nvSpPr>
            <p:spPr>
              <a:xfrm>
                <a:off x="2653910" y="1945212"/>
                <a:ext cx="357190" cy="357190"/>
              </a:xfrm>
              <a:prstGeom prst="ellips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>
                    <a:solidFill>
                      <a:schemeClr val="tx1"/>
                    </a:solidFill>
                  </a:rPr>
                  <a:t>б</a:t>
                </a:r>
              </a:p>
            </p:txBody>
          </p:sp>
          <p:sp>
            <p:nvSpPr>
              <p:cNvPr id="15" name="Овал 14">
                <a:extLst>
                  <a:ext uri="{FF2B5EF4-FFF2-40B4-BE49-F238E27FC236}">
                    <a16:creationId xmlns:a16="http://schemas.microsoft.com/office/drawing/2014/main" id="{3FEC1966-426E-40D3-8C37-623C689E568F}"/>
                  </a:ext>
                </a:extLst>
              </p:cNvPr>
              <p:cNvSpPr/>
              <p:nvPr/>
            </p:nvSpPr>
            <p:spPr>
              <a:xfrm>
                <a:off x="3575323" y="1936427"/>
                <a:ext cx="357190" cy="357190"/>
              </a:xfrm>
              <a:prstGeom prst="ellips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>
                    <a:solidFill>
                      <a:schemeClr val="tx1"/>
                    </a:solidFill>
                  </a:rPr>
                  <a:t>в</a:t>
                </a:r>
              </a:p>
            </p:txBody>
          </p:sp>
          <p:cxnSp>
            <p:nvCxnSpPr>
              <p:cNvPr id="17" name="Прямая соединительная линия 16">
                <a:extLst>
                  <a:ext uri="{FF2B5EF4-FFF2-40B4-BE49-F238E27FC236}">
                    <a16:creationId xmlns:a16="http://schemas.microsoft.com/office/drawing/2014/main" id="{5BD0072F-A1F5-4E3A-BD9F-C5FD2448ECD9}"/>
                  </a:ext>
                </a:extLst>
              </p:cNvPr>
              <p:cNvCxnSpPr>
                <a:cxnSpLocks/>
                <a:stCxn id="10" idx="3"/>
                <a:endCxn id="11" idx="7"/>
              </p:cNvCxnSpPr>
              <p:nvPr/>
            </p:nvCxnSpPr>
            <p:spPr>
              <a:xfrm rot="5400000">
                <a:off x="3055212" y="483452"/>
                <a:ext cx="604684" cy="818998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>
                <a:extLst>
                  <a:ext uri="{FF2B5EF4-FFF2-40B4-BE49-F238E27FC236}">
                    <a16:creationId xmlns:a16="http://schemas.microsoft.com/office/drawing/2014/main" id="{7D4B501A-E7D4-4101-9815-DCE1040C8C82}"/>
                  </a:ext>
                </a:extLst>
              </p:cNvPr>
              <p:cNvCxnSpPr>
                <a:cxnSpLocks/>
                <a:stCxn id="10" idx="5"/>
                <a:endCxn id="12" idx="0"/>
              </p:cNvCxnSpPr>
              <p:nvPr/>
            </p:nvCxnSpPr>
            <p:spPr>
              <a:xfrm>
                <a:off x="4019625" y="590609"/>
                <a:ext cx="738064" cy="1354603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>
                <a:extLst>
                  <a:ext uri="{FF2B5EF4-FFF2-40B4-BE49-F238E27FC236}">
                    <a16:creationId xmlns:a16="http://schemas.microsoft.com/office/drawing/2014/main" id="{A7C34440-DF20-4A08-8034-FB79646D7B8A}"/>
                  </a:ext>
                </a:extLst>
              </p:cNvPr>
              <p:cNvCxnSpPr>
                <a:cxnSpLocks/>
                <a:stCxn id="11" idx="3"/>
                <a:endCxn id="13" idx="7"/>
              </p:cNvCxnSpPr>
              <p:nvPr/>
            </p:nvCxnSpPr>
            <p:spPr>
              <a:xfrm flipH="1">
                <a:off x="2084518" y="1447865"/>
                <a:ext cx="610965" cy="533246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>
                <a:extLst>
                  <a:ext uri="{FF2B5EF4-FFF2-40B4-BE49-F238E27FC236}">
                    <a16:creationId xmlns:a16="http://schemas.microsoft.com/office/drawing/2014/main" id="{31C741B8-538E-4619-9193-5ADA2EABB969}"/>
                  </a:ext>
                </a:extLst>
              </p:cNvPr>
              <p:cNvCxnSpPr>
                <a:cxnSpLocks/>
                <a:stCxn id="11" idx="4"/>
                <a:endCxn id="14" idx="0"/>
              </p:cNvCxnSpPr>
              <p:nvPr/>
            </p:nvCxnSpPr>
            <p:spPr>
              <a:xfrm>
                <a:off x="2821769" y="1500174"/>
                <a:ext cx="10736" cy="445038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>
                <a:extLst>
                  <a:ext uri="{FF2B5EF4-FFF2-40B4-BE49-F238E27FC236}">
                    <a16:creationId xmlns:a16="http://schemas.microsoft.com/office/drawing/2014/main" id="{820417A3-8347-4A8E-A7E6-4D088F041AAF}"/>
                  </a:ext>
                </a:extLst>
              </p:cNvPr>
              <p:cNvCxnSpPr>
                <a:cxnSpLocks/>
                <a:stCxn id="11" idx="5"/>
                <a:endCxn id="15" idx="1"/>
              </p:cNvCxnSpPr>
              <p:nvPr/>
            </p:nvCxnSpPr>
            <p:spPr>
              <a:xfrm>
                <a:off x="2948055" y="1447865"/>
                <a:ext cx="679577" cy="540871"/>
              </a:xfrm>
              <a:prstGeom prst="line">
                <a:avLst/>
              </a:prstGeom>
              <a:ln w="38100">
                <a:solidFill>
                  <a:srgbClr val="0066FF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Объект 19">
                <a:extLst>
                  <a:ext uri="{FF2B5EF4-FFF2-40B4-BE49-F238E27FC236}">
                    <a16:creationId xmlns:a16="http://schemas.microsoft.com/office/drawing/2014/main" id="{A78B4336-D448-4CDC-87A8-FCEC7954E875}"/>
                  </a:ext>
                </a:extLst>
              </p:cNvPr>
              <p:cNvSpPr txBox="1"/>
              <p:nvPr/>
            </p:nvSpPr>
            <p:spPr bwMode="auto">
              <a:xfrm>
                <a:off x="2861356" y="573440"/>
                <a:ext cx="573271" cy="352369"/>
              </a:xfrm>
              <a:prstGeom prst="rect">
                <a:avLst/>
              </a:prstGeom>
              <a:noFill/>
            </p:spPr>
            <p:txBody>
              <a:bodyPr>
                <a:normAutofit lnSpcReduction="10000"/>
              </a:bodyPr>
              <a:lstStyle/>
              <a:p>
                <a:r>
                  <a:rPr lang="ru-RU" b="1" dirty="0"/>
                  <a:t>0,3</a:t>
                </a:r>
              </a:p>
            </p:txBody>
          </p:sp>
          <p:sp>
            <p:nvSpPr>
              <p:cNvPr id="45" name="Объект 19">
                <a:extLst>
                  <a:ext uri="{FF2B5EF4-FFF2-40B4-BE49-F238E27FC236}">
                    <a16:creationId xmlns:a16="http://schemas.microsoft.com/office/drawing/2014/main" id="{11CC204D-41C3-4B32-8FEA-FD1F523B3178}"/>
                  </a:ext>
                </a:extLst>
              </p:cNvPr>
              <p:cNvSpPr txBox="1"/>
              <p:nvPr/>
            </p:nvSpPr>
            <p:spPr bwMode="auto">
              <a:xfrm>
                <a:off x="1905923" y="1423992"/>
                <a:ext cx="573271" cy="352369"/>
              </a:xfrm>
              <a:prstGeom prst="rect">
                <a:avLst/>
              </a:prstGeom>
              <a:noFill/>
            </p:spPr>
            <p:txBody>
              <a:bodyPr>
                <a:normAutofit lnSpcReduction="10000"/>
              </a:bodyPr>
              <a:lstStyle/>
              <a:p>
                <a:r>
                  <a:rPr lang="ru-RU" b="1" dirty="0"/>
                  <a:t>0,2</a:t>
                </a:r>
              </a:p>
            </p:txBody>
          </p:sp>
          <p:sp>
            <p:nvSpPr>
              <p:cNvPr id="46" name="Объект 19">
                <a:extLst>
                  <a:ext uri="{FF2B5EF4-FFF2-40B4-BE49-F238E27FC236}">
                    <a16:creationId xmlns:a16="http://schemas.microsoft.com/office/drawing/2014/main" id="{FC8B9550-6CF2-49FA-B548-BBE0E4F6C55E}"/>
                  </a:ext>
                </a:extLst>
              </p:cNvPr>
              <p:cNvSpPr txBox="1"/>
              <p:nvPr/>
            </p:nvSpPr>
            <p:spPr bwMode="auto">
              <a:xfrm>
                <a:off x="2356538" y="1606290"/>
                <a:ext cx="573271" cy="352369"/>
              </a:xfrm>
              <a:prstGeom prst="rect">
                <a:avLst/>
              </a:prstGeom>
              <a:noFill/>
            </p:spPr>
            <p:txBody>
              <a:bodyPr>
                <a:normAutofit lnSpcReduction="10000"/>
              </a:bodyPr>
              <a:lstStyle/>
              <a:p>
                <a:r>
                  <a:rPr lang="ru-RU" b="1" dirty="0"/>
                  <a:t>0,5</a:t>
                </a:r>
              </a:p>
            </p:txBody>
          </p:sp>
          <p:sp>
            <p:nvSpPr>
              <p:cNvPr id="47" name="Объект 19">
                <a:extLst>
                  <a:ext uri="{FF2B5EF4-FFF2-40B4-BE49-F238E27FC236}">
                    <a16:creationId xmlns:a16="http://schemas.microsoft.com/office/drawing/2014/main" id="{2457DE2F-5D75-429E-85BA-41C861E3AE75}"/>
                  </a:ext>
                </a:extLst>
              </p:cNvPr>
              <p:cNvSpPr txBox="1"/>
              <p:nvPr/>
            </p:nvSpPr>
            <p:spPr bwMode="auto">
              <a:xfrm>
                <a:off x="3245185" y="1444433"/>
                <a:ext cx="573271" cy="352369"/>
              </a:xfrm>
              <a:prstGeom prst="rect">
                <a:avLst/>
              </a:prstGeom>
              <a:noFill/>
            </p:spPr>
            <p:txBody>
              <a:bodyPr>
                <a:normAutofit lnSpcReduction="10000"/>
              </a:bodyPr>
              <a:lstStyle/>
              <a:p>
                <a:r>
                  <a:rPr lang="ru-RU" b="1" dirty="0"/>
                  <a:t>0,3</a:t>
                </a:r>
              </a:p>
            </p:txBody>
          </p:sp>
          <p:sp>
            <p:nvSpPr>
              <p:cNvPr id="48" name="Объект 19">
                <a:extLst>
                  <a:ext uri="{FF2B5EF4-FFF2-40B4-BE49-F238E27FC236}">
                    <a16:creationId xmlns:a16="http://schemas.microsoft.com/office/drawing/2014/main" id="{1EE60063-9C70-4B61-A1DD-28EC8B76D812}"/>
                  </a:ext>
                </a:extLst>
              </p:cNvPr>
              <p:cNvSpPr txBox="1"/>
              <p:nvPr/>
            </p:nvSpPr>
            <p:spPr bwMode="auto">
              <a:xfrm>
                <a:off x="4335917" y="934736"/>
                <a:ext cx="573271" cy="352369"/>
              </a:xfrm>
              <a:prstGeom prst="rect">
                <a:avLst/>
              </a:prstGeom>
              <a:noFill/>
            </p:spPr>
            <p:txBody>
              <a:bodyPr>
                <a:normAutofit lnSpcReduction="10000"/>
              </a:bodyPr>
              <a:lstStyle/>
              <a:p>
                <a:r>
                  <a:rPr lang="ru-RU" b="1" dirty="0"/>
                  <a:t>0,7</a:t>
                </a:r>
              </a:p>
            </p:txBody>
          </p:sp>
        </p:grpSp>
      </p:grpSp>
      <p:sp>
        <p:nvSpPr>
          <p:cNvPr id="51" name="Объект 2">
            <a:extLst>
              <a:ext uri="{FF2B5EF4-FFF2-40B4-BE49-F238E27FC236}">
                <a16:creationId xmlns:a16="http://schemas.microsoft.com/office/drawing/2014/main" id="{57ABE45B-935D-4BB5-8301-833D58038125}"/>
              </a:ext>
            </a:extLst>
          </p:cNvPr>
          <p:cNvSpPr txBox="1">
            <a:spLocks/>
          </p:cNvSpPr>
          <p:nvPr/>
        </p:nvSpPr>
        <p:spPr>
          <a:xfrm>
            <a:off x="4200557" y="2190064"/>
            <a:ext cx="7551076" cy="3070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Событию</a:t>
            </a:r>
            <a:r>
              <a:rPr lang="ru-RU" i="1" dirty="0"/>
              <a:t> </a:t>
            </a:r>
            <a:r>
              <a:rPr lang="ru-RU" dirty="0"/>
              <a:t>А благоприятствуют события </a:t>
            </a:r>
            <a:r>
              <a:rPr lang="ru-RU" i="1" dirty="0"/>
              <a:t>(</a:t>
            </a:r>
            <a:r>
              <a:rPr lang="ru-RU" i="1" dirty="0" err="1"/>
              <a:t>в,г</a:t>
            </a:r>
            <a:r>
              <a:rPr lang="ru-RU" i="1" dirty="0"/>
              <a:t>). Р(А)=Р(</a:t>
            </a:r>
            <a:r>
              <a:rPr lang="en-US" i="1" dirty="0"/>
              <a:t>S</a:t>
            </a:r>
            <a:r>
              <a:rPr lang="ru-RU" i="1" dirty="0"/>
              <a:t>Кв)+Р(</a:t>
            </a:r>
            <a:r>
              <a:rPr lang="en-US" i="1" dirty="0"/>
              <a:t>S</a:t>
            </a:r>
            <a:r>
              <a:rPr lang="ru-RU" i="1" dirty="0"/>
              <a:t>г).</a:t>
            </a:r>
            <a:r>
              <a:rPr lang="en-US" i="1" dirty="0"/>
              <a:t> </a:t>
            </a:r>
            <a:r>
              <a:rPr lang="ru-RU" i="1" dirty="0"/>
              <a:t>Р(</a:t>
            </a:r>
            <a:r>
              <a:rPr lang="en-US" i="1" dirty="0"/>
              <a:t>S</a:t>
            </a:r>
            <a:r>
              <a:rPr lang="ru-RU" i="1" dirty="0"/>
              <a:t>Кв)=0,3*0,3=0,09, Р(</a:t>
            </a:r>
            <a:r>
              <a:rPr lang="en-US" i="1" dirty="0"/>
              <a:t>S</a:t>
            </a:r>
            <a:r>
              <a:rPr lang="ru-RU" i="1" dirty="0"/>
              <a:t>г)=0,7</a:t>
            </a:r>
            <a:endParaRPr lang="en-US" i="1" dirty="0"/>
          </a:p>
          <a:p>
            <a:pPr marL="0" indent="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ru-RU" i="1" dirty="0"/>
              <a:t>Р(А)=0,09+0,7=0,79</a:t>
            </a:r>
          </a:p>
          <a:p>
            <a:pPr marL="0" indent="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ru-RU" dirty="0"/>
              <a:t>Событию К благоприятствуют события </a:t>
            </a:r>
            <a:r>
              <a:rPr lang="ru-RU" i="1" dirty="0" err="1"/>
              <a:t>а,б,в</a:t>
            </a:r>
            <a:r>
              <a:rPr lang="ru-RU" i="1" dirty="0"/>
              <a:t>: Р(К)=Р(</a:t>
            </a:r>
            <a:r>
              <a:rPr lang="en-US" i="1" dirty="0"/>
              <a:t>S</a:t>
            </a:r>
            <a:r>
              <a:rPr lang="ru-RU" i="1" dirty="0"/>
              <a:t>К)=0,3 или Р(а)+Р(б)+Р(в)=</a:t>
            </a:r>
          </a:p>
          <a:p>
            <a:pPr marL="0" indent="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ru-RU" i="1" dirty="0"/>
              <a:t>0,3*0,2+0,3*0,5+0,3*0,3=0,06+0,15+0,09=0,3</a:t>
            </a:r>
          </a:p>
        </p:txBody>
      </p:sp>
    </p:spTree>
    <p:extLst>
      <p:ext uri="{BB962C8B-B14F-4D97-AF65-F5344CB8AC3E}">
        <p14:creationId xmlns:p14="http://schemas.microsoft.com/office/powerpoint/2010/main" val="4165115877"/>
      </p:ext>
    </p:extLst>
  </p:cSld>
  <p:clrMapOvr>
    <a:masterClrMapping/>
  </p:clrMapOvr>
  <p:transition spd="slow">
    <p:wipe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F994965-4616-465D-B675-B69FB1827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4175760" cy="603682"/>
          </a:xfrm>
        </p:spPr>
        <p:txBody>
          <a:bodyPr>
            <a:noAutofit/>
          </a:bodyPr>
          <a:lstStyle/>
          <a:p>
            <a:r>
              <a:rPr lang="ru-RU" sz="4000" dirty="0">
                <a:latin typeface="+mn-lt"/>
              </a:rPr>
              <a:t>Пример 3</a:t>
            </a:r>
          </a:p>
        </p:txBody>
      </p:sp>
      <p:grpSp>
        <p:nvGrpSpPr>
          <p:cNvPr id="87" name="Группа 86">
            <a:extLst>
              <a:ext uri="{FF2B5EF4-FFF2-40B4-BE49-F238E27FC236}">
                <a16:creationId xmlns:a16="http://schemas.microsoft.com/office/drawing/2014/main" id="{6B319EE4-F51F-4AF7-B548-4549C7A8D7B6}"/>
              </a:ext>
            </a:extLst>
          </p:cNvPr>
          <p:cNvGrpSpPr/>
          <p:nvPr/>
        </p:nvGrpSpPr>
        <p:grpSpPr>
          <a:xfrm>
            <a:off x="1417932" y="3276230"/>
            <a:ext cx="3945803" cy="2891144"/>
            <a:chOff x="1169358" y="2790839"/>
            <a:chExt cx="3945803" cy="2891144"/>
          </a:xfrm>
        </p:grpSpPr>
        <p:sp>
          <p:nvSpPr>
            <p:cNvPr id="83" name="Овал 82">
              <a:extLst>
                <a:ext uri="{FF2B5EF4-FFF2-40B4-BE49-F238E27FC236}">
                  <a16:creationId xmlns:a16="http://schemas.microsoft.com/office/drawing/2014/main" id="{41CAC0E0-100D-49E6-BF38-EC6FA83B7EF5}"/>
                </a:ext>
              </a:extLst>
            </p:cNvPr>
            <p:cNvSpPr/>
            <p:nvPr/>
          </p:nvSpPr>
          <p:spPr>
            <a:xfrm>
              <a:off x="1948501" y="4247132"/>
              <a:ext cx="2490948" cy="1434851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dirty="0">
                  <a:solidFill>
                    <a:srgbClr val="0000FF"/>
                  </a:solidFill>
                </a:rPr>
                <a:t>А</a:t>
              </a:r>
            </a:p>
          </p:txBody>
        </p:sp>
        <p:grpSp>
          <p:nvGrpSpPr>
            <p:cNvPr id="26" name="Группа 25">
              <a:extLst>
                <a:ext uri="{FF2B5EF4-FFF2-40B4-BE49-F238E27FC236}">
                  <a16:creationId xmlns:a16="http://schemas.microsoft.com/office/drawing/2014/main" id="{B4B2C6F7-16B6-43A8-B886-8059F7E591B4}"/>
                </a:ext>
              </a:extLst>
            </p:cNvPr>
            <p:cNvGrpSpPr/>
            <p:nvPr/>
          </p:nvGrpSpPr>
          <p:grpSpPr>
            <a:xfrm>
              <a:off x="1169358" y="2790839"/>
              <a:ext cx="3945803" cy="2708268"/>
              <a:chOff x="1944538" y="269139"/>
              <a:chExt cx="3945803" cy="2708268"/>
            </a:xfrm>
          </p:grpSpPr>
          <p:sp>
            <p:nvSpPr>
              <p:cNvPr id="27" name="Овал 26">
                <a:extLst>
                  <a:ext uri="{FF2B5EF4-FFF2-40B4-BE49-F238E27FC236}">
                    <a16:creationId xmlns:a16="http://schemas.microsoft.com/office/drawing/2014/main" id="{CDBF9EF3-4C47-4E36-AFA2-F91E13196B6B}"/>
                  </a:ext>
                </a:extLst>
              </p:cNvPr>
              <p:cNvSpPr/>
              <p:nvPr/>
            </p:nvSpPr>
            <p:spPr>
              <a:xfrm>
                <a:off x="3714744" y="285728"/>
                <a:ext cx="357190" cy="357190"/>
              </a:xfrm>
              <a:prstGeom prst="ellips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chemeClr val="tx1"/>
                    </a:solidFill>
                  </a:rPr>
                  <a:t>S</a:t>
                </a:r>
                <a:endParaRPr lang="ru-RU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Овал 27">
                <a:extLst>
                  <a:ext uri="{FF2B5EF4-FFF2-40B4-BE49-F238E27FC236}">
                    <a16:creationId xmlns:a16="http://schemas.microsoft.com/office/drawing/2014/main" id="{6247C7ED-911E-4AF7-9DC4-CCBCB602CA39}"/>
                  </a:ext>
                </a:extLst>
              </p:cNvPr>
              <p:cNvSpPr/>
              <p:nvPr/>
            </p:nvSpPr>
            <p:spPr>
              <a:xfrm>
                <a:off x="2714612" y="1000108"/>
                <a:ext cx="357190" cy="357190"/>
              </a:xfrm>
              <a:prstGeom prst="ellips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>
                    <a:solidFill>
                      <a:schemeClr val="tx1"/>
                    </a:solidFill>
                  </a:rPr>
                  <a:t>Л</a:t>
                </a:r>
              </a:p>
            </p:txBody>
          </p:sp>
          <p:sp>
            <p:nvSpPr>
              <p:cNvPr id="29" name="Овал 28">
                <a:extLst>
                  <a:ext uri="{FF2B5EF4-FFF2-40B4-BE49-F238E27FC236}">
                    <a16:creationId xmlns:a16="http://schemas.microsoft.com/office/drawing/2014/main" id="{6C23C82B-8F1C-47AD-AA43-A2D593E808B2}"/>
                  </a:ext>
                </a:extLst>
              </p:cNvPr>
              <p:cNvSpPr/>
              <p:nvPr/>
            </p:nvSpPr>
            <p:spPr>
              <a:xfrm>
                <a:off x="4786314" y="1000108"/>
                <a:ext cx="357190" cy="357190"/>
              </a:xfrm>
              <a:prstGeom prst="ellips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>
                    <a:solidFill>
                      <a:schemeClr val="tx1"/>
                    </a:solidFill>
                  </a:rPr>
                  <a:t>К</a:t>
                </a:r>
              </a:p>
            </p:txBody>
          </p:sp>
          <p:sp>
            <p:nvSpPr>
              <p:cNvPr id="30" name="Овал 29">
                <a:extLst>
                  <a:ext uri="{FF2B5EF4-FFF2-40B4-BE49-F238E27FC236}">
                    <a16:creationId xmlns:a16="http://schemas.microsoft.com/office/drawing/2014/main" id="{0D4BCA0D-1FF9-4476-92C0-921AB5B96B08}"/>
                  </a:ext>
                </a:extLst>
              </p:cNvPr>
              <p:cNvSpPr/>
              <p:nvPr/>
            </p:nvSpPr>
            <p:spPr>
              <a:xfrm>
                <a:off x="1944538" y="1928802"/>
                <a:ext cx="685416" cy="357190"/>
              </a:xfrm>
              <a:prstGeom prst="ellips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>
                    <a:solidFill>
                      <a:schemeClr val="tx1"/>
                    </a:solidFill>
                  </a:rPr>
                  <a:t>ЛЛ</a:t>
                </a:r>
              </a:p>
            </p:txBody>
          </p:sp>
          <p:sp>
            <p:nvSpPr>
              <p:cNvPr id="31" name="Овал 30">
                <a:extLst>
                  <a:ext uri="{FF2B5EF4-FFF2-40B4-BE49-F238E27FC236}">
                    <a16:creationId xmlns:a16="http://schemas.microsoft.com/office/drawing/2014/main" id="{11BD9652-914A-4679-9F95-56EF22291EE1}"/>
                  </a:ext>
                </a:extLst>
              </p:cNvPr>
              <p:cNvSpPr/>
              <p:nvPr/>
            </p:nvSpPr>
            <p:spPr>
              <a:xfrm>
                <a:off x="3071802" y="1928802"/>
                <a:ext cx="681444" cy="357190"/>
              </a:xfrm>
              <a:prstGeom prst="ellips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>
                    <a:solidFill>
                      <a:schemeClr val="tx1"/>
                    </a:solidFill>
                  </a:rPr>
                  <a:t>ЛК</a:t>
                </a:r>
              </a:p>
            </p:txBody>
          </p:sp>
          <p:sp>
            <p:nvSpPr>
              <p:cNvPr id="32" name="Овал 31">
                <a:extLst>
                  <a:ext uri="{FF2B5EF4-FFF2-40B4-BE49-F238E27FC236}">
                    <a16:creationId xmlns:a16="http://schemas.microsoft.com/office/drawing/2014/main" id="{FA8DD40A-0719-45D4-9F4A-EB1725EB66B0}"/>
                  </a:ext>
                </a:extLst>
              </p:cNvPr>
              <p:cNvSpPr/>
              <p:nvPr/>
            </p:nvSpPr>
            <p:spPr>
              <a:xfrm>
                <a:off x="4214766" y="1932111"/>
                <a:ext cx="662071" cy="357190"/>
              </a:xfrm>
              <a:prstGeom prst="ellips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>
                    <a:solidFill>
                      <a:schemeClr val="tx1"/>
                    </a:solidFill>
                  </a:rPr>
                  <a:t>КЛ</a:t>
                </a:r>
              </a:p>
            </p:txBody>
          </p:sp>
          <p:sp>
            <p:nvSpPr>
              <p:cNvPr id="33" name="Овал 32">
                <a:extLst>
                  <a:ext uri="{FF2B5EF4-FFF2-40B4-BE49-F238E27FC236}">
                    <a16:creationId xmlns:a16="http://schemas.microsoft.com/office/drawing/2014/main" id="{F1936823-38ED-4E85-8419-487D18826A2C}"/>
                  </a:ext>
                </a:extLst>
              </p:cNvPr>
              <p:cNvSpPr/>
              <p:nvPr/>
            </p:nvSpPr>
            <p:spPr>
              <a:xfrm>
                <a:off x="5207873" y="1931609"/>
                <a:ext cx="682468" cy="357190"/>
              </a:xfrm>
              <a:prstGeom prst="ellips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>
                    <a:solidFill>
                      <a:schemeClr val="tx1"/>
                    </a:solidFill>
                  </a:rPr>
                  <a:t>КК</a:t>
                </a:r>
              </a:p>
            </p:txBody>
          </p:sp>
          <p:cxnSp>
            <p:nvCxnSpPr>
              <p:cNvPr id="34" name="Прямая соединительная линия 33">
                <a:extLst>
                  <a:ext uri="{FF2B5EF4-FFF2-40B4-BE49-F238E27FC236}">
                    <a16:creationId xmlns:a16="http://schemas.microsoft.com/office/drawing/2014/main" id="{DC1A58D7-9513-47B4-91B6-EF294B079FE5}"/>
                  </a:ext>
                </a:extLst>
              </p:cNvPr>
              <p:cNvCxnSpPr>
                <a:cxnSpLocks/>
                <a:stCxn id="27" idx="3"/>
                <a:endCxn id="28" idx="7"/>
              </p:cNvCxnSpPr>
              <p:nvPr/>
            </p:nvCxnSpPr>
            <p:spPr>
              <a:xfrm flipH="1">
                <a:off x="3019493" y="590609"/>
                <a:ext cx="747560" cy="461808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>
                <a:extLst>
                  <a:ext uri="{FF2B5EF4-FFF2-40B4-BE49-F238E27FC236}">
                    <a16:creationId xmlns:a16="http://schemas.microsoft.com/office/drawing/2014/main" id="{55245065-2CDA-482E-87A2-96BB68EC17BB}"/>
                  </a:ext>
                </a:extLst>
              </p:cNvPr>
              <p:cNvCxnSpPr>
                <a:cxnSpLocks/>
                <a:stCxn id="27" idx="5"/>
                <a:endCxn id="29" idx="1"/>
              </p:cNvCxnSpPr>
              <p:nvPr/>
            </p:nvCxnSpPr>
            <p:spPr>
              <a:xfrm rot="16200000" flipH="1">
                <a:off x="4198220" y="412014"/>
                <a:ext cx="461808" cy="818998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единительная линия 35">
                <a:extLst>
                  <a:ext uri="{FF2B5EF4-FFF2-40B4-BE49-F238E27FC236}">
                    <a16:creationId xmlns:a16="http://schemas.microsoft.com/office/drawing/2014/main" id="{2A4372FB-45FD-499F-9AB5-CC3B3B6E8C6B}"/>
                  </a:ext>
                </a:extLst>
              </p:cNvPr>
              <p:cNvCxnSpPr>
                <a:cxnSpLocks/>
                <a:stCxn id="28" idx="3"/>
                <a:endCxn id="30" idx="0"/>
              </p:cNvCxnSpPr>
              <p:nvPr/>
            </p:nvCxnSpPr>
            <p:spPr>
              <a:xfrm flipH="1">
                <a:off x="2287246" y="1304989"/>
                <a:ext cx="479675" cy="623813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>
                <a:extLst>
                  <a:ext uri="{FF2B5EF4-FFF2-40B4-BE49-F238E27FC236}">
                    <a16:creationId xmlns:a16="http://schemas.microsoft.com/office/drawing/2014/main" id="{58742DFB-C29B-4C73-9F33-47F7ED02E567}"/>
                  </a:ext>
                </a:extLst>
              </p:cNvPr>
              <p:cNvCxnSpPr>
                <a:cxnSpLocks/>
                <a:stCxn id="28" idx="5"/>
                <a:endCxn id="31" idx="0"/>
              </p:cNvCxnSpPr>
              <p:nvPr/>
            </p:nvCxnSpPr>
            <p:spPr>
              <a:xfrm>
                <a:off x="3019493" y="1304989"/>
                <a:ext cx="393031" cy="623813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Прямая соединительная линия 37">
                <a:extLst>
                  <a:ext uri="{FF2B5EF4-FFF2-40B4-BE49-F238E27FC236}">
                    <a16:creationId xmlns:a16="http://schemas.microsoft.com/office/drawing/2014/main" id="{0A45BE32-52F7-4579-9A7C-F1C8EE8B65F8}"/>
                  </a:ext>
                </a:extLst>
              </p:cNvPr>
              <p:cNvCxnSpPr>
                <a:cxnSpLocks/>
                <a:stCxn id="29" idx="5"/>
                <a:endCxn id="33" idx="0"/>
              </p:cNvCxnSpPr>
              <p:nvPr/>
            </p:nvCxnSpPr>
            <p:spPr>
              <a:xfrm>
                <a:off x="5091195" y="1304989"/>
                <a:ext cx="457912" cy="626620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Прямая соединительная линия 38">
                <a:extLst>
                  <a:ext uri="{FF2B5EF4-FFF2-40B4-BE49-F238E27FC236}">
                    <a16:creationId xmlns:a16="http://schemas.microsoft.com/office/drawing/2014/main" id="{240D439E-5F59-4384-8CB7-F1A3C59B2F0C}"/>
                  </a:ext>
                </a:extLst>
              </p:cNvPr>
              <p:cNvCxnSpPr>
                <a:cxnSpLocks/>
                <a:stCxn id="29" idx="3"/>
                <a:endCxn id="32" idx="0"/>
              </p:cNvCxnSpPr>
              <p:nvPr/>
            </p:nvCxnSpPr>
            <p:spPr>
              <a:xfrm flipH="1">
                <a:off x="4545802" y="1304989"/>
                <a:ext cx="292821" cy="627122"/>
              </a:xfrm>
              <a:prstGeom prst="line">
                <a:avLst/>
              </a:prstGeom>
              <a:ln w="38100">
                <a:solidFill>
                  <a:srgbClr val="0000FF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0" name="Объект 39">
                    <a:extLst>
                      <a:ext uri="{FF2B5EF4-FFF2-40B4-BE49-F238E27FC236}">
                        <a16:creationId xmlns:a16="http://schemas.microsoft.com/office/drawing/2014/main" id="{A31A1EC1-10EC-4EA8-B68C-CB1B2095F732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2985720" y="269139"/>
                    <a:ext cx="227012" cy="642938"/>
                  </a:xfrm>
                  <a:prstGeom prst="rect">
                    <a:avLst/>
                  </a:prstGeom>
                  <a:noFill/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den>
                          </m:f>
                        </m:oMath>
                      </m:oMathPara>
                    </a14:m>
                    <a:endParaRPr lang="ru-RU" b="1" dirty="0"/>
                  </a:p>
                </p:txBody>
              </p:sp>
            </mc:Choice>
            <mc:Fallback xmlns="">
              <p:sp>
                <p:nvSpPr>
                  <p:cNvPr id="40" name="Объект 39">
                    <a:extLst>
                      <a:ext uri="{FF2B5EF4-FFF2-40B4-BE49-F238E27FC236}">
                        <a16:creationId xmlns:a16="http://schemas.microsoft.com/office/drawing/2014/main" id="{A31A1EC1-10EC-4EA8-B68C-CB1B2095F73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85720" y="269139"/>
                    <a:ext cx="227012" cy="642938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Объект 40">
                    <a:extLst>
                      <a:ext uri="{FF2B5EF4-FFF2-40B4-BE49-F238E27FC236}">
                        <a16:creationId xmlns:a16="http://schemas.microsoft.com/office/drawing/2014/main" id="{EA0FB602-4CDF-424D-86CE-71150447F39F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4555533" y="295299"/>
                    <a:ext cx="227012" cy="642937"/>
                  </a:xfrm>
                  <a:prstGeom prst="rect">
                    <a:avLst/>
                  </a:prstGeom>
                  <a:noFill/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num>
                            <m:den>
                              <m: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den>
                          </m:f>
                        </m:oMath>
                      </m:oMathPara>
                    </a14:m>
                    <a:endParaRPr lang="ru-RU" b="1" dirty="0"/>
                  </a:p>
                </p:txBody>
              </p:sp>
            </mc:Choice>
            <mc:Fallback xmlns="">
              <p:sp>
                <p:nvSpPr>
                  <p:cNvPr id="41" name="Объект 40">
                    <a:extLst>
                      <a:ext uri="{FF2B5EF4-FFF2-40B4-BE49-F238E27FC236}">
                        <a16:creationId xmlns:a16="http://schemas.microsoft.com/office/drawing/2014/main" id="{EA0FB602-4CDF-424D-86CE-71150447F39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4555533" y="295299"/>
                    <a:ext cx="227012" cy="642937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2" name="Объект 41">
                    <a:extLst>
                      <a:ext uri="{FF2B5EF4-FFF2-40B4-BE49-F238E27FC236}">
                        <a16:creationId xmlns:a16="http://schemas.microsoft.com/office/drawing/2014/main" id="{20C83CCB-E2C2-4CF0-9AAC-D2E934D90616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2107401" y="1173696"/>
                    <a:ext cx="248881" cy="642943"/>
                  </a:xfrm>
                  <a:prstGeom prst="rect">
                    <a:avLst/>
                  </a:prstGeom>
                  <a:noFill/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den>
                          </m:f>
                        </m:oMath>
                      </m:oMathPara>
                    </a14:m>
                    <a:endParaRPr lang="ru-RU" b="1" dirty="0"/>
                  </a:p>
                </p:txBody>
              </p:sp>
            </mc:Choice>
            <mc:Fallback xmlns="">
              <p:sp>
                <p:nvSpPr>
                  <p:cNvPr id="42" name="Объект 41">
                    <a:extLst>
                      <a:ext uri="{FF2B5EF4-FFF2-40B4-BE49-F238E27FC236}">
                        <a16:creationId xmlns:a16="http://schemas.microsoft.com/office/drawing/2014/main" id="{20C83CCB-E2C2-4CF0-9AAC-D2E934D9061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107401" y="1173696"/>
                    <a:ext cx="248881" cy="642943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3" name="Объект 42">
                    <a:extLst>
                      <a:ext uri="{FF2B5EF4-FFF2-40B4-BE49-F238E27FC236}">
                        <a16:creationId xmlns:a16="http://schemas.microsoft.com/office/drawing/2014/main" id="{42BF3179-1B46-4659-8388-2705C0C401C8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3243811" y="1178448"/>
                    <a:ext cx="248881" cy="642943"/>
                  </a:xfrm>
                  <a:prstGeom prst="rect">
                    <a:avLst/>
                  </a:prstGeom>
                  <a:noFill/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num>
                            <m:den>
                              <m: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den>
                          </m:f>
                        </m:oMath>
                      </m:oMathPara>
                    </a14:m>
                    <a:endParaRPr lang="ru-RU" b="1" dirty="0"/>
                  </a:p>
                </p:txBody>
              </p:sp>
            </mc:Choice>
            <mc:Fallback xmlns="">
              <p:sp>
                <p:nvSpPr>
                  <p:cNvPr id="43" name="Объект 42">
                    <a:extLst>
                      <a:ext uri="{FF2B5EF4-FFF2-40B4-BE49-F238E27FC236}">
                        <a16:creationId xmlns:a16="http://schemas.microsoft.com/office/drawing/2014/main" id="{42BF3179-1B46-4659-8388-2705C0C401C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3243811" y="1178448"/>
                    <a:ext cx="248881" cy="642943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4" name="Объект 43">
                    <a:extLst>
                      <a:ext uri="{FF2B5EF4-FFF2-40B4-BE49-F238E27FC236}">
                        <a16:creationId xmlns:a16="http://schemas.microsoft.com/office/drawing/2014/main" id="{327A978D-1B27-4596-9678-77F0E3BDAB69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4296564" y="1149015"/>
                    <a:ext cx="249238" cy="642937"/>
                  </a:xfrm>
                  <a:prstGeom prst="rect">
                    <a:avLst/>
                  </a:prstGeom>
                  <a:noFill/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den>
                          </m:f>
                        </m:oMath>
                      </m:oMathPara>
                    </a14:m>
                    <a:endParaRPr lang="ru-RU" b="1" dirty="0"/>
                  </a:p>
                </p:txBody>
              </p:sp>
            </mc:Choice>
            <mc:Fallback xmlns="">
              <p:sp>
                <p:nvSpPr>
                  <p:cNvPr id="44" name="Объект 43">
                    <a:extLst>
                      <a:ext uri="{FF2B5EF4-FFF2-40B4-BE49-F238E27FC236}">
                        <a16:creationId xmlns:a16="http://schemas.microsoft.com/office/drawing/2014/main" id="{327A978D-1B27-4596-9678-77F0E3BDAB6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4296564" y="1149015"/>
                    <a:ext cx="249238" cy="642937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" name="Объект 51">
                    <a:extLst>
                      <a:ext uri="{FF2B5EF4-FFF2-40B4-BE49-F238E27FC236}">
                        <a16:creationId xmlns:a16="http://schemas.microsoft.com/office/drawing/2014/main" id="{DC764AD3-4A30-43D9-962E-C4F4FDBEC413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5340356" y="1178705"/>
                    <a:ext cx="249237" cy="642937"/>
                  </a:xfrm>
                  <a:prstGeom prst="rect">
                    <a:avLst/>
                  </a:prstGeom>
                  <a:noFill/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num>
                            <m:den>
                              <m: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den>
                          </m:f>
                        </m:oMath>
                      </m:oMathPara>
                    </a14:m>
                    <a:endParaRPr lang="ru-RU" b="1" dirty="0"/>
                  </a:p>
                </p:txBody>
              </p:sp>
            </mc:Choice>
            <mc:Fallback xmlns="">
              <p:sp>
                <p:nvSpPr>
                  <p:cNvPr id="52" name="Объект 51">
                    <a:extLst>
                      <a:ext uri="{FF2B5EF4-FFF2-40B4-BE49-F238E27FC236}">
                        <a16:creationId xmlns:a16="http://schemas.microsoft.com/office/drawing/2014/main" id="{DC764AD3-4A30-43D9-962E-C4F4FDBEC41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5340356" y="1178705"/>
                    <a:ext cx="249237" cy="642937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3" name="Объект 52">
                    <a:extLst>
                      <a:ext uri="{FF2B5EF4-FFF2-40B4-BE49-F238E27FC236}">
                        <a16:creationId xmlns:a16="http://schemas.microsoft.com/office/drawing/2014/main" id="{D2DD620A-E7F1-4162-A1FA-178B45EF44D8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2103279" y="2334469"/>
                    <a:ext cx="352425" cy="642938"/>
                  </a:xfrm>
                  <a:prstGeom prst="rect">
                    <a:avLst/>
                  </a:prstGeom>
                  <a:noFill/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num>
                            <m:den>
                              <m: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𝟓𝟔</m:t>
                              </m:r>
                            </m:den>
                          </m:f>
                        </m:oMath>
                      </m:oMathPara>
                    </a14:m>
                    <a:endParaRPr lang="ru-RU" b="1" dirty="0"/>
                  </a:p>
                </p:txBody>
              </p:sp>
            </mc:Choice>
            <mc:Fallback xmlns="">
              <p:sp>
                <p:nvSpPr>
                  <p:cNvPr id="53" name="Объект 52">
                    <a:extLst>
                      <a:ext uri="{FF2B5EF4-FFF2-40B4-BE49-F238E27FC236}">
                        <a16:creationId xmlns:a16="http://schemas.microsoft.com/office/drawing/2014/main" id="{D2DD620A-E7F1-4162-A1FA-178B45EF44D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103279" y="2334469"/>
                    <a:ext cx="352425" cy="64293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r="-5263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4" name="Объект 53">
                    <a:extLst>
                      <a:ext uri="{FF2B5EF4-FFF2-40B4-BE49-F238E27FC236}">
                        <a16:creationId xmlns:a16="http://schemas.microsoft.com/office/drawing/2014/main" id="{87D22E36-08B5-4E8B-9231-630A76C9466E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3176569" y="2330652"/>
                    <a:ext cx="352425" cy="642938"/>
                  </a:xfrm>
                  <a:prstGeom prst="rect">
                    <a:avLst/>
                  </a:prstGeom>
                  <a:noFill/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𝟏𝟓</m:t>
                              </m:r>
                            </m:num>
                            <m:den>
                              <m: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𝟓𝟔</m:t>
                              </m:r>
                            </m:den>
                          </m:f>
                        </m:oMath>
                      </m:oMathPara>
                    </a14:m>
                    <a:endParaRPr lang="ru-RU" b="1" dirty="0"/>
                  </a:p>
                </p:txBody>
              </p:sp>
            </mc:Choice>
            <mc:Fallback xmlns="">
              <p:sp>
                <p:nvSpPr>
                  <p:cNvPr id="54" name="Объект 53">
                    <a:extLst>
                      <a:ext uri="{FF2B5EF4-FFF2-40B4-BE49-F238E27FC236}">
                        <a16:creationId xmlns:a16="http://schemas.microsoft.com/office/drawing/2014/main" id="{87D22E36-08B5-4E8B-9231-630A76C9466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3176569" y="2330652"/>
                    <a:ext cx="352425" cy="642938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r="-3448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" name="Объект 54">
                    <a:extLst>
                      <a:ext uri="{FF2B5EF4-FFF2-40B4-BE49-F238E27FC236}">
                        <a16:creationId xmlns:a16="http://schemas.microsoft.com/office/drawing/2014/main" id="{BCDB78C2-58A5-4F99-AF63-76351B4907E7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4339809" y="2330652"/>
                    <a:ext cx="352425" cy="642937"/>
                  </a:xfrm>
                  <a:prstGeom prst="rect">
                    <a:avLst/>
                  </a:prstGeom>
                  <a:noFill/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𝟏𝟓</m:t>
                              </m:r>
                            </m:num>
                            <m:den>
                              <m: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𝟓𝟔</m:t>
                              </m:r>
                            </m:den>
                          </m:f>
                        </m:oMath>
                      </m:oMathPara>
                    </a14:m>
                    <a:endParaRPr lang="ru-RU" b="1" dirty="0"/>
                  </a:p>
                </p:txBody>
              </p:sp>
            </mc:Choice>
            <mc:Fallback xmlns="">
              <p:sp>
                <p:nvSpPr>
                  <p:cNvPr id="55" name="Объект 54">
                    <a:extLst>
                      <a:ext uri="{FF2B5EF4-FFF2-40B4-BE49-F238E27FC236}">
                        <a16:creationId xmlns:a16="http://schemas.microsoft.com/office/drawing/2014/main" id="{BCDB78C2-58A5-4F99-AF63-76351B4907E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4339809" y="2330652"/>
                    <a:ext cx="352425" cy="642937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r="-5263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6" name="Объект 55">
                <a:extLst>
                  <a:ext uri="{FF2B5EF4-FFF2-40B4-BE49-F238E27FC236}">
                    <a16:creationId xmlns:a16="http://schemas.microsoft.com/office/drawing/2014/main" id="{FD958B02-5756-4487-A221-A6798A45F264}"/>
                  </a:ext>
                </a:extLst>
              </p:cNvPr>
              <p:cNvSpPr txBox="1"/>
              <p:nvPr/>
            </p:nvSpPr>
            <p:spPr bwMode="auto">
              <a:xfrm>
                <a:off x="5358778" y="2334469"/>
                <a:ext cx="249237" cy="64293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endParaRPr lang="ru-RU" b="1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2" name="Объект 54">
                    <a:extLst>
                      <a:ext uri="{FF2B5EF4-FFF2-40B4-BE49-F238E27FC236}">
                        <a16:creationId xmlns:a16="http://schemas.microsoft.com/office/drawing/2014/main" id="{3517CBAD-0362-4080-ABF0-6076BB7D4726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5358778" y="2285992"/>
                    <a:ext cx="352425" cy="642937"/>
                  </a:xfrm>
                  <a:prstGeom prst="rect">
                    <a:avLst/>
                  </a:prstGeom>
                  <a:noFill/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ru-RU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𝟐𝟎</m:t>
                              </m:r>
                            </m:num>
                            <m:den>
                              <m:r>
                                <a:rPr lang="ru-RU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𝟓𝟔</m:t>
                              </m:r>
                            </m:den>
                          </m:f>
                        </m:oMath>
                      </m:oMathPara>
                    </a14:m>
                    <a:endParaRPr lang="ru-RU" b="1" dirty="0"/>
                  </a:p>
                </p:txBody>
              </p:sp>
            </mc:Choice>
            <mc:Fallback xmlns="">
              <p:sp>
                <p:nvSpPr>
                  <p:cNvPr id="72" name="Объект 54">
                    <a:extLst>
                      <a:ext uri="{FF2B5EF4-FFF2-40B4-BE49-F238E27FC236}">
                        <a16:creationId xmlns:a16="http://schemas.microsoft.com/office/drawing/2014/main" id="{3517CBAD-0362-4080-ABF0-6076BB7D472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5358778" y="2285992"/>
                    <a:ext cx="352425" cy="642937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r="-5263"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57" name="Rectangle 17">
            <a:extLst>
              <a:ext uri="{FF2B5EF4-FFF2-40B4-BE49-F238E27FC236}">
                <a16:creationId xmlns:a16="http://schemas.microsoft.com/office/drawing/2014/main" id="{A5EF49E3-7D0B-4A8A-A9ED-9DBAF068BA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05" y="598574"/>
            <a:ext cx="1096880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800" dirty="0">
                <a:latin typeface="+mn-lt"/>
              </a:rPr>
              <a:t>На полке 3 тетради в линейку и 5 в клетку. Случайным образом выбирают две тетради. Какова вероятность того, что будут выбраны одна тетрадь в линейку и одна в клетку?</a:t>
            </a:r>
          </a:p>
          <a:p>
            <a:r>
              <a:rPr lang="ru-RU" sz="2800" b="1" i="1" dirty="0">
                <a:latin typeface="+mn-lt"/>
              </a:rPr>
              <a:t>Решение: </a:t>
            </a:r>
            <a:r>
              <a:rPr lang="ru-RU" sz="2800" dirty="0">
                <a:latin typeface="+mn-lt"/>
              </a:rPr>
              <a:t>Мысленно разобьем одновременный выбор двух тетрадей на два последовательных выбора и изобразим дерево случайного опыта.</a:t>
            </a:r>
            <a:endParaRPr lang="ru-RU" sz="2400" dirty="0">
              <a:latin typeface="+mn-lt"/>
            </a:endParaRPr>
          </a:p>
        </p:txBody>
      </p:sp>
      <p:sp>
        <p:nvSpPr>
          <p:cNvPr id="86" name="Объект 2">
            <a:extLst>
              <a:ext uri="{FF2B5EF4-FFF2-40B4-BE49-F238E27FC236}">
                <a16:creationId xmlns:a16="http://schemas.microsoft.com/office/drawing/2014/main" id="{EF3AAF8F-35F7-4AD3-BB83-71B9A1A4AE37}"/>
              </a:ext>
            </a:extLst>
          </p:cNvPr>
          <p:cNvSpPr txBox="1">
            <a:spLocks/>
          </p:cNvSpPr>
          <p:nvPr/>
        </p:nvSpPr>
        <p:spPr>
          <a:xfrm>
            <a:off x="5897236" y="2986023"/>
            <a:ext cx="5125406" cy="32073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Р(А)=Р(</a:t>
            </a:r>
            <a:r>
              <a:rPr lang="en-US" i="1" dirty="0"/>
              <a:t>S</a:t>
            </a:r>
            <a:r>
              <a:rPr lang="ru-RU" i="1" dirty="0"/>
              <a:t>-Л-ЛК)+Р(</a:t>
            </a:r>
            <a:r>
              <a:rPr lang="en-US" i="1" dirty="0"/>
              <a:t>S</a:t>
            </a:r>
            <a:r>
              <a:rPr lang="ru-RU" i="1" dirty="0"/>
              <a:t>-К-КЛ)</a:t>
            </a:r>
          </a:p>
          <a:p>
            <a:pPr marL="0" indent="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i="1" dirty="0"/>
          </a:p>
          <a:p>
            <a:pPr marL="0" indent="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Р(</a:t>
            </a:r>
            <a:r>
              <a:rPr lang="en-US" i="1" dirty="0"/>
              <a:t>S</a:t>
            </a:r>
            <a:r>
              <a:rPr lang="ru-RU" i="1" dirty="0"/>
              <a:t>-Л-ЛК)=3/8*5/7=15/56</a:t>
            </a:r>
            <a:endParaRPr lang="en-US" i="1" dirty="0"/>
          </a:p>
          <a:p>
            <a:pPr marL="0" indent="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ru-RU" i="1" dirty="0"/>
              <a:t>Р(</a:t>
            </a:r>
            <a:r>
              <a:rPr lang="en-US" i="1" dirty="0"/>
              <a:t>S</a:t>
            </a:r>
            <a:r>
              <a:rPr lang="ru-RU" i="1" dirty="0"/>
              <a:t>-К-КЛ)=5/8*3/7=15/56</a:t>
            </a:r>
          </a:p>
          <a:p>
            <a:pPr marL="0" indent="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ru-RU" i="1" dirty="0"/>
          </a:p>
          <a:p>
            <a:pPr marL="0" indent="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ru-RU" i="1" dirty="0"/>
              <a:t>Р(А)=15/56+15/56=30/56=15/28</a:t>
            </a:r>
          </a:p>
        </p:txBody>
      </p:sp>
    </p:spTree>
    <p:extLst>
      <p:ext uri="{BB962C8B-B14F-4D97-AF65-F5344CB8AC3E}">
        <p14:creationId xmlns:p14="http://schemas.microsoft.com/office/powerpoint/2010/main" val="3966233785"/>
      </p:ext>
    </p:extLst>
  </p:cSld>
  <p:clrMapOvr>
    <a:masterClrMapping/>
  </p:clrMapOvr>
  <p:transition spd="slow"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3737499" cy="745723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+mn-lt"/>
              </a:rPr>
              <a:t>Задание 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430" y="996600"/>
            <a:ext cx="9785560" cy="13027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/>
              <a:t>На рисунке изображено дерево некоторого слу­чайного эксперимента. Какие ошибки допущены?</a:t>
            </a:r>
          </a:p>
          <a:p>
            <a:pPr marL="0" indent="0" algn="just">
              <a:buNone/>
            </a:pPr>
            <a:endParaRPr 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2A0053C-CC65-46FE-976A-B29FDEBAB67D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160" y="2780507"/>
            <a:ext cx="5227320" cy="32184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18296709"/>
      </p:ext>
    </p:extLst>
  </p:cSld>
  <p:clrMapOvr>
    <a:masterClrMapping/>
  </p:clrMapOvr>
  <p:transition spd="slow"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668000" cy="612559"/>
          </a:xfrm>
        </p:spPr>
        <p:txBody>
          <a:bodyPr>
            <a:noAutofit/>
          </a:bodyPr>
          <a:lstStyle/>
          <a:p>
            <a:r>
              <a:rPr lang="ru-RU" sz="4000" dirty="0">
                <a:latin typeface="+mn-lt"/>
              </a:rPr>
              <a:t>Задание 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9912" y="612559"/>
            <a:ext cx="6812941" cy="49626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/>
              <a:t>На рисунке изображено дерево некоторого слу­чайного опыта.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/>
              <a:t>Подпишите недо­стающие вероятности около рёбер.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/>
              <a:t>Сколько элементарных событий в этом экспери­менте?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/>
              <a:t>Пользуясь правилом умножения вероятностей, вычислите      вероятности цепочек SAC и SBE.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/>
              <a:t>Найдите вероятность события F.</a:t>
            </a:r>
          </a:p>
          <a:p>
            <a:pPr marL="0" indent="0">
              <a:buNone/>
            </a:pPr>
            <a:endParaRPr 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D5AACD7-B871-4A76-BAA8-644E999EE4A8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0760" y="2192215"/>
            <a:ext cx="4026535" cy="33829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46889335"/>
      </p:ext>
    </p:extLst>
  </p:cSld>
  <p:clrMapOvr>
    <a:masterClrMapping/>
  </p:clrMapOvr>
  <p:transition spd="slow">
    <p:strip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3497802" cy="550416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+mn-lt"/>
              </a:rPr>
              <a:t>Задание</a:t>
            </a:r>
            <a:r>
              <a:rPr lang="ru-RU" sz="4000" dirty="0">
                <a:latin typeface="+mn-lt"/>
              </a:rPr>
              <a:t> 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640" y="679132"/>
            <a:ext cx="7223759" cy="5090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На рисунке изображено дерево некоторого слу­чайного опыта и событие А. Рёбра проведены пунк­тиром. Известно, что из каждой точки возможные переходы к следующим событиям равновероятны.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/>
              <a:t>Скопируйте рисунок в тетрадь и подпишите око­ло рёбер соответствующие вероятности.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/>
              <a:t>Обведите сплошной линией цепочки, благоприятствующие событию А.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/>
              <a:t>Найдите вероятность события А.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8CFF3776-589C-47A1-AC34-018D8A8216D4}"/>
              </a:ext>
            </a:extLst>
          </p:cNvPr>
          <p:cNvGrpSpPr/>
          <p:nvPr/>
        </p:nvGrpSpPr>
        <p:grpSpPr>
          <a:xfrm>
            <a:off x="7524115" y="2181542"/>
            <a:ext cx="4500245" cy="3587750"/>
            <a:chOff x="7391400" y="1060450"/>
            <a:chExt cx="4500245" cy="3587750"/>
          </a:xfrm>
        </p:grpSpPr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BC6CE3EB-7E83-49F9-94AE-1BAC6924686B}"/>
                </a:ext>
              </a:extLst>
            </p:cNvPr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391400" y="1060450"/>
              <a:ext cx="4500245" cy="3587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B8DCF3F3-A01C-458A-8566-02B29EFEF375}"/>
                </a:ext>
              </a:extLst>
            </p:cNvPr>
            <p:cNvSpPr/>
            <p:nvPr/>
          </p:nvSpPr>
          <p:spPr>
            <a:xfrm>
              <a:off x="10734675" y="1962150"/>
              <a:ext cx="419100" cy="4095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В</a:t>
              </a:r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8D5748EA-FC30-4C7B-808B-C0BD8981E993}"/>
                </a:ext>
              </a:extLst>
            </p:cNvPr>
            <p:cNvSpPr/>
            <p:nvPr/>
          </p:nvSpPr>
          <p:spPr>
            <a:xfrm>
              <a:off x="7991475" y="1962150"/>
              <a:ext cx="419100" cy="4095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С</a:t>
              </a:r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9EC6F8DC-BD78-4AFF-922D-D8A59220F50B}"/>
                </a:ext>
              </a:extLst>
            </p:cNvPr>
            <p:cNvSpPr/>
            <p:nvPr/>
          </p:nvSpPr>
          <p:spPr>
            <a:xfrm>
              <a:off x="9161539" y="3095624"/>
              <a:ext cx="419100" cy="4095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К</a:t>
              </a:r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53028034-211C-411C-8F1F-985F90941DA2}"/>
                </a:ext>
              </a:extLst>
            </p:cNvPr>
            <p:cNvSpPr/>
            <p:nvPr/>
          </p:nvSpPr>
          <p:spPr>
            <a:xfrm>
              <a:off x="7391400" y="3019425"/>
              <a:ext cx="419100" cy="4095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dirty="0"/>
                <a:t>М</a:t>
              </a:r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2481D27F-CCC0-4D2B-AD6B-77D2F03692D3}"/>
                </a:ext>
              </a:extLst>
            </p:cNvPr>
            <p:cNvSpPr/>
            <p:nvPr/>
          </p:nvSpPr>
          <p:spPr>
            <a:xfrm>
              <a:off x="11401425" y="3667125"/>
              <a:ext cx="419100" cy="4095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N</a:t>
              </a:r>
              <a:endParaRPr lang="ru-RU" sz="3200" dirty="0"/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6026E56B-B857-438E-96BE-E8B4A531B313}"/>
                </a:ext>
              </a:extLst>
            </p:cNvPr>
            <p:cNvSpPr/>
            <p:nvPr/>
          </p:nvSpPr>
          <p:spPr>
            <a:xfrm>
              <a:off x="10658475" y="3667125"/>
              <a:ext cx="419100" cy="4095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P</a:t>
              </a:r>
              <a:endParaRPr lang="ru-RU" sz="3200" dirty="0"/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80AFEA0D-CE68-4EDD-B51C-BB1B9646C62A}"/>
                </a:ext>
              </a:extLst>
            </p:cNvPr>
            <p:cNvSpPr/>
            <p:nvPr/>
          </p:nvSpPr>
          <p:spPr>
            <a:xfrm>
              <a:off x="9970890" y="3499474"/>
              <a:ext cx="419100" cy="4095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O</a:t>
              </a:r>
              <a:endParaRPr lang="ru-RU" sz="3200" dirty="0"/>
            </a:p>
          </p:txBody>
        </p:sp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392CE570-547C-483A-8543-624D56E46DCF}"/>
                </a:ext>
              </a:extLst>
            </p:cNvPr>
            <p:cNvSpPr/>
            <p:nvPr/>
          </p:nvSpPr>
          <p:spPr>
            <a:xfrm>
              <a:off x="8929529" y="3829050"/>
              <a:ext cx="419100" cy="4095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E</a:t>
              </a:r>
              <a:endParaRPr lang="ru-RU" sz="3200" dirty="0"/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613EBC70-30F5-4196-84A7-2AE168618772}"/>
                </a:ext>
              </a:extLst>
            </p:cNvPr>
            <p:cNvSpPr/>
            <p:nvPr/>
          </p:nvSpPr>
          <p:spPr>
            <a:xfrm>
              <a:off x="8510429" y="4238625"/>
              <a:ext cx="419100" cy="4095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R</a:t>
              </a:r>
              <a:endParaRPr lang="ru-RU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2865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3497802" cy="550416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+mn-lt"/>
              </a:rPr>
              <a:t>Задание</a:t>
            </a:r>
            <a:r>
              <a:rPr lang="ru-RU" sz="4000" dirty="0">
                <a:latin typeface="+mn-lt"/>
              </a:rPr>
              <a:t> 4</a:t>
            </a:r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89D50472-7D89-470D-A2E9-79231B9A46E4}"/>
              </a:ext>
            </a:extLst>
          </p:cNvPr>
          <p:cNvGrpSpPr/>
          <p:nvPr/>
        </p:nvGrpSpPr>
        <p:grpSpPr>
          <a:xfrm>
            <a:off x="8309500" y="3427393"/>
            <a:ext cx="3649748" cy="3031026"/>
            <a:chOff x="2786050" y="571480"/>
            <a:chExt cx="2357454" cy="2422259"/>
          </a:xfrm>
        </p:grpSpPr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E9949CA0-FFDF-463B-9815-E5171517165E}"/>
                </a:ext>
              </a:extLst>
            </p:cNvPr>
            <p:cNvCxnSpPr/>
            <p:nvPr/>
          </p:nvCxnSpPr>
          <p:spPr>
            <a:xfrm rot="10800000" flipV="1">
              <a:off x="4071934" y="1142984"/>
              <a:ext cx="785818" cy="42862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E885C43A-9B8B-4C06-96D4-AB437905F6DF}"/>
                </a:ext>
              </a:extLst>
            </p:cNvPr>
            <p:cNvCxnSpPr/>
            <p:nvPr/>
          </p:nvCxnSpPr>
          <p:spPr>
            <a:xfrm rot="10800000" flipV="1">
              <a:off x="3286116" y="1571612"/>
              <a:ext cx="785818" cy="214314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>
              <a:extLst>
                <a:ext uri="{FF2B5EF4-FFF2-40B4-BE49-F238E27FC236}">
                  <a16:creationId xmlns:a16="http://schemas.microsoft.com/office/drawing/2014/main" id="{F85A25F1-41FC-486F-A84F-7EDE81030EB0}"/>
                </a:ext>
              </a:extLst>
            </p:cNvPr>
            <p:cNvCxnSpPr/>
            <p:nvPr/>
          </p:nvCxnSpPr>
          <p:spPr>
            <a:xfrm rot="5400000">
              <a:off x="2750331" y="2035959"/>
              <a:ext cx="785818" cy="28575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6A1E5D42-8C2A-4FE7-8B26-C88E13A05081}"/>
                </a:ext>
              </a:extLst>
            </p:cNvPr>
            <p:cNvCxnSpPr/>
            <p:nvPr/>
          </p:nvCxnSpPr>
          <p:spPr>
            <a:xfrm rot="16200000" flipH="1">
              <a:off x="3036083" y="2035959"/>
              <a:ext cx="785818" cy="28575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59C356B1-8924-4402-87DE-D03371E6A194}"/>
                </a:ext>
              </a:extLst>
            </p:cNvPr>
            <p:cNvCxnSpPr/>
            <p:nvPr/>
          </p:nvCxnSpPr>
          <p:spPr>
            <a:xfrm rot="16200000" flipH="1">
              <a:off x="4000496" y="1643050"/>
              <a:ext cx="500066" cy="35719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9ED401EE-B330-4355-AB5D-F305DC98FD38}"/>
                </a:ext>
              </a:extLst>
            </p:cNvPr>
            <p:cNvCxnSpPr/>
            <p:nvPr/>
          </p:nvCxnSpPr>
          <p:spPr>
            <a:xfrm rot="5400000">
              <a:off x="4000496" y="2143116"/>
              <a:ext cx="500066" cy="35719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5FF3BCDA-C5B8-4983-B704-E4DDF977E3D7}"/>
                </a:ext>
              </a:extLst>
            </p:cNvPr>
            <p:cNvCxnSpPr/>
            <p:nvPr/>
          </p:nvCxnSpPr>
          <p:spPr>
            <a:xfrm rot="16200000" flipH="1">
              <a:off x="4179091" y="2321711"/>
              <a:ext cx="571504" cy="7143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6CE21989-2A05-416E-9320-A6216140EC26}"/>
                </a:ext>
              </a:extLst>
            </p:cNvPr>
            <p:cNvCxnSpPr>
              <a:endCxn id="30" idx="0"/>
            </p:cNvCxnSpPr>
            <p:nvPr/>
          </p:nvCxnSpPr>
          <p:spPr>
            <a:xfrm>
              <a:off x="4429124" y="2071677"/>
              <a:ext cx="571504" cy="571504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D87457B-6A28-4A7A-B417-CCE3C4137B09}"/>
                </a:ext>
              </a:extLst>
            </p:cNvPr>
            <p:cNvSpPr txBox="1"/>
            <p:nvPr/>
          </p:nvSpPr>
          <p:spPr>
            <a:xfrm>
              <a:off x="2786050" y="2643182"/>
              <a:ext cx="285752" cy="3505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А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AEC621D-9F4C-4585-8B8A-459AB1A03954}"/>
                </a:ext>
              </a:extLst>
            </p:cNvPr>
            <p:cNvSpPr txBox="1"/>
            <p:nvPr/>
          </p:nvSpPr>
          <p:spPr>
            <a:xfrm>
              <a:off x="3357554" y="2643182"/>
              <a:ext cx="285752" cy="3505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Б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07D780D-229E-488C-9196-C96863C61A68}"/>
                </a:ext>
              </a:extLst>
            </p:cNvPr>
            <p:cNvSpPr txBox="1"/>
            <p:nvPr/>
          </p:nvSpPr>
          <p:spPr>
            <a:xfrm>
              <a:off x="3929058" y="2643182"/>
              <a:ext cx="285752" cy="3505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В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04BD352-9DE1-4126-852F-1A8B54EB7810}"/>
                </a:ext>
              </a:extLst>
            </p:cNvPr>
            <p:cNvSpPr txBox="1"/>
            <p:nvPr/>
          </p:nvSpPr>
          <p:spPr>
            <a:xfrm>
              <a:off x="4357686" y="2643182"/>
              <a:ext cx="285752" cy="3505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Г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3C9A287-5D5F-4343-8725-2457A0EABC19}"/>
                </a:ext>
              </a:extLst>
            </p:cNvPr>
            <p:cNvSpPr txBox="1"/>
            <p:nvPr/>
          </p:nvSpPr>
          <p:spPr>
            <a:xfrm>
              <a:off x="4857752" y="2643182"/>
              <a:ext cx="285752" cy="3505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Д</a:t>
              </a:r>
            </a:p>
          </p:txBody>
        </p:sp>
        <p:pic>
          <p:nvPicPr>
            <p:cNvPr id="31" name="Picture 2" descr="Picture background">
              <a:extLst>
                <a:ext uri="{FF2B5EF4-FFF2-40B4-BE49-F238E27FC236}">
                  <a16:creationId xmlns:a16="http://schemas.microsoft.com/office/drawing/2014/main" id="{7E9C2492-1B7D-47E1-92EC-31C9FFEA9F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429124" y="571480"/>
              <a:ext cx="500066" cy="745754"/>
            </a:xfrm>
            <a:prstGeom prst="rect">
              <a:avLst/>
            </a:prstGeom>
            <a:noFill/>
          </p:spPr>
        </p:pic>
      </p:grpSp>
      <p:sp>
        <p:nvSpPr>
          <p:cNvPr id="32" name="Rectangle 4">
            <a:extLst>
              <a:ext uri="{FF2B5EF4-FFF2-40B4-BE49-F238E27FC236}">
                <a16:creationId xmlns:a16="http://schemas.microsoft.com/office/drawing/2014/main" id="{381502BA-A3C4-4036-967B-DDC554E3B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46" y="876057"/>
            <a:ext cx="10722263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>
                <a:latin typeface="+mn-lt"/>
              </a:rPr>
              <a:t>Велосипедист едет по парковой дорожке и планирует выехать из парка через один из пяти выходов (А, Б, В, Г или Д). Велосипедист едет только вперед и на каждой развилке случайным образом выбирает одну из дорожек, по которой еще не ехал. Какова вероятность того, что велосипедист покинет парк:</a:t>
            </a:r>
          </a:p>
          <a:p>
            <a:r>
              <a:rPr lang="ru-RU" sz="2400" dirty="0">
                <a:latin typeface="+mn-lt"/>
              </a:rPr>
              <a:t>а) через выход Б?</a:t>
            </a:r>
          </a:p>
          <a:p>
            <a:r>
              <a:rPr lang="ru-RU" sz="2400" dirty="0">
                <a:latin typeface="+mn-lt"/>
              </a:rPr>
              <a:t>б) через выход Д?</a:t>
            </a:r>
          </a:p>
          <a:p>
            <a:r>
              <a:rPr lang="ru-RU" sz="2400" dirty="0">
                <a:latin typeface="+mn-lt"/>
              </a:rPr>
              <a:t>Какова сумма вероятностей всех возможных элементарных событий?</a:t>
            </a:r>
          </a:p>
          <a:p>
            <a:r>
              <a:rPr lang="ru-RU" sz="2400" b="1" i="1" dirty="0">
                <a:latin typeface="+mn-lt"/>
              </a:rPr>
              <a:t>Решение: </a:t>
            </a:r>
            <a:r>
              <a:rPr lang="ru-RU" sz="2400" dirty="0">
                <a:latin typeface="+mn-lt"/>
              </a:rPr>
              <a:t>Составим дерево вероятностей. Начальное состояние, когда велосипедист на проехал на один перекресток, изобразим точкой О.</a:t>
            </a:r>
          </a:p>
          <a:p>
            <a:r>
              <a:rPr lang="ru-RU" sz="2400" dirty="0">
                <a:latin typeface="+mn-lt"/>
              </a:rPr>
              <a:t>На первом перекрестке велосипедист может с равными шансами поехать к одному из двух перекрестков – назовем их Л и П.</a:t>
            </a:r>
          </a:p>
          <a:p>
            <a:r>
              <a:rPr lang="ru-RU" sz="2400" dirty="0">
                <a:latin typeface="+mn-lt"/>
              </a:rPr>
              <a:t>Около ребер подпишем вероятности событий: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+mn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0063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Моя-ВиС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Моя-ВиС" id="{FD19E4F2-3E4B-4579-BA1F-FCBDA7AECCCE}" vid="{6570945C-A214-4634-8A9D-6178DEA2A1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Моя-ВиС</Template>
  <TotalTime>524</TotalTime>
  <Words>1425</Words>
  <Application>Microsoft Office PowerPoint</Application>
  <PresentationFormat>Широкоэкранный</PresentationFormat>
  <Paragraphs>282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Моя-ВиС</vt:lpstr>
      <vt:lpstr>Дерево случайного эксперимента</vt:lpstr>
      <vt:lpstr>Пример 1</vt:lpstr>
      <vt:lpstr>Пример 1 (продолжение)</vt:lpstr>
      <vt:lpstr>Пример 2</vt:lpstr>
      <vt:lpstr>Пример 3</vt:lpstr>
      <vt:lpstr>Задание 1</vt:lpstr>
      <vt:lpstr>Задание 2</vt:lpstr>
      <vt:lpstr>Задание 3</vt:lpstr>
      <vt:lpstr>Задание 4</vt:lpstr>
      <vt:lpstr>Задание 4</vt:lpstr>
      <vt:lpstr>Задание 5</vt:lpstr>
      <vt:lpstr>Задание 6</vt:lpstr>
      <vt:lpstr>Задание 7</vt:lpstr>
      <vt:lpstr>Задание 8</vt:lpstr>
      <vt:lpstr>Задание 9</vt:lpstr>
      <vt:lpstr>Домашнее задание: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Представление данных в таблицах. Практические вычисления по табличным данным.</dc:title>
  <dc:creator>AV</dc:creator>
  <cp:lastModifiedBy>AV-server</cp:lastModifiedBy>
  <cp:revision>68</cp:revision>
  <dcterms:created xsi:type="dcterms:W3CDTF">2023-09-02T10:27:39Z</dcterms:created>
  <dcterms:modified xsi:type="dcterms:W3CDTF">2025-05-05T15:52:47Z</dcterms:modified>
</cp:coreProperties>
</file>