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376" r:id="rId2"/>
    <p:sldId id="377" r:id="rId3"/>
    <p:sldId id="412" r:id="rId4"/>
    <p:sldId id="413" r:id="rId5"/>
    <p:sldId id="414" r:id="rId6"/>
    <p:sldId id="415" r:id="rId7"/>
    <p:sldId id="411" r:id="rId8"/>
    <p:sldId id="379" r:id="rId9"/>
    <p:sldId id="375" r:id="rId10"/>
    <p:sldId id="259" r:id="rId11"/>
    <p:sldId id="261" r:id="rId12"/>
    <p:sldId id="262" r:id="rId13"/>
    <p:sldId id="290" r:id="rId14"/>
    <p:sldId id="295" r:id="rId15"/>
    <p:sldId id="416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00"/>
    <a:srgbClr val="FFFFFF"/>
    <a:srgbClr val="000000"/>
    <a:srgbClr val="333333"/>
    <a:srgbClr val="C5C5C5"/>
    <a:srgbClr val="C0C0C0"/>
    <a:srgbClr val="DDDDDD"/>
    <a:srgbClr val="70A8DA"/>
    <a:srgbClr val="357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0" autoAdjust="0"/>
    <p:restoredTop sz="99821" autoAdjust="0"/>
  </p:normalViewPr>
  <p:slideViewPr>
    <p:cSldViewPr>
      <p:cViewPr varScale="1">
        <p:scale>
          <a:sx n="114" d="100"/>
          <a:sy n="114" d="100"/>
        </p:scale>
        <p:origin x="540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4A19DD83-CC2E-49F0-9117-C9F24E6F5C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10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4" name="Picture 76" descr="j0400050">
            <a:extLst>
              <a:ext uri="{FF2B5EF4-FFF2-40B4-BE49-F238E27FC236}">
                <a16:creationId xmlns:a16="http://schemas.microsoft.com/office/drawing/2014/main" id="{6F3CE994-2275-4242-9FF4-549C620B1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404814"/>
            <a:ext cx="3551767" cy="1774825"/>
          </a:xfrm>
          <a:prstGeom prst="rect">
            <a:avLst/>
          </a:prstGeom>
          <a:noFill/>
          <a:ln w="57150" cmpd="thinThick">
            <a:solidFill>
              <a:srgbClr val="357D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7">
            <a:extLst>
              <a:ext uri="{FF2B5EF4-FFF2-40B4-BE49-F238E27FC236}">
                <a16:creationId xmlns:a16="http://schemas.microsoft.com/office/drawing/2014/main" id="{5D27A31C-3F9A-492D-BD55-2998AF905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404814"/>
            <a:ext cx="3551767" cy="177323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9" descr="2">
            <a:extLst>
              <a:ext uri="{FF2B5EF4-FFF2-40B4-BE49-F238E27FC236}">
                <a16:creationId xmlns:a16="http://schemas.microsoft.com/office/drawing/2014/main" id="{249416CE-5252-4436-8551-8CCF6ECA96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404813"/>
            <a:ext cx="3553884" cy="1782762"/>
          </a:xfrm>
          <a:prstGeom prst="rect">
            <a:avLst/>
          </a:prstGeom>
          <a:solidFill>
            <a:srgbClr val="70A8DA"/>
          </a:solidFill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sp>
        <p:nvSpPr>
          <p:cNvPr id="7" name="Freeform 80" descr="Dark upward diagonal">
            <a:extLst>
              <a:ext uri="{FF2B5EF4-FFF2-40B4-BE49-F238E27FC236}">
                <a16:creationId xmlns:a16="http://schemas.microsoft.com/office/drawing/2014/main" id="{B23DA158-B1AC-449D-9585-A02C1E02A398}"/>
              </a:ext>
            </a:extLst>
          </p:cNvPr>
          <p:cNvSpPr>
            <a:spLocks/>
          </p:cNvSpPr>
          <p:nvPr userDrawn="1"/>
        </p:nvSpPr>
        <p:spPr bwMode="gray">
          <a:xfrm>
            <a:off x="162985" y="115889"/>
            <a:ext cx="11942233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8ABDF-9F79-408A-80B2-77581FD43D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0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64AFB-23AD-43F9-8CCD-3051DBE9D3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1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AC35E-89F5-4081-AB18-DC4044CD4D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1E420-C354-45EA-9304-63F85ECAD6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D1B95-F4CF-4458-8A86-DB0D039D64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27371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37807-8C82-470D-B78B-31E5167D6D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7446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F9DC0-1B2B-4A15-A4AD-3911610587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5791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0660E-FEBD-4800-8B25-F1EF65850B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1073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93C96-9739-4BEB-BA30-04B8A339B4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4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8935E-F1E5-4C86-B56A-9EB102B8BF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0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177E406-F341-4B98-A57C-2ECBFBDC24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9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4060" y="990600"/>
            <a:ext cx="8183880" cy="3429000"/>
          </a:xfrm>
        </p:spPr>
        <p:txBody>
          <a:bodyPr>
            <a:normAutofit fontScale="92500" lnSpcReduction="10000"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Вероятность события </a:t>
            </a:r>
            <a:r>
              <a:rPr lang="ru-RU" sz="5400" i="1" dirty="0">
                <a:solidFill>
                  <a:schemeClr val="bg1"/>
                </a:solidFill>
              </a:rPr>
              <a:t>A</a:t>
            </a:r>
            <a:r>
              <a:rPr lang="ru-RU" sz="5400" dirty="0">
                <a:solidFill>
                  <a:schemeClr val="bg1"/>
                </a:solidFill>
              </a:rPr>
              <a:t> при условии того, что событие </a:t>
            </a:r>
            <a:r>
              <a:rPr lang="ru-RU" sz="5400" i="1" dirty="0">
                <a:solidFill>
                  <a:schemeClr val="bg1"/>
                </a:solidFill>
              </a:rPr>
              <a:t>B</a:t>
            </a:r>
            <a:r>
              <a:rPr lang="ru-RU" sz="5400" dirty="0">
                <a:solidFill>
                  <a:schemeClr val="bg1"/>
                </a:solidFill>
              </a:rPr>
              <a:t> произошло, называется </a:t>
            </a:r>
            <a:r>
              <a:rPr lang="ru-RU" sz="5400" b="1" i="1" dirty="0">
                <a:solidFill>
                  <a:schemeClr val="bg1"/>
                </a:solidFill>
              </a:rPr>
              <a:t>условной</a:t>
            </a:r>
            <a:r>
              <a:rPr lang="ru-RU" sz="5400" dirty="0">
                <a:solidFill>
                  <a:schemeClr val="bg1"/>
                </a:solidFill>
              </a:rPr>
              <a:t> вероятностью и обозначается 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ACA4057-4977-4C84-9226-042BF153F129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219200"/>
            <a:ext cx="96012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80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Правило умножения вероятностей. Условная вероятность.  Независимые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247825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B4E48ED-0DD1-4CAA-939C-172E51AE8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Независимые события Определение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1EDEEAE-938C-43D7-AEF1-0C0E852BA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10972800" cy="1676400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0066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ru-RU" altLang="ru-RU" sz="3200" dirty="0"/>
              <a:t>Событие В называется </a:t>
            </a:r>
            <a:r>
              <a:rPr lang="ru-RU" altLang="ru-RU" sz="3200" b="1" i="1" dirty="0"/>
              <a:t>независимым</a:t>
            </a:r>
            <a:r>
              <a:rPr lang="ru-RU" altLang="ru-RU" sz="3200" dirty="0"/>
              <a:t> от А, если его вероятность не зависит от того, произошло или не произошло событие 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0BEA7-9A04-439A-86CB-C68893E4D7F3}"/>
              </a:ext>
            </a:extLst>
          </p:cNvPr>
          <p:cNvSpPr txBox="1"/>
          <p:nvPr/>
        </p:nvSpPr>
        <p:spPr>
          <a:xfrm>
            <a:off x="2590800" y="2889307"/>
            <a:ext cx="5963174" cy="812443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0066FF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4800" dirty="0"/>
              <a:t>Р(В|А) = Р(В)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92856D4-03A3-4E27-8F83-836AA6121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0896600" cy="761999"/>
          </a:xfrm>
        </p:spPr>
        <p:txBody>
          <a:bodyPr>
            <a:normAutofit/>
          </a:bodyPr>
          <a:lstStyle/>
          <a:p>
            <a:r>
              <a:rPr lang="ru-RU" altLang="ru-RU" sz="4000" dirty="0">
                <a:solidFill>
                  <a:srgbClr val="0066FF"/>
                </a:solidFill>
              </a:rPr>
              <a:t>Вероятность пересечения независимых событий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EA6F20D-7264-481A-BF24-BEA91169B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4038600"/>
            <a:ext cx="9829800" cy="2078474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0066FF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ru-RU" altLang="ru-RU" sz="4000" dirty="0"/>
              <a:t>Вероятность пересечения двух независимых событий равна произведению вероятностей этих событий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9E353B2F-CD6A-4B9A-8C18-1669F9A5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68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4D2A8-3D5F-4EC9-A3E9-B10BA854DAEA}"/>
              </a:ext>
            </a:extLst>
          </p:cNvPr>
          <p:cNvSpPr txBox="1"/>
          <p:nvPr/>
        </p:nvSpPr>
        <p:spPr>
          <a:xfrm>
            <a:off x="2104232" y="1219199"/>
            <a:ext cx="7983536" cy="2133601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0066FF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Р(А⋂В) = Р(А)*Р(В|А)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Р(В|А) = Р(В)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Р(А⋂В) = Р(А)*Р(В)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>
            <a:extLst>
              <a:ext uri="{FF2B5EF4-FFF2-40B4-BE49-F238E27FC236}">
                <a16:creationId xmlns:a16="http://schemas.microsoft.com/office/drawing/2014/main" id="{B23D33E2-4D66-4BB8-B328-09F61BDA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16" y="1821423"/>
            <a:ext cx="23050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7">
            <a:extLst>
              <a:ext uri="{FF2B5EF4-FFF2-40B4-BE49-F238E27FC236}">
                <a16:creationId xmlns:a16="http://schemas.microsoft.com/office/drawing/2014/main" id="{A53ED4DA-7D72-4E11-ADCC-F8946F27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Object 6">
                <a:extLst>
                  <a:ext uri="{FF2B5EF4-FFF2-40B4-BE49-F238E27FC236}">
                    <a16:creationId xmlns:a16="http://schemas.microsoft.com/office/drawing/2014/main" id="{61713FC2-512D-4E73-B951-A4D5A6F00E9A}"/>
                  </a:ext>
                </a:extLst>
              </p:cNvPr>
              <p:cNvSpPr txBox="1"/>
              <p:nvPr/>
            </p:nvSpPr>
            <p:spPr bwMode="auto">
              <a:xfrm>
                <a:off x="331170" y="4589323"/>
                <a:ext cx="2305050" cy="95408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Р(А)=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22" name="Object 6">
                <a:extLst>
                  <a:ext uri="{FF2B5EF4-FFF2-40B4-BE49-F238E27FC236}">
                    <a16:creationId xmlns:a16="http://schemas.microsoft.com/office/drawing/2014/main" id="{61713FC2-512D-4E73-B951-A4D5A6F00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170" y="4589323"/>
                <a:ext cx="2305050" cy="954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4" name="Picture 8">
            <a:extLst>
              <a:ext uri="{FF2B5EF4-FFF2-40B4-BE49-F238E27FC236}">
                <a16:creationId xmlns:a16="http://schemas.microsoft.com/office/drawing/2014/main" id="{D6E00A14-3175-4407-A940-854A0B345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40086"/>
            <a:ext cx="2381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84ADECFE-1F97-486F-89E8-9B90A2F9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42935"/>
            <a:ext cx="23145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Rectangle 11">
            <a:extLst>
              <a:ext uri="{FF2B5EF4-FFF2-40B4-BE49-F238E27FC236}">
                <a16:creationId xmlns:a16="http://schemas.microsoft.com/office/drawing/2014/main" id="{68FC040B-24B2-4CBC-B931-2BDCC4C94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Object 10">
                <a:extLst>
                  <a:ext uri="{FF2B5EF4-FFF2-40B4-BE49-F238E27FC236}">
                    <a16:creationId xmlns:a16="http://schemas.microsoft.com/office/drawing/2014/main" id="{535C660F-F29B-43CC-95E1-90AD3AFF1843}"/>
                  </a:ext>
                </a:extLst>
              </p:cNvPr>
              <p:cNvSpPr txBox="1"/>
              <p:nvPr/>
            </p:nvSpPr>
            <p:spPr bwMode="auto">
              <a:xfrm>
                <a:off x="3048000" y="4584700"/>
                <a:ext cx="2305050" cy="95408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Р(В)=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26" name="Object 10">
                <a:extLst>
                  <a:ext uri="{FF2B5EF4-FFF2-40B4-BE49-F238E27FC236}">
                    <a16:creationId xmlns:a16="http://schemas.microsoft.com/office/drawing/2014/main" id="{535C660F-F29B-43CC-95E1-90AD3AFF1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4584700"/>
                <a:ext cx="2305050" cy="954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9" name="Rectangle 13">
            <a:extLst>
              <a:ext uri="{FF2B5EF4-FFF2-40B4-BE49-F238E27FC236}">
                <a16:creationId xmlns:a16="http://schemas.microsoft.com/office/drawing/2014/main" id="{B6724AAC-999B-40F2-8E16-616CC365A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8" name="Object 12">
                <a:extLst>
                  <a:ext uri="{FF2B5EF4-FFF2-40B4-BE49-F238E27FC236}">
                    <a16:creationId xmlns:a16="http://schemas.microsoft.com/office/drawing/2014/main" id="{02DBBE96-5D07-4453-AFDF-53AB4FA4B4BE}"/>
                  </a:ext>
                </a:extLst>
              </p:cNvPr>
              <p:cNvSpPr txBox="1"/>
              <p:nvPr/>
            </p:nvSpPr>
            <p:spPr bwMode="auto">
              <a:xfrm>
                <a:off x="5510170" y="4588456"/>
                <a:ext cx="2881312" cy="930275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Р(А∩В)=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28" name="Object 12">
                <a:extLst>
                  <a:ext uri="{FF2B5EF4-FFF2-40B4-BE49-F238E27FC236}">
                    <a16:creationId xmlns:a16="http://schemas.microsoft.com/office/drawing/2014/main" id="{02DBBE96-5D07-4453-AFDF-53AB4FA4B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0170" y="4588456"/>
                <a:ext cx="2881312" cy="9302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1" name="Rectangle 15">
            <a:extLst>
              <a:ext uri="{FF2B5EF4-FFF2-40B4-BE49-F238E27FC236}">
                <a16:creationId xmlns:a16="http://schemas.microsoft.com/office/drawing/2014/main" id="{8F11D7DC-7D59-4212-9306-02CDE8927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0" name="Object 14">
                <a:extLst>
                  <a:ext uri="{FF2B5EF4-FFF2-40B4-BE49-F238E27FC236}">
                    <a16:creationId xmlns:a16="http://schemas.microsoft.com/office/drawing/2014/main" id="{8686B37B-F6C3-4D38-AD0B-E82FE02D6685}"/>
                  </a:ext>
                </a:extLst>
              </p:cNvPr>
              <p:cNvSpPr txBox="1"/>
              <p:nvPr/>
            </p:nvSpPr>
            <p:spPr bwMode="auto">
              <a:xfrm>
                <a:off x="9069868" y="4191000"/>
                <a:ext cx="3089275" cy="186548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Но 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А∩В</m:t>
                        </m:r>
                      </m:e>
                    </m:d>
                  </m:oMath>
                </a14:m>
                <a:r>
                  <a:rPr lang="ru-RU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∗Р</m:t>
                      </m:r>
                      <m:d>
                        <m:dPr>
                          <m:ctrlPr>
                            <a:rPr lang="ru-RU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230" name="Object 14">
                <a:extLst>
                  <a:ext uri="{FF2B5EF4-FFF2-40B4-BE49-F238E27FC236}">
                    <a16:creationId xmlns:a16="http://schemas.microsoft.com/office/drawing/2014/main" id="{8686B37B-F6C3-4D38-AD0B-E82FE02D6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9868" y="4191000"/>
                <a:ext cx="3089275" cy="1865482"/>
              </a:xfrm>
              <a:prstGeom prst="rect">
                <a:avLst/>
              </a:prstGeom>
              <a:blipFill>
                <a:blip r:embed="rId8"/>
                <a:stretch>
                  <a:fillRect t="-3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2" name="Text Box 16">
            <a:extLst>
              <a:ext uri="{FF2B5EF4-FFF2-40B4-BE49-F238E27FC236}">
                <a16:creationId xmlns:a16="http://schemas.microsoft.com/office/drawing/2014/main" id="{5BA933B6-0154-4A1C-AB89-A5A3F0C99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695" y="5943616"/>
            <a:ext cx="9613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Следовательно: События А и В независимые.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C5C49E10-6946-45D5-BA51-5FFC2796C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09" y="558452"/>
            <a:ext cx="11125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Рассмотрим двукратное бросание игральной кости и два события А « в первы раз выпало больше 3 очков, В «во второй раз выпало меньше 2 очков. Будут ли события А и В независимыми?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51DEE1B-ED15-4A2F-AEC0-B3EDA0FE1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03613" cy="692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Microsoft YaHei" panose="020B0503020204020204" pitchFamily="34" charset="-122"/>
                <a:cs typeface="+mn-cs"/>
              </a:rPr>
              <a:t>Задача 1</a:t>
            </a: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9FA4CBE4-D275-4CF6-AB23-89FEA222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692150"/>
            <a:ext cx="8568952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600" dirty="0">
                <a:latin typeface="+mn-lt"/>
              </a:rPr>
              <a:t>В коробке лежат 100 цветных карандашей.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600" dirty="0">
                <a:latin typeface="+mn-lt"/>
              </a:rPr>
              <a:t>Из них 20 синих, 15 черных, 25 желтых,   10 зеленых остальные красные.  Наугад взяли два карандаша. Найдите вероятность того что: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600" dirty="0">
                <a:latin typeface="+mn-lt"/>
              </a:rPr>
              <a:t>а)оба карандаша будут синими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3600" dirty="0">
                <a:latin typeface="+mn-lt"/>
              </a:rPr>
              <a:t>б) достанут черный и синий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3600" dirty="0">
                <a:latin typeface="+mn-lt"/>
              </a:rPr>
              <a:t>в) достанут желтый и красный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A94B0-1326-412F-96BC-CD259787EFBE}"/>
              </a:ext>
            </a:extLst>
          </p:cNvPr>
          <p:cNvSpPr txBox="1"/>
          <p:nvPr/>
        </p:nvSpPr>
        <p:spPr>
          <a:xfrm>
            <a:off x="8593340" y="1412776"/>
            <a:ext cx="3408316" cy="48437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</a:t>
            </a:r>
            <a:endParaRPr lang="ru-RU" alt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3600" dirty="0">
                <a:latin typeface="+mn-lt"/>
              </a:rPr>
              <a:t>Вероятности </a:t>
            </a:r>
            <a:r>
              <a:rPr lang="ru-RU" altLang="ru-RU" sz="7200" dirty="0">
                <a:solidFill>
                  <a:srgbClr val="FF0000"/>
                </a:solidFill>
                <a:latin typeface="+mn-lt"/>
              </a:rPr>
              <a:t>+</a:t>
            </a:r>
            <a:endParaRPr lang="ru-RU" altLang="ru-RU" sz="36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  <a:endParaRPr lang="ru-RU" alt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3600" dirty="0">
                <a:latin typeface="+mn-lt"/>
              </a:rPr>
              <a:t>Вероятности </a:t>
            </a:r>
            <a:r>
              <a:rPr lang="ru-RU" altLang="ru-RU" sz="7200" dirty="0">
                <a:solidFill>
                  <a:srgbClr val="FF0000"/>
                </a:solidFill>
                <a:latin typeface="+mn-lt"/>
              </a:rPr>
              <a:t>*</a:t>
            </a:r>
            <a:endParaRPr lang="ru-RU" altLang="ru-RU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034150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51DEE1B-ED15-4A2F-AEC0-B3EDA0FE1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96000" cy="692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Microsoft YaHei" panose="020B0503020204020204" pitchFamily="34" charset="-122"/>
                <a:cs typeface="+mn-cs"/>
              </a:rPr>
              <a:t>Решение Задача 6 (а, в)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2">
                <a:extLst>
                  <a:ext uri="{FF2B5EF4-FFF2-40B4-BE49-F238E27FC236}">
                    <a16:creationId xmlns:a16="http://schemas.microsoft.com/office/drawing/2014/main" id="{1E9DAC95-DB7B-40D5-A17B-D5B7E287A05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1424" y="836712"/>
              <a:ext cx="10513168" cy="5797296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5256583">
                      <a:extLst>
                        <a:ext uri="{9D8B030D-6E8A-4147-A177-3AD203B41FA5}">
                          <a16:colId xmlns:a16="http://schemas.microsoft.com/office/drawing/2014/main" val="3580951325"/>
                        </a:ext>
                      </a:extLst>
                    </a:gridCol>
                    <a:gridCol w="5256585">
                      <a:extLst>
                        <a:ext uri="{9D8B030D-6E8A-4147-A177-3AD203B41FA5}">
                          <a16:colId xmlns:a16="http://schemas.microsoft.com/office/drawing/2014/main" val="390867323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/>
                            <a:defRPr/>
                          </a:pPr>
                          <a:r>
                            <a:rPr kumimoji="0" lang="ru-RU" alt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Microsoft YaHei" panose="020B0503020204020204" pitchFamily="34" charset="-122"/>
                              <a:cs typeface="+mn-cs"/>
                            </a:rPr>
                            <a:t>а)оба карандаша будут синими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eaLnBrk="1" hangingPunct="1">
                            <a:lnSpc>
                              <a:spcPct val="90000"/>
                            </a:lnSpc>
                            <a:spcBef>
                              <a:spcPct val="20000"/>
                            </a:spcBef>
                            <a:buClr>
                              <a:srgbClr val="000000"/>
                            </a:buClr>
                            <a:buSzPct val="100000"/>
                            <a:defRPr/>
                          </a:pPr>
                          <a:r>
                            <a:rPr lang="ru-RU" altLang="ru-RU" sz="2800" b="1" dirty="0">
                              <a:latin typeface="+mn-lt"/>
                            </a:rPr>
                            <a:t>в) достанут желтый и красный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506621"/>
                      </a:ext>
                    </a:extLst>
                  </a:tr>
                  <a:tr h="505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Решение: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Решение: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4703482"/>
                      </a:ext>
                    </a:extLst>
                  </a:tr>
                  <a:tr h="2922019">
                    <a:tc>
                      <a:txBody>
                        <a:bodyPr/>
                        <a:lstStyle/>
                        <a:p>
                          <a:r>
                            <a:rPr lang="ru-RU" sz="2800" dirty="0"/>
                            <a:t>Всего 100 шариков, синих – 20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С1</m:t>
                                    </m:r>
                                  </m:e>
                                </m:d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=0,</m:t>
                                </m:r>
                                <m:r>
                                  <a:rPr lang="ru-RU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Один синий достали их стало 19 и всего карандашей стало 99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С1</m:t>
                                    </m:r>
                                  </m:e>
                                </m:d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=0,</m:t>
                                </m:r>
                                <m:r>
                                  <a:rPr lang="ru-RU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Достали синий и синий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Если </a:t>
                          </a:r>
                          <a:r>
                            <a:rPr lang="ru-RU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и</a:t>
                          </a:r>
                          <a:r>
                            <a:rPr lang="ru-RU" sz="2800" dirty="0"/>
                            <a:t> вероятности умножаются: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0,2*0,19=0,038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i="1" u="sng" dirty="0"/>
                            <a:t>Ответ: 0,038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/>
                            <a:t>Всего 100 шариков. Желтых – 25,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Ж</m:t>
                                    </m:r>
                                  </m:e>
                                </m:d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=0,</m:t>
                                </m:r>
                                <m:r>
                                  <a:rPr lang="ru-RU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  <a:p>
                          <a:r>
                            <a:rPr lang="ru-RU" sz="2800" dirty="0"/>
                            <a:t>красных 100-20-15-25-10=30,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К</m:t>
                                    </m:r>
                                  </m:e>
                                </m:d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ru-RU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=0,</m:t>
                                </m:r>
                                <m:r>
                                  <a:rPr lang="ru-RU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303030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Если </a:t>
                          </a:r>
                          <a:r>
                            <a:rPr lang="ru-RU" sz="36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и</a:t>
                          </a:r>
                          <a:r>
                            <a:rPr lang="ru-RU" sz="2800" dirty="0"/>
                            <a:t> вероятности умножаются: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0,25*0,3=0,075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i="1" u="sng" dirty="0"/>
                            <a:t>Ответ: 0,075</a:t>
                          </a:r>
                          <a:endParaRPr lang="ru-RU" sz="2800" u="sn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3398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2">
                <a:extLst>
                  <a:ext uri="{FF2B5EF4-FFF2-40B4-BE49-F238E27FC236}">
                    <a16:creationId xmlns:a16="http://schemas.microsoft.com/office/drawing/2014/main" id="{1E9DAC95-DB7B-40D5-A17B-D5B7E287A0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5570499"/>
                  </p:ext>
                </p:extLst>
              </p:nvPr>
            </p:nvGraphicFramePr>
            <p:xfrm>
              <a:off x="911424" y="836712"/>
              <a:ext cx="10513168" cy="5797296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5256583">
                      <a:extLst>
                        <a:ext uri="{9D8B030D-6E8A-4147-A177-3AD203B41FA5}">
                          <a16:colId xmlns:a16="http://schemas.microsoft.com/office/drawing/2014/main" val="3580951325"/>
                        </a:ext>
                      </a:extLst>
                    </a:gridCol>
                    <a:gridCol w="5256585">
                      <a:extLst>
                        <a:ext uri="{9D8B030D-6E8A-4147-A177-3AD203B41FA5}">
                          <a16:colId xmlns:a16="http://schemas.microsoft.com/office/drawing/2014/main" val="3908673232"/>
                        </a:ext>
                      </a:extLst>
                    </a:gridCol>
                  </a:tblGrid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/>
                            <a:defRPr/>
                          </a:pPr>
                          <a:r>
                            <a:rPr kumimoji="0" lang="ru-RU" alt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Microsoft YaHei" panose="020B0503020204020204" pitchFamily="34" charset="-122"/>
                              <a:cs typeface="+mn-cs"/>
                            </a:rPr>
                            <a:t>а)оба карандаша будут синими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eaLnBrk="1" hangingPunct="1">
                            <a:lnSpc>
                              <a:spcPct val="90000"/>
                            </a:lnSpc>
                            <a:spcBef>
                              <a:spcPct val="20000"/>
                            </a:spcBef>
                            <a:buClr>
                              <a:srgbClr val="000000"/>
                            </a:buClr>
                            <a:buSzPct val="100000"/>
                            <a:defRPr/>
                          </a:pPr>
                          <a:r>
                            <a:rPr lang="ru-RU" altLang="ru-RU" sz="2800" b="1" dirty="0">
                              <a:latin typeface="+mn-lt"/>
                            </a:rPr>
                            <a:t>в) достанут желтый и красный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50662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Решение: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Решение: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4703482"/>
                      </a:ext>
                    </a:extLst>
                  </a:tr>
                  <a:tr h="48036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" t="-22687" r="-100348" b="-3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22687" r="-348" b="-3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13398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98057521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409700"/>
            <a:ext cx="9753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marL="0" indent="0">
              <a:buNone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55, стр. 36-39</a:t>
            </a:r>
          </a:p>
          <a:p>
            <a:pPr marL="0" indent="0">
              <a:buNone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101, 102, 105</a:t>
            </a:r>
          </a:p>
        </p:txBody>
      </p:sp>
    </p:spTree>
    <p:extLst>
      <p:ext uri="{BB962C8B-B14F-4D97-AF65-F5344CB8AC3E}">
        <p14:creationId xmlns:p14="http://schemas.microsoft.com/office/powerpoint/2010/main" val="16743649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220199" cy="53339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66FF"/>
                </a:solidFill>
              </a:rPr>
              <a:t>Пример 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685801"/>
            <a:ext cx="10591800" cy="548639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 некотором городе 48% населения — мужчины (для простоты к мужчинам отнесём всех жителей мужского пола, включая детей). Среди мужчин 55% работают. Какую часть жителей города составляют работающие мужчины?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Такие задачи решаются с помощью правила умножения: чтобы найти часть от числа, выраженную дробью, нужно число умножить на эту дробь. Предположим, что в городе всего </a:t>
            </a:r>
            <a:r>
              <a:rPr lang="en-US" dirty="0"/>
              <a:t>N</a:t>
            </a:r>
            <a:r>
              <a:rPr lang="ru-RU" dirty="0"/>
              <a:t> жителей. Тогда жителей мужского пола в городе </a:t>
            </a:r>
            <a:r>
              <a:rPr lang="en-US" dirty="0"/>
              <a:t>N</a:t>
            </a:r>
            <a:r>
              <a:rPr lang="ru-RU" dirty="0"/>
              <a:t> </a:t>
            </a:r>
            <a:r>
              <a:rPr lang="en-US" dirty="0"/>
              <a:t>*</a:t>
            </a:r>
            <a:r>
              <a:rPr lang="ru-RU" dirty="0"/>
              <a:t> 0,48 человек. Теперь, пользуясь этим же правилом, найдём число работающих мужчин: нужно полученную величину умножить на дробь 0,55: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N</a:t>
            </a:r>
            <a:r>
              <a:rPr lang="ru-RU" dirty="0"/>
              <a:t> </a:t>
            </a:r>
            <a:r>
              <a:rPr lang="en-US" dirty="0"/>
              <a:t>*</a:t>
            </a:r>
            <a:r>
              <a:rPr lang="ru-RU" dirty="0"/>
              <a:t> 0,48 </a:t>
            </a:r>
            <a:r>
              <a:rPr lang="en-US" dirty="0"/>
              <a:t>*</a:t>
            </a:r>
            <a:r>
              <a:rPr lang="ru-RU" dirty="0"/>
              <a:t> 0,55.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Значит, доля работающих мужчин равна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0,48 </a:t>
            </a:r>
            <a:r>
              <a:rPr lang="en-US" dirty="0"/>
              <a:t>*</a:t>
            </a:r>
            <a:r>
              <a:rPr lang="ru-RU" dirty="0"/>
              <a:t> 0,55 </a:t>
            </a:r>
            <a:r>
              <a:rPr lang="en-US" dirty="0"/>
              <a:t>*N</a:t>
            </a:r>
            <a:r>
              <a:rPr lang="ru-RU" dirty="0"/>
              <a:t>= 0,48</a:t>
            </a:r>
            <a:r>
              <a:rPr lang="en-US" dirty="0"/>
              <a:t>*</a:t>
            </a:r>
            <a:r>
              <a:rPr lang="ru-RU" dirty="0"/>
              <a:t>0,55 = 0,264.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Общая численность жителей </a:t>
            </a:r>
            <a:r>
              <a:rPr lang="en-US" dirty="0"/>
              <a:t>N</a:t>
            </a:r>
            <a:r>
              <a:rPr lang="ru-RU" dirty="0"/>
              <a:t>, по сути, в решении не участвует. Результат получается умножением чисел 0,48 и 0,55.</a:t>
            </a:r>
          </a:p>
        </p:txBody>
      </p:sp>
    </p:spTree>
    <p:extLst>
      <p:ext uri="{BB962C8B-B14F-4D97-AF65-F5344CB8AC3E}">
        <p14:creationId xmlns:p14="http://schemas.microsoft.com/office/powerpoint/2010/main" val="3962021894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220199" cy="76199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66FF"/>
                </a:solidFill>
              </a:rPr>
              <a:t>Пример 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685801"/>
            <a:ext cx="10972800" cy="5791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Эту же задачу можно сформулировать, указывая не доли, а вероятности. Рассмотрим случайный опыт, в котором из всех жителей случайным образом выбирается один.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Введём обозначения для событий. Пусть</a:t>
            </a:r>
            <a:r>
              <a:rPr lang="en-US" sz="2400" dirty="0"/>
              <a:t> </a:t>
            </a:r>
            <a:r>
              <a:rPr lang="ru-RU" sz="2400" dirty="0"/>
              <a:t>В = {выбранный житель окажется мужчиной}, А = {выбранный житель работает}.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Вероятность события В равна доле мужчин, то есть 0,48. Вероятность события А неизвестна. Но зато известна вероятность этого события при условии, что выбран мужчина, — это доля работающих мужчин, то есть 0,55. Это условная вероятность события А при условии В. Обозначают её Р(А|В). В нашем случае Р(А|В) = 0,55.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Вопрос теперь звучит иначе. Вместо того, чтобы спросить, какую часть составляют работающие мужчины, спросим, какова вероятность события «выбранный житель — работающий мужчина».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Иными словами, нужно найти вероятность события А </a:t>
            </a:r>
            <a:r>
              <a:rPr lang="en-US" sz="2400" dirty="0"/>
              <a:t>⋂ </a:t>
            </a:r>
            <a:r>
              <a:rPr lang="ru-RU" sz="2400" dirty="0"/>
              <a:t>В, которое состоит в том, что выбранный житель окажется мужчиной и при этом работает.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Применим то же правило, но теперь множители не доли, а вероятности: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Р(А</a:t>
            </a:r>
            <a:r>
              <a:rPr lang="en-US" sz="2400" dirty="0"/>
              <a:t>⋂</a:t>
            </a:r>
            <a:r>
              <a:rPr lang="ru-RU" sz="2400" dirty="0"/>
              <a:t>В) = Р(В) </a:t>
            </a:r>
            <a:r>
              <a:rPr lang="en-US" sz="2400" dirty="0"/>
              <a:t>*</a:t>
            </a:r>
            <a:r>
              <a:rPr lang="ru-RU" sz="2400" dirty="0"/>
              <a:t> Р(А|В) = 0,48 </a:t>
            </a:r>
            <a:r>
              <a:rPr lang="en-US" sz="2400" dirty="0"/>
              <a:t>*</a:t>
            </a:r>
            <a:r>
              <a:rPr lang="ru-RU" sz="2400" dirty="0"/>
              <a:t> 0,55 = 0,264.</a:t>
            </a:r>
          </a:p>
        </p:txBody>
      </p:sp>
    </p:spTree>
    <p:extLst>
      <p:ext uri="{BB962C8B-B14F-4D97-AF65-F5344CB8AC3E}">
        <p14:creationId xmlns:p14="http://schemas.microsoft.com/office/powerpoint/2010/main" val="1296615892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220199" cy="76199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66FF"/>
                </a:solidFill>
              </a:rPr>
              <a:t>Определения условной вероятности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1628A8A-5DA1-4192-B7E0-F542155D2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10744200" cy="2099469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0066FF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800" dirty="0"/>
              <a:t>Вероятность события А при условии, что событие В произошло, называется </a:t>
            </a:r>
            <a:r>
              <a:rPr lang="ru-RU" sz="3800" b="1" i="1" dirty="0"/>
              <a:t>условной вероятностью</a:t>
            </a:r>
            <a:r>
              <a:rPr lang="ru-RU" sz="3800" dirty="0"/>
              <a:t> события А при условии В. Обозначается эта вероятность Р(А|В).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20831AEE-4CFE-41E5-910A-B2B5FB46DBD4}"/>
              </a:ext>
            </a:extLst>
          </p:cNvPr>
          <p:cNvSpPr txBox="1">
            <a:spLocks/>
          </p:cNvSpPr>
          <p:nvPr/>
        </p:nvSpPr>
        <p:spPr>
          <a:xfrm>
            <a:off x="609600" y="3463954"/>
            <a:ext cx="10744200" cy="2479646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0066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i="1" dirty="0"/>
              <a:t>Правило умножения вероятностей. </a:t>
            </a:r>
            <a:r>
              <a:rPr lang="ru-RU" sz="3200" dirty="0"/>
              <a:t>Вероятность пересечения событий А и В равна произведению вероятности одного из них и условной вероятности другого:</a:t>
            </a:r>
          </a:p>
          <a:p>
            <a:pPr marL="0" indent="0">
              <a:buNone/>
            </a:pPr>
            <a:r>
              <a:rPr lang="ru-RU" sz="3200" dirty="0"/>
              <a:t>Р(А⋂В) = Р(В)*Р(А|В).</a:t>
            </a:r>
          </a:p>
        </p:txBody>
      </p:sp>
    </p:spTree>
    <p:extLst>
      <p:ext uri="{BB962C8B-B14F-4D97-AF65-F5344CB8AC3E}">
        <p14:creationId xmlns:p14="http://schemas.microsoft.com/office/powerpoint/2010/main" val="996131928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"/>
            <a:ext cx="9220199" cy="6858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66FF"/>
                </a:solidFill>
              </a:rPr>
              <a:t>Пример 2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685801"/>
            <a:ext cx="10896600" cy="5791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В коробке 3 синих и 7 красных карандашей. По очереди извлекают 2 карандаша. Найдём вероятность того, что сначала появится красный, а затем — синий карандаш.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Можно построить довольно обширное множество элементарных событий (пар карандашей) и разбираться, сколько из них благоприятствуют появлению сначала красного, а потом синего карандаша. Это неудобно. Решим задачу иначе.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/>
              <a:t>Решение: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Пусть событие А состоит в том, что первый карандаш оказался красным, тогда Р(А) =7/10. После того как это случилось, в коробке остаётся 3 синих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и 6 красных карандашей. Значит, вероятность события В «второй карандаш синий» при условии А равна Р(В|А) = 3/9 =1/3. Требуется найти вероятность того, что оба события произошли, т. е. вероятность события Р(А⋂В):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Р(А⋂В) = Р(А) * Р(В|А) = 7/10*1/3 = 7/30</a:t>
            </a:r>
          </a:p>
        </p:txBody>
      </p:sp>
    </p:spTree>
    <p:extLst>
      <p:ext uri="{BB962C8B-B14F-4D97-AF65-F5344CB8AC3E}">
        <p14:creationId xmlns:p14="http://schemas.microsoft.com/office/powerpoint/2010/main" val="1297343330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8915399" cy="6858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66FF"/>
                </a:solidFill>
              </a:rPr>
              <a:t>Пример 3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685801"/>
            <a:ext cx="10896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В торговом центре установлены два автомата, продающие кофе. Вероятность того, что к концу дня кофе закончится в каждом отдельном автомате, равна 0,3. В обоих автоматах кофе заканчивается к вечеру с вероятностью 0,21. Вечером пришёл мастер, чтобы обслужить автоматы, и обнаружил, что во втором автомате кофе закончился. Какова теперь вероятность, что и в первом автомате уже нет кофе?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/>
              <a:t>Решение: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Пусть А = {кофе закончился в первом автомате}, В = {кофе закончился во втором автомате}.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Нужно найти условную вероятность Р(А|В).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По условию Р(В) = 0,3 и Р(А⋂В) = 0,21. Запишем правило умножения вероятностей: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Р(А⋂В) = Р(В) * Р(А|В)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и выразим из него нужную вероятность: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Р(А|В) = Р(А⋂В)/Р(В) = 0,21/0,3 = 0,7</a:t>
            </a:r>
          </a:p>
        </p:txBody>
      </p:sp>
    </p:spTree>
    <p:extLst>
      <p:ext uri="{BB962C8B-B14F-4D97-AF65-F5344CB8AC3E}">
        <p14:creationId xmlns:p14="http://schemas.microsoft.com/office/powerpoint/2010/main" val="2194051251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220199" cy="76199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66FF"/>
                </a:solidFill>
              </a:rPr>
              <a:t>Пример 4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4052" y="838200"/>
            <a:ext cx="10734948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Пусть пять студентов вытягивают на экзамене один билет из пяти, причем один из них - очень лёгкий. Какова вероятность для того, кто идёт третьим, вытащить удачный билет?</a:t>
            </a:r>
          </a:p>
          <a:p>
            <a:pPr marL="0" indent="0">
              <a:buNone/>
            </a:pPr>
            <a:r>
              <a:rPr lang="ru-RU" b="1" i="1" dirty="0"/>
              <a:t>Решение:</a:t>
            </a:r>
          </a:p>
          <a:p>
            <a:pPr marL="0" indent="0">
              <a:buNone/>
            </a:pPr>
            <a:r>
              <a:rPr lang="ru-RU" dirty="0"/>
              <a:t>Очевидно, что эта вероятность зависит от того, что попалось предыдущим студентам, и вытянуть удачный билет третий студент может только в том случае, когда его не взяли двое предыдущих: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3" y="4606376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33662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507404"/>
              </p:ext>
            </p:extLst>
          </p:nvPr>
        </p:nvGraphicFramePr>
        <p:xfrm>
          <a:off x="1905000" y="5715000"/>
          <a:ext cx="675946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Equation" r:id="rId3" imgW="3695400" imgH="393480" progId="">
                  <p:embed/>
                </p:oleObj>
              </mc:Choice>
              <mc:Fallback>
                <p:oleObj name="Equation" r:id="rId3" imgW="3695400" imgH="39348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715000"/>
                        <a:ext cx="6759461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8600" y="685800"/>
            <a:ext cx="1112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Пусть пять студентов вытягивают на экзамене один билет из пяти, причем один из них очень лёгкий. Какова вероятность для того, кто идёт третьим, вытащить удачный билет?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808224-3F2B-4CD2-A7AC-FFC8CB94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220199" cy="76199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66FF"/>
                </a:solidFill>
              </a:rPr>
              <a:t>Пример 4. Решение</a:t>
            </a:r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id="{8C0340F1-5844-4E60-BD03-609D193B58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24200" y="2209800"/>
            <a:ext cx="4724401" cy="2924176"/>
            <a:chOff x="2016" y="1326"/>
            <a:chExt cx="2976" cy="1842"/>
          </a:xfrm>
        </p:grpSpPr>
        <p:sp>
          <p:nvSpPr>
            <p:cNvPr id="3" name="AutoShape 25">
              <a:extLst>
                <a:ext uri="{FF2B5EF4-FFF2-40B4-BE49-F238E27FC236}">
                  <a16:creationId xmlns:a16="http://schemas.microsoft.com/office/drawing/2014/main" id="{D3BBE828-25D3-4D1F-8404-2B1AA798F3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6" y="1326"/>
              <a:ext cx="2976" cy="1842"/>
            </a:xfrm>
            <a:prstGeom prst="rect">
              <a:avLst/>
            </a:prstGeom>
            <a:noFill/>
            <a:ln w="38100" cap="flat" cmpd="sng" algn="ctr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" name="Oval 27">
              <a:extLst>
                <a:ext uri="{FF2B5EF4-FFF2-40B4-BE49-F238E27FC236}">
                  <a16:creationId xmlns:a16="http://schemas.microsoft.com/office/drawing/2014/main" id="{300D90BF-AD0F-4D14-B176-AA0EC597B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" y="1443"/>
              <a:ext cx="328" cy="32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28">
              <a:extLst>
                <a:ext uri="{FF2B5EF4-FFF2-40B4-BE49-F238E27FC236}">
                  <a16:creationId xmlns:a16="http://schemas.microsoft.com/office/drawing/2014/main" id="{AADF2C73-4454-4DDD-BA53-D869E838E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" y="1443"/>
              <a:ext cx="328" cy="328"/>
            </a:xfrm>
            <a:prstGeom prst="ellipse">
              <a:avLst/>
            </a:pr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9769E85B-192B-426A-859A-7E673796C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1467"/>
              <a:ext cx="21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х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id="{62F63734-2ACF-41AA-91B1-4E50A602E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" y="2426"/>
              <a:ext cx="328" cy="32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F927945F-436B-4A73-AF62-78C2D6163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" y="2426"/>
              <a:ext cx="328" cy="32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32">
              <a:extLst>
                <a:ext uri="{FF2B5EF4-FFF2-40B4-BE49-F238E27FC236}">
                  <a16:creationId xmlns:a16="http://schemas.microsoft.com/office/drawing/2014/main" id="{2BF0BE13-7B87-45CF-B8B7-D640E103E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450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Oval 33">
              <a:extLst>
                <a:ext uri="{FF2B5EF4-FFF2-40B4-BE49-F238E27FC236}">
                  <a16:creationId xmlns:a16="http://schemas.microsoft.com/office/drawing/2014/main" id="{ED8C2345-9BC7-4454-B0C3-4E438CD8A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3"/>
              <a:ext cx="328" cy="32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34">
              <a:extLst>
                <a:ext uri="{FF2B5EF4-FFF2-40B4-BE49-F238E27FC236}">
                  <a16:creationId xmlns:a16="http://schemas.microsoft.com/office/drawing/2014/main" id="{AF4A76F7-77C1-4AF8-8B0E-711F659A2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443"/>
              <a:ext cx="328" cy="328"/>
            </a:xfrm>
            <a:prstGeom prst="ellipse">
              <a:avLst/>
            </a:pr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35">
              <a:extLst>
                <a:ext uri="{FF2B5EF4-FFF2-40B4-BE49-F238E27FC236}">
                  <a16:creationId xmlns:a16="http://schemas.microsoft.com/office/drawing/2014/main" id="{2B12D2FF-1E31-4A97-BFD3-5C06AD5D9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1467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36">
              <a:extLst>
                <a:ext uri="{FF2B5EF4-FFF2-40B4-BE49-F238E27FC236}">
                  <a16:creationId xmlns:a16="http://schemas.microsoft.com/office/drawing/2014/main" id="{ECAB698D-B3F2-4337-BFDE-7A1B29099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098"/>
              <a:ext cx="328" cy="32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37">
              <a:extLst>
                <a:ext uri="{FF2B5EF4-FFF2-40B4-BE49-F238E27FC236}">
                  <a16:creationId xmlns:a16="http://schemas.microsoft.com/office/drawing/2014/main" id="{011D32EF-5B1E-47A3-9BB3-CA4642D2A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098"/>
              <a:ext cx="328" cy="328"/>
            </a:xfrm>
            <a:prstGeom prst="ellipse">
              <a:avLst/>
            </a:pr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38">
              <a:extLst>
                <a:ext uri="{FF2B5EF4-FFF2-40B4-BE49-F238E27FC236}">
                  <a16:creationId xmlns:a16="http://schemas.microsoft.com/office/drawing/2014/main" id="{04C22E3C-E9C3-474E-BAC2-FA635140F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2122"/>
              <a:ext cx="21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х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39">
              <a:extLst>
                <a:ext uri="{FF2B5EF4-FFF2-40B4-BE49-F238E27FC236}">
                  <a16:creationId xmlns:a16="http://schemas.microsoft.com/office/drawing/2014/main" id="{ED7BA545-55B2-4A51-A817-FE160F5C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443"/>
              <a:ext cx="327" cy="32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40">
              <a:extLst>
                <a:ext uri="{FF2B5EF4-FFF2-40B4-BE49-F238E27FC236}">
                  <a16:creationId xmlns:a16="http://schemas.microsoft.com/office/drawing/2014/main" id="{E4666195-CAAE-48BC-BAE6-4478A1288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443"/>
              <a:ext cx="327" cy="32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1">
              <a:extLst>
                <a:ext uri="{FF2B5EF4-FFF2-40B4-BE49-F238E27FC236}">
                  <a16:creationId xmlns:a16="http://schemas.microsoft.com/office/drawing/2014/main" id="{AD6AEECF-6BB3-4592-AC34-641C94220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1467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Oval 42">
              <a:extLst>
                <a:ext uri="{FF2B5EF4-FFF2-40B4-BE49-F238E27FC236}">
                  <a16:creationId xmlns:a16="http://schemas.microsoft.com/office/drawing/2014/main" id="{7FFEA1EE-FCFB-4E98-8CAD-DB7083875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098"/>
              <a:ext cx="327" cy="32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43">
              <a:extLst>
                <a:ext uri="{FF2B5EF4-FFF2-40B4-BE49-F238E27FC236}">
                  <a16:creationId xmlns:a16="http://schemas.microsoft.com/office/drawing/2014/main" id="{5D4C965D-F9C4-4E8C-96FE-94818BC1E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098"/>
              <a:ext cx="327" cy="328"/>
            </a:xfrm>
            <a:prstGeom prst="ellipse">
              <a:avLst/>
            </a:pr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4">
              <a:extLst>
                <a:ext uri="{FF2B5EF4-FFF2-40B4-BE49-F238E27FC236}">
                  <a16:creationId xmlns:a16="http://schemas.microsoft.com/office/drawing/2014/main" id="{3570B994-27E2-48C1-B1FE-DDAA0FC9D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2122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Oval 45">
              <a:extLst>
                <a:ext uri="{FF2B5EF4-FFF2-40B4-BE49-F238E27FC236}">
                  <a16:creationId xmlns:a16="http://schemas.microsoft.com/office/drawing/2014/main" id="{C171029B-1701-4F8D-B013-4532C73CF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754"/>
              <a:ext cx="327" cy="32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Oval 46">
              <a:extLst>
                <a:ext uri="{FF2B5EF4-FFF2-40B4-BE49-F238E27FC236}">
                  <a16:creationId xmlns:a16="http://schemas.microsoft.com/office/drawing/2014/main" id="{6714FE72-8334-4562-B1C0-B988828CD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754"/>
              <a:ext cx="327" cy="32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47">
              <a:extLst>
                <a:ext uri="{FF2B5EF4-FFF2-40B4-BE49-F238E27FC236}">
                  <a16:creationId xmlns:a16="http://schemas.microsoft.com/office/drawing/2014/main" id="{16C21AE1-87C8-403F-939C-A857C6D05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2777"/>
              <a:ext cx="21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х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Oval 48">
              <a:extLst>
                <a:ext uri="{FF2B5EF4-FFF2-40B4-BE49-F238E27FC236}">
                  <a16:creationId xmlns:a16="http://schemas.microsoft.com/office/drawing/2014/main" id="{4A3A35B1-79D4-4AEB-B5A4-A2BAAD6F7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54"/>
              <a:ext cx="328" cy="32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49">
              <a:extLst>
                <a:ext uri="{FF2B5EF4-FFF2-40B4-BE49-F238E27FC236}">
                  <a16:creationId xmlns:a16="http://schemas.microsoft.com/office/drawing/2014/main" id="{F835DF5D-87AF-4F69-960B-A9E9809F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54"/>
              <a:ext cx="328" cy="327"/>
            </a:xfrm>
            <a:prstGeom prst="ellipse">
              <a:avLst/>
            </a:pr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0">
              <a:extLst>
                <a:ext uri="{FF2B5EF4-FFF2-40B4-BE49-F238E27FC236}">
                  <a16:creationId xmlns:a16="http://schemas.microsoft.com/office/drawing/2014/main" id="{CC4023FA-78FD-4527-90E9-32C73FF47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2777"/>
              <a:ext cx="2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C6BFB835-5C5B-43B5-8D41-DD5207C38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1604"/>
              <a:ext cx="491" cy="982"/>
            </a:xfrm>
            <a:custGeom>
              <a:avLst/>
              <a:gdLst>
                <a:gd name="T0" fmla="*/ 491 w 491"/>
                <a:gd name="T1" fmla="*/ 982 h 982"/>
                <a:gd name="T2" fmla="*/ 0 w 491"/>
                <a:gd name="T3" fmla="*/ 491 h 982"/>
                <a:gd name="T4" fmla="*/ 491 w 491"/>
                <a:gd name="T5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1" h="982">
                  <a:moveTo>
                    <a:pt x="491" y="982"/>
                  </a:moveTo>
                  <a:lnTo>
                    <a:pt x="0" y="491"/>
                  </a:lnTo>
                  <a:lnTo>
                    <a:pt x="491" y="0"/>
                  </a:lnTo>
                </a:path>
              </a:pathLst>
            </a:cu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Line 52">
              <a:extLst>
                <a:ext uri="{FF2B5EF4-FFF2-40B4-BE49-F238E27FC236}">
                  <a16:creationId xmlns:a16="http://schemas.microsoft.com/office/drawing/2014/main" id="{E855E326-AA7A-4A03-9353-C386EF925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1597"/>
              <a:ext cx="655" cy="0"/>
            </a:xfrm>
            <a:prstGeom prst="line">
              <a:avLst/>
            </a:pr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53">
              <a:extLst>
                <a:ext uri="{FF2B5EF4-FFF2-40B4-BE49-F238E27FC236}">
                  <a16:creationId xmlns:a16="http://schemas.microsoft.com/office/drawing/2014/main" id="{5754A3C9-710A-42D0-AE65-FCBFD0D0B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0" y="1610"/>
              <a:ext cx="656" cy="0"/>
            </a:xfrm>
            <a:prstGeom prst="line">
              <a:avLst/>
            </a:pr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BF5A5213-756A-4643-85AF-BAA81CD5B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2266"/>
              <a:ext cx="655" cy="648"/>
            </a:xfrm>
            <a:custGeom>
              <a:avLst/>
              <a:gdLst>
                <a:gd name="T0" fmla="*/ 655 w 655"/>
                <a:gd name="T1" fmla="*/ 648 h 648"/>
                <a:gd name="T2" fmla="*/ 0 w 655"/>
                <a:gd name="T3" fmla="*/ 327 h 648"/>
                <a:gd name="T4" fmla="*/ 655 w 655"/>
                <a:gd name="T5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5" h="648">
                  <a:moveTo>
                    <a:pt x="655" y="648"/>
                  </a:moveTo>
                  <a:lnTo>
                    <a:pt x="0" y="327"/>
                  </a:lnTo>
                  <a:lnTo>
                    <a:pt x="655" y="0"/>
                  </a:lnTo>
                </a:path>
              </a:pathLst>
            </a:cu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55">
              <a:extLst>
                <a:ext uri="{FF2B5EF4-FFF2-40B4-BE49-F238E27FC236}">
                  <a16:creationId xmlns:a16="http://schemas.microsoft.com/office/drawing/2014/main" id="{026B7D4B-9ED0-4F86-B0E9-6BBF3052A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0" y="2259"/>
              <a:ext cx="656" cy="0"/>
            </a:xfrm>
            <a:prstGeom prst="line">
              <a:avLst/>
            </a:pr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56">
              <a:extLst>
                <a:ext uri="{FF2B5EF4-FFF2-40B4-BE49-F238E27FC236}">
                  <a16:creationId xmlns:a16="http://schemas.microsoft.com/office/drawing/2014/main" id="{6EDC50A1-6828-4045-82FC-E5ECC83D2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0" y="2935"/>
              <a:ext cx="656" cy="0"/>
            </a:xfrm>
            <a:prstGeom prst="line">
              <a:avLst/>
            </a:prstGeom>
            <a:noFill/>
            <a:ln w="28575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57">
              <a:extLst>
                <a:ext uri="{FF2B5EF4-FFF2-40B4-BE49-F238E27FC236}">
                  <a16:creationId xmlns:a16="http://schemas.microsoft.com/office/drawing/2014/main" id="{C2EF4D42-A06C-4F30-B3FF-3FC01231A9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205" y="1663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58">
              <a:extLst>
                <a:ext uri="{FF2B5EF4-FFF2-40B4-BE49-F238E27FC236}">
                  <a16:creationId xmlns:a16="http://schemas.microsoft.com/office/drawing/2014/main" id="{1F4047AE-7A7C-4ECB-BCDE-62937693CC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248" y="1627"/>
              <a:ext cx="9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0D21653F-CC65-453D-BD8D-1ED26AD5CC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280" y="1595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60">
              <a:extLst>
                <a:ext uri="{FF2B5EF4-FFF2-40B4-BE49-F238E27FC236}">
                  <a16:creationId xmlns:a16="http://schemas.microsoft.com/office/drawing/2014/main" id="{8CE6CCA5-7FE0-4AB3-9A04-8916F11FD2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265" y="2165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61">
              <a:extLst>
                <a:ext uri="{FF2B5EF4-FFF2-40B4-BE49-F238E27FC236}">
                  <a16:creationId xmlns:a16="http://schemas.microsoft.com/office/drawing/2014/main" id="{FB47063A-7C28-4605-81D8-85006F0526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301" y="2201"/>
              <a:ext cx="9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62">
              <a:extLst>
                <a:ext uri="{FF2B5EF4-FFF2-40B4-BE49-F238E27FC236}">
                  <a16:creationId xmlns:a16="http://schemas.microsoft.com/office/drawing/2014/main" id="{9FF5AF85-F8E0-49FC-80BA-745EE1E1A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333" y="2233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63">
              <a:extLst>
                <a:ext uri="{FF2B5EF4-FFF2-40B4-BE49-F238E27FC236}">
                  <a16:creationId xmlns:a16="http://schemas.microsoft.com/office/drawing/2014/main" id="{88F0E54D-D9E9-4D4F-862F-E26FF98D3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1413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FBFF28B3-88A7-40FD-8355-CB710BBB1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413"/>
              <a:ext cx="9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65">
              <a:extLst>
                <a:ext uri="{FF2B5EF4-FFF2-40B4-BE49-F238E27FC236}">
                  <a16:creationId xmlns:a16="http://schemas.microsoft.com/office/drawing/2014/main" id="{1FD3B850-8B17-4FF0-9CE6-FA9998CF9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1413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401000F3-C169-416E-B0CE-0497340DD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454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67">
              <a:extLst>
                <a:ext uri="{FF2B5EF4-FFF2-40B4-BE49-F238E27FC236}">
                  <a16:creationId xmlns:a16="http://schemas.microsoft.com/office/drawing/2014/main" id="{08E506F9-8372-42B2-99A6-81A51E6C9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" y="1454"/>
              <a:ext cx="9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68">
              <a:extLst>
                <a:ext uri="{FF2B5EF4-FFF2-40B4-BE49-F238E27FC236}">
                  <a16:creationId xmlns:a16="http://schemas.microsoft.com/office/drawing/2014/main" id="{5B22991F-29AA-4706-8E5E-C75FC87D1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1454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69">
              <a:extLst>
                <a:ext uri="{FF2B5EF4-FFF2-40B4-BE49-F238E27FC236}">
                  <a16:creationId xmlns:a16="http://schemas.microsoft.com/office/drawing/2014/main" id="{FC886C11-7A2B-4708-9969-8DB293A6B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109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70">
              <a:extLst>
                <a:ext uri="{FF2B5EF4-FFF2-40B4-BE49-F238E27FC236}">
                  <a16:creationId xmlns:a16="http://schemas.microsoft.com/office/drawing/2014/main" id="{EFC59E9B-845D-4269-8D74-A2B6AC81C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" y="2109"/>
              <a:ext cx="9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71">
              <a:extLst>
                <a:ext uri="{FF2B5EF4-FFF2-40B4-BE49-F238E27FC236}">
                  <a16:creationId xmlns:a16="http://schemas.microsoft.com/office/drawing/2014/main" id="{A46E6CCA-E608-4A4F-A587-698A65650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109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72">
              <a:extLst>
                <a:ext uri="{FF2B5EF4-FFF2-40B4-BE49-F238E27FC236}">
                  <a16:creationId xmlns:a16="http://schemas.microsoft.com/office/drawing/2014/main" id="{53699C36-2A6C-4D61-B55E-E8B9EDF30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2764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73">
              <a:extLst>
                <a:ext uri="{FF2B5EF4-FFF2-40B4-BE49-F238E27FC236}">
                  <a16:creationId xmlns:a16="http://schemas.microsoft.com/office/drawing/2014/main" id="{C336DA61-409A-4646-A608-DC6EA5C04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764"/>
              <a:ext cx="9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74">
              <a:extLst>
                <a:ext uri="{FF2B5EF4-FFF2-40B4-BE49-F238E27FC236}">
                  <a16:creationId xmlns:a16="http://schemas.microsoft.com/office/drawing/2014/main" id="{8ED2A939-17E5-4E5C-A3FA-F04448E8D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764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75">
              <a:extLst>
                <a:ext uri="{FF2B5EF4-FFF2-40B4-BE49-F238E27FC236}">
                  <a16:creationId xmlns:a16="http://schemas.microsoft.com/office/drawing/2014/main" id="{AEDDCAFB-CD60-4159-ACDB-06E1329939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3233" y="2229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76">
              <a:extLst>
                <a:ext uri="{FF2B5EF4-FFF2-40B4-BE49-F238E27FC236}">
                  <a16:creationId xmlns:a16="http://schemas.microsoft.com/office/drawing/2014/main" id="{227FDB30-6565-4DA4-934A-C515CD69BE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3282" y="2205"/>
              <a:ext cx="9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77">
              <a:extLst>
                <a:ext uri="{FF2B5EF4-FFF2-40B4-BE49-F238E27FC236}">
                  <a16:creationId xmlns:a16="http://schemas.microsoft.com/office/drawing/2014/main" id="{AA9CDFA6-218D-485E-BF06-60FBD3C809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3315" y="2181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78">
              <a:extLst>
                <a:ext uri="{FF2B5EF4-FFF2-40B4-BE49-F238E27FC236}">
                  <a16:creationId xmlns:a16="http://schemas.microsoft.com/office/drawing/2014/main" id="{BA3A87BA-FCBD-4AE1-B9AB-C1B4443153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3300" y="2656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79">
              <a:extLst>
                <a:ext uri="{FF2B5EF4-FFF2-40B4-BE49-F238E27FC236}">
                  <a16:creationId xmlns:a16="http://schemas.microsoft.com/office/drawing/2014/main" id="{524899BD-A7DB-44FB-8343-F0557E6B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3348" y="2668"/>
              <a:ext cx="9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80">
              <a:extLst>
                <a:ext uri="{FF2B5EF4-FFF2-40B4-BE49-F238E27FC236}">
                  <a16:creationId xmlns:a16="http://schemas.microsoft.com/office/drawing/2014/main" id="{618B5843-F7B2-4F8E-8035-0690E8D81E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3389" y="2683"/>
              <a:ext cx="10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5066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798" y="580354"/>
            <a:ext cx="11201400" cy="14418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Имеются 2 урны с шарами. В первой урне находятся 2 белых и 3 черных шара, во второй – 3 белых и 3 черных. Из каждой урны достали по одному шару.  Найти вероятность того, что эти шары белые.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5084604" y="2213353"/>
            <a:ext cx="1438656" cy="1444712"/>
            <a:chOff x="1682496" y="4864608"/>
            <a:chExt cx="1438656" cy="1444712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1682496" y="4864608"/>
              <a:ext cx="1438656" cy="1444712"/>
            </a:xfrm>
            <a:prstGeom prst="rect">
              <a:avLst/>
            </a:prstGeom>
            <a:noFill/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30200" dist="800100" dir="18900000">
                <a:prstClr val="black">
                  <a:alpha val="50000"/>
                </a:prstClr>
              </a:inn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 bwMode="auto">
            <a:xfrm>
              <a:off x="2651702" y="5829076"/>
              <a:ext cx="468052" cy="468052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Овал 29"/>
            <p:cNvSpPr/>
            <p:nvPr/>
          </p:nvSpPr>
          <p:spPr bwMode="auto">
            <a:xfrm>
              <a:off x="2183650" y="5841268"/>
              <a:ext cx="468052" cy="468052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Овал 30"/>
            <p:cNvSpPr/>
            <p:nvPr/>
          </p:nvSpPr>
          <p:spPr bwMode="auto">
            <a:xfrm>
              <a:off x="1698290" y="5841268"/>
              <a:ext cx="468052" cy="468052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Овал 31"/>
            <p:cNvSpPr/>
            <p:nvPr/>
          </p:nvSpPr>
          <p:spPr bwMode="auto">
            <a:xfrm>
              <a:off x="2164944" y="4918565"/>
              <a:ext cx="468052" cy="46805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Овал 32"/>
            <p:cNvSpPr/>
            <p:nvPr/>
          </p:nvSpPr>
          <p:spPr bwMode="auto">
            <a:xfrm>
              <a:off x="2429810" y="5395182"/>
              <a:ext cx="468052" cy="46805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Овал 33"/>
            <p:cNvSpPr/>
            <p:nvPr/>
          </p:nvSpPr>
          <p:spPr bwMode="auto">
            <a:xfrm>
              <a:off x="1913854" y="5379962"/>
              <a:ext cx="468052" cy="46805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69870" y="3429000"/>
            <a:ext cx="1438656" cy="1450848"/>
            <a:chOff x="1682496" y="2682240"/>
            <a:chExt cx="1438656" cy="1450848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1682496" y="2682240"/>
              <a:ext cx="1438656" cy="1450848"/>
            </a:xfrm>
            <a:prstGeom prst="rect">
              <a:avLst/>
            </a:prstGeom>
            <a:noFill/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30200" dist="800100" dir="18900000">
                <a:prstClr val="black">
                  <a:alpha val="50000"/>
                </a:prstClr>
              </a:inn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1692078" y="3665036"/>
              <a:ext cx="468052" cy="468052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2628658" y="3665036"/>
              <a:ext cx="468052" cy="468052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 bwMode="auto">
            <a:xfrm>
              <a:off x="2168662" y="3657902"/>
              <a:ext cx="468052" cy="468052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Овал 34"/>
            <p:cNvSpPr/>
            <p:nvPr/>
          </p:nvSpPr>
          <p:spPr bwMode="auto">
            <a:xfrm>
              <a:off x="2429810" y="3173638"/>
              <a:ext cx="468052" cy="46805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Овал 35"/>
            <p:cNvSpPr/>
            <p:nvPr/>
          </p:nvSpPr>
          <p:spPr bwMode="auto">
            <a:xfrm>
              <a:off x="1913854" y="3196984"/>
              <a:ext cx="468052" cy="46805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3" name="Прямая соединительная линия 22"/>
          <p:cNvCxnSpPr>
            <a:stCxn id="8" idx="3"/>
            <a:endCxn id="70" idx="2"/>
          </p:cNvCxnSpPr>
          <p:nvPr/>
        </p:nvCxnSpPr>
        <p:spPr bwMode="auto">
          <a:xfrm flipV="1">
            <a:off x="3208526" y="2701684"/>
            <a:ext cx="1408026" cy="1452741"/>
          </a:xfrm>
          <a:prstGeom prst="lin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Прямая соединительная линия 38"/>
          <p:cNvCxnSpPr>
            <a:stCxn id="8" idx="3"/>
            <a:endCxn id="77" idx="2"/>
          </p:cNvCxnSpPr>
          <p:nvPr/>
        </p:nvCxnSpPr>
        <p:spPr bwMode="auto">
          <a:xfrm>
            <a:off x="3208526" y="4154425"/>
            <a:ext cx="1515698" cy="1427831"/>
          </a:xfrm>
          <a:prstGeom prst="lin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>
            <a:stCxn id="5" idx="3"/>
            <a:endCxn id="71" idx="2"/>
          </p:cNvCxnSpPr>
          <p:nvPr/>
        </p:nvCxnSpPr>
        <p:spPr bwMode="auto">
          <a:xfrm flipV="1">
            <a:off x="6523260" y="2518875"/>
            <a:ext cx="1450250" cy="416835"/>
          </a:xfrm>
          <a:prstGeom prst="lin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Прямая соединительная линия 40"/>
          <p:cNvCxnSpPr>
            <a:stCxn id="5" idx="3"/>
            <a:endCxn id="76" idx="2"/>
          </p:cNvCxnSpPr>
          <p:nvPr/>
        </p:nvCxnSpPr>
        <p:spPr bwMode="auto">
          <a:xfrm>
            <a:off x="6523260" y="2935710"/>
            <a:ext cx="1462950" cy="113933"/>
          </a:xfrm>
          <a:prstGeom prst="lin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>
            <a:stCxn id="90" idx="3"/>
            <a:endCxn id="72" idx="2"/>
          </p:cNvCxnSpPr>
          <p:nvPr/>
        </p:nvCxnSpPr>
        <p:spPr bwMode="auto">
          <a:xfrm flipV="1">
            <a:off x="6641744" y="4827860"/>
            <a:ext cx="1344466" cy="774344"/>
          </a:xfrm>
          <a:prstGeom prst="lin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Овал 69"/>
          <p:cNvSpPr/>
          <p:nvPr/>
        </p:nvSpPr>
        <p:spPr bwMode="auto">
          <a:xfrm>
            <a:off x="4616552" y="2467657"/>
            <a:ext cx="468052" cy="46805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Овал 70"/>
          <p:cNvSpPr/>
          <p:nvPr/>
        </p:nvSpPr>
        <p:spPr bwMode="auto">
          <a:xfrm>
            <a:off x="7973510" y="2284848"/>
            <a:ext cx="468052" cy="46805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Овал 71"/>
          <p:cNvSpPr/>
          <p:nvPr/>
        </p:nvSpPr>
        <p:spPr bwMode="auto">
          <a:xfrm>
            <a:off x="7986210" y="4593834"/>
            <a:ext cx="468052" cy="468052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Овал 74"/>
          <p:cNvSpPr/>
          <p:nvPr/>
        </p:nvSpPr>
        <p:spPr bwMode="auto">
          <a:xfrm>
            <a:off x="7986210" y="5629228"/>
            <a:ext cx="468052" cy="468052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Овал 75"/>
          <p:cNvSpPr/>
          <p:nvPr/>
        </p:nvSpPr>
        <p:spPr bwMode="auto">
          <a:xfrm>
            <a:off x="7986210" y="2815616"/>
            <a:ext cx="468052" cy="468052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Овал 76"/>
          <p:cNvSpPr/>
          <p:nvPr/>
        </p:nvSpPr>
        <p:spPr bwMode="auto">
          <a:xfrm>
            <a:off x="4724224" y="5348229"/>
            <a:ext cx="468052" cy="468052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8" name="Прямая соединительная линия 87"/>
          <p:cNvCxnSpPr>
            <a:stCxn id="90" idx="3"/>
            <a:endCxn id="75" idx="2"/>
          </p:cNvCxnSpPr>
          <p:nvPr/>
        </p:nvCxnSpPr>
        <p:spPr bwMode="auto">
          <a:xfrm>
            <a:off x="6641744" y="5602204"/>
            <a:ext cx="1344466" cy="261050"/>
          </a:xfrm>
          <a:prstGeom prst="lin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 rot="2646004">
            <a:off x="4258121" y="491700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3/5</a:t>
            </a:r>
          </a:p>
        </p:txBody>
      </p:sp>
      <p:sp>
        <p:nvSpPr>
          <p:cNvPr id="98" name="TextBox 97"/>
          <p:cNvSpPr txBox="1"/>
          <p:nvPr/>
        </p:nvSpPr>
        <p:spPr>
          <a:xfrm rot="20713298">
            <a:off x="7072371" y="238351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3/6</a:t>
            </a:r>
          </a:p>
        </p:txBody>
      </p:sp>
      <p:sp>
        <p:nvSpPr>
          <p:cNvPr id="99" name="TextBox 98"/>
          <p:cNvSpPr txBox="1"/>
          <p:nvPr/>
        </p:nvSpPr>
        <p:spPr>
          <a:xfrm rot="18975368">
            <a:off x="3828354" y="291476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2/5</a:t>
            </a:r>
          </a:p>
        </p:txBody>
      </p:sp>
      <p:sp>
        <p:nvSpPr>
          <p:cNvPr id="100" name="TextBox 99"/>
          <p:cNvSpPr txBox="1"/>
          <p:nvPr/>
        </p:nvSpPr>
        <p:spPr>
          <a:xfrm rot="19895517">
            <a:off x="7157177" y="473572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3/6</a:t>
            </a:r>
          </a:p>
        </p:txBody>
      </p:sp>
      <p:sp>
        <p:nvSpPr>
          <p:cNvPr id="101" name="TextBox 100"/>
          <p:cNvSpPr txBox="1"/>
          <p:nvPr/>
        </p:nvSpPr>
        <p:spPr>
          <a:xfrm rot="693378">
            <a:off x="7261741" y="5396097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3/6</a:t>
            </a:r>
          </a:p>
        </p:txBody>
      </p:sp>
      <p:sp>
        <p:nvSpPr>
          <p:cNvPr id="106" name="TextBox 105"/>
          <p:cNvSpPr txBox="1"/>
          <p:nvPr/>
        </p:nvSpPr>
        <p:spPr>
          <a:xfrm rot="271457">
            <a:off x="7181623" y="267040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3/6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582980" y="1912176"/>
            <a:ext cx="484820" cy="807156"/>
            <a:chOff x="7306836" y="2212180"/>
            <a:chExt cx="484820" cy="540720"/>
          </a:xfrm>
        </p:grpSpPr>
        <p:cxnSp>
          <p:nvCxnSpPr>
            <p:cNvPr id="93" name="Прямая соединительная линия 92"/>
            <p:cNvCxnSpPr/>
            <p:nvPr/>
          </p:nvCxnSpPr>
          <p:spPr bwMode="auto">
            <a:xfrm>
              <a:off x="7306836" y="2459617"/>
              <a:ext cx="180020" cy="293283"/>
            </a:xfrm>
            <a:prstGeom prst="line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Прямая соединительная линия 107"/>
            <p:cNvCxnSpPr/>
            <p:nvPr/>
          </p:nvCxnSpPr>
          <p:spPr bwMode="auto">
            <a:xfrm flipV="1">
              <a:off x="7467620" y="2212180"/>
              <a:ext cx="324036" cy="540720"/>
            </a:xfrm>
            <a:prstGeom prst="line">
              <a:avLst/>
            </a:prstGeom>
            <a:blipFill dpi="0" rotWithShape="1">
              <a:blip r:embed="rId10" cstate="print"/>
              <a:srcRect/>
              <a:stretch>
                <a:fillRect/>
              </a:stretch>
            </a:blip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9" name="Группа 88"/>
          <p:cNvGrpSpPr/>
          <p:nvPr/>
        </p:nvGrpSpPr>
        <p:grpSpPr>
          <a:xfrm>
            <a:off x="5203088" y="4879848"/>
            <a:ext cx="1438656" cy="1444712"/>
            <a:chOff x="1682496" y="4864608"/>
            <a:chExt cx="1438656" cy="1444712"/>
          </a:xfrm>
        </p:grpSpPr>
        <p:sp>
          <p:nvSpPr>
            <p:cNvPr id="90" name="Прямоугольник 89"/>
            <p:cNvSpPr/>
            <p:nvPr/>
          </p:nvSpPr>
          <p:spPr bwMode="auto">
            <a:xfrm>
              <a:off x="1682496" y="4864608"/>
              <a:ext cx="1438656" cy="1444712"/>
            </a:xfrm>
            <a:prstGeom prst="rect">
              <a:avLst/>
            </a:prstGeom>
            <a:noFill/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330200" dist="800100" dir="18900000">
                <a:prstClr val="black">
                  <a:alpha val="50000"/>
                </a:prstClr>
              </a:inn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Овал 91"/>
            <p:cNvSpPr/>
            <p:nvPr/>
          </p:nvSpPr>
          <p:spPr bwMode="auto">
            <a:xfrm>
              <a:off x="2651702" y="5829076"/>
              <a:ext cx="468052" cy="468052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Овал 106"/>
            <p:cNvSpPr/>
            <p:nvPr/>
          </p:nvSpPr>
          <p:spPr bwMode="auto">
            <a:xfrm>
              <a:off x="2183650" y="5841268"/>
              <a:ext cx="468052" cy="468052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Овал 109"/>
            <p:cNvSpPr/>
            <p:nvPr/>
          </p:nvSpPr>
          <p:spPr bwMode="auto">
            <a:xfrm>
              <a:off x="1698290" y="5841268"/>
              <a:ext cx="468052" cy="468052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Овал 112"/>
            <p:cNvSpPr/>
            <p:nvPr/>
          </p:nvSpPr>
          <p:spPr bwMode="auto">
            <a:xfrm>
              <a:off x="2164944" y="4918565"/>
              <a:ext cx="468052" cy="46805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Овал 113"/>
            <p:cNvSpPr/>
            <p:nvPr/>
          </p:nvSpPr>
          <p:spPr bwMode="auto">
            <a:xfrm>
              <a:off x="2429810" y="5395182"/>
              <a:ext cx="468052" cy="46805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Овал 114"/>
            <p:cNvSpPr/>
            <p:nvPr/>
          </p:nvSpPr>
          <p:spPr bwMode="auto">
            <a:xfrm>
              <a:off x="1913854" y="5379962"/>
              <a:ext cx="468052" cy="46805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5" name="Объект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198006"/>
              </p:ext>
            </p:extLst>
          </p:nvPr>
        </p:nvGraphicFramePr>
        <p:xfrm>
          <a:off x="8220236" y="3437948"/>
          <a:ext cx="2161094" cy="80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11" imgW="1054080" imgH="393480" progId="">
                  <p:embed/>
                </p:oleObj>
              </mc:Choice>
              <mc:Fallback>
                <p:oleObj name="Equation" r:id="rId11" imgW="1054080" imgH="3934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0236" y="3437948"/>
                        <a:ext cx="2161094" cy="807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5482" y="5061885"/>
            <a:ext cx="13011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урны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18882" y="6451758"/>
            <a:ext cx="15629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урны</a:t>
            </a:r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5B35320A-5D03-4DA0-BBDF-152AA1B9191A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220199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dirty="0">
                <a:solidFill>
                  <a:srgbClr val="0066FF"/>
                </a:solidFill>
              </a:rPr>
              <a:t>Пример 5</a:t>
            </a:r>
          </a:p>
        </p:txBody>
      </p:sp>
    </p:spTree>
    <p:extLst>
      <p:ext uri="{BB962C8B-B14F-4D97-AF65-F5344CB8AC3E}">
        <p14:creationId xmlns:p14="http://schemas.microsoft.com/office/powerpoint/2010/main" val="18626759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5" grpId="0" animBg="1"/>
      <p:bldP spid="76" grpId="0" animBg="1"/>
      <p:bldP spid="77" grpId="0" animBg="1"/>
      <p:bldP spid="97" grpId="0"/>
      <p:bldP spid="98" grpId="0"/>
      <p:bldP spid="99" grpId="0"/>
      <p:bldP spid="100" grpId="0"/>
      <p:bldP spid="101" grpId="0"/>
      <p:bldP spid="106" grpId="0"/>
      <p:bldP spid="4" grpId="0" animBg="1"/>
      <p:bldP spid="49" grpId="0" animBg="1"/>
    </p:bldLst>
  </p:timing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2449</TotalTime>
  <Words>1346</Words>
  <Application>Microsoft Office PowerPoint</Application>
  <PresentationFormat>Широкоэкранный</PresentationFormat>
  <Paragraphs>134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Моя ВиС</vt:lpstr>
      <vt:lpstr>Equation</vt:lpstr>
      <vt:lpstr>Презентация PowerPoint</vt:lpstr>
      <vt:lpstr>Пример 1</vt:lpstr>
      <vt:lpstr>Пример 1</vt:lpstr>
      <vt:lpstr>Определения условной вероятности</vt:lpstr>
      <vt:lpstr>Пример 2</vt:lpstr>
      <vt:lpstr>Пример 3</vt:lpstr>
      <vt:lpstr>Пример 4</vt:lpstr>
      <vt:lpstr>Пример 4. Решение</vt:lpstr>
      <vt:lpstr>Презентация PowerPoint</vt:lpstr>
      <vt:lpstr>Независимые события Определение</vt:lpstr>
      <vt:lpstr>Вероятность пересечения независимых событий</vt:lpstr>
      <vt:lpstr>Презентация PowerPoint</vt:lpstr>
      <vt:lpstr>Задача 1</vt:lpstr>
      <vt:lpstr>Решение Задача 6 (а, в)</vt:lpstr>
      <vt:lpstr>Презентация PowerPoint</vt:lpstr>
    </vt:vector>
  </TitlesOfParts>
  <Company>ОТТ им АИ Стеценко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AV-server</cp:lastModifiedBy>
  <cp:revision>208</cp:revision>
  <dcterms:created xsi:type="dcterms:W3CDTF">2009-07-05T12:25:54Z</dcterms:created>
  <dcterms:modified xsi:type="dcterms:W3CDTF">2025-05-07T05:59:43Z</dcterms:modified>
</cp:coreProperties>
</file>