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  <p:sldId id="278" r:id="rId4"/>
    <p:sldId id="417" r:id="rId5"/>
    <p:sldId id="257" r:id="rId6"/>
    <p:sldId id="266" r:id="rId7"/>
    <p:sldId id="279" r:id="rId8"/>
    <p:sldId id="265" r:id="rId9"/>
    <p:sldId id="280" r:id="rId10"/>
    <p:sldId id="281" r:id="rId11"/>
    <p:sldId id="282" r:id="rId12"/>
    <p:sldId id="283" r:id="rId13"/>
    <p:sldId id="258" r:id="rId14"/>
    <p:sldId id="263" r:id="rId15"/>
    <p:sldId id="284" r:id="rId16"/>
    <p:sldId id="267" r:id="rId17"/>
    <p:sldId id="285" r:id="rId18"/>
    <p:sldId id="268" r:id="rId19"/>
    <p:sldId id="419" r:id="rId20"/>
    <p:sldId id="274" r:id="rId21"/>
    <p:sldId id="275" r:id="rId22"/>
    <p:sldId id="260" r:id="rId23"/>
    <p:sldId id="269" r:id="rId24"/>
    <p:sldId id="270" r:id="rId25"/>
    <p:sldId id="271" r:id="rId26"/>
    <p:sldId id="420" r:id="rId27"/>
    <p:sldId id="289" r:id="rId28"/>
    <p:sldId id="294" r:id="rId29"/>
    <p:sldId id="264" r:id="rId30"/>
    <p:sldId id="41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234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4773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3476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367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5209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1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C8A2145-040E-420A-BF58-F1CD6B9CF450}" type="datetimeFigureOut">
              <a:rPr lang="ru-RU" smtClean="0"/>
              <a:pPr/>
              <a:t>07.05.2025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EA76AD-1243-4B95-B329-77C8B9035D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9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0795" y="1038687"/>
            <a:ext cx="9551377" cy="499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Несовместные события.</a:t>
            </a:r>
          </a:p>
          <a:p>
            <a:pPr algn="ctr"/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Формула сложения вероятностей.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78230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24325" cy="73183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DDF6733E-7B1C-444B-A90A-4B9EA829A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29327"/>
                <a:ext cx="11582400" cy="374332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200" dirty="0"/>
                  <a:t>Найдите вероятность того, что при подбрасывании игрального кубика выпадет не более 4 очков.</a:t>
                </a:r>
                <a:endParaRPr lang="en-US" sz="3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3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200" dirty="0"/>
                  <a:t>По теореме о сумме вероятностей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ru-RU" sz="3200" dirty="0">
                            <a:sym typeface="Symbol" panose="05050102010706020507" pitchFamily="18" charset="2"/>
                          </a:rPr>
                          <m:t>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ru-RU" sz="3200" dirty="0">
                            <a:sym typeface="Symbol" panose="05050102010706020507" pitchFamily="18" charset="2"/>
                          </a:rPr>
                          <m:t>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ru-RU" sz="3200" dirty="0">
                            <a:sym typeface="Symbol" panose="05050102010706020507" pitchFamily="18" charset="2"/>
                          </a:rPr>
                          <m:t>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ru-RU" sz="3200" dirty="0">
                    <a:latin typeface="Cambria Math" panose="02040503050406030204" pitchFamily="18" charset="0"/>
                  </a:rPr>
                  <a:t>=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DDF6733E-7B1C-444B-A90A-4B9EA829A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29327"/>
                <a:ext cx="11582400" cy="3743325"/>
              </a:xfrm>
              <a:blipFill>
                <a:blip r:embed="rId2"/>
                <a:stretch>
                  <a:fillRect l="-1316" t="-2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0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24325" cy="73183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E89BF1F8-FA1D-4110-AA26-638AA3E4B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4" y="731837"/>
                <a:ext cx="10534939" cy="531798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Магазин получил продукцию в ящиках с четырех оптовых складов: четыре с 1-го, пять со 2-го, семь с 3-го и четыре с 4-го. Случайным образом выбран ящик для продажи. Какова вероятность того, что это будет ящик с первого или третьего склада? А-склад №1, В-№3</a:t>
                </a:r>
              </a:p>
              <a:p>
                <a:pPr marL="457200" indent="-457200" algn="just">
                  <a:lnSpc>
                    <a:spcPct val="100000"/>
                  </a:lnSpc>
                  <a:spcBef>
                    <a:spcPts val="0"/>
                  </a:spcBef>
                  <a:buAutoNum type="arabicParenR"/>
                </a:pPr>
                <a:r>
                  <a:rPr lang="ru-RU" dirty="0"/>
                  <a:t>Всего в магазине 4 + 5 + 7 + 4 = 20 ящиков;</a:t>
                </a:r>
              </a:p>
              <a:p>
                <a:pPr marL="457200" indent="-457200" algn="just">
                  <a:lnSpc>
                    <a:spcPct val="100000"/>
                  </a:lnSpc>
                  <a:spcBef>
                    <a:spcPts val="0"/>
                  </a:spcBef>
                  <a:buAutoNum type="arabicParenR"/>
                </a:pPr>
                <a:r>
                  <a:rPr lang="ru-RU" dirty="0"/>
                  <a:t>Вероятность того, что это ящик с первого склада</a:t>
                </a: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0,2 </m:t>
                    </m:r>
                  </m:oMath>
                </a14:m>
                <a:r>
                  <a:rPr lang="ru-RU" dirty="0"/>
                  <a:t>;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3) </a:t>
                </a:r>
                <a:r>
                  <a:rPr lang="ru-RU" dirty="0"/>
                  <a:t>Вероятность того, что это ящик с</a:t>
                </a:r>
                <a:r>
                  <a:rPr lang="en-US" dirty="0"/>
                  <a:t> </a:t>
                </a:r>
                <a:r>
                  <a:rPr lang="ru-RU" dirty="0"/>
                  <a:t>третьего склада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=0,35 </m:t>
                    </m:r>
                  </m:oMath>
                </a14:m>
                <a:r>
                  <a:rPr lang="ru-RU" dirty="0"/>
                  <a:t>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4) По теореме сложение вероятностей</a:t>
                </a:r>
              </a:p>
              <a:p>
                <a:pPr marL="0" indent="0" algn="ctr">
                  <a:buNone/>
                </a:pPr>
                <a:r>
                  <a:rPr lang="ru-RU" i="1" dirty="0">
                    <a:latin typeface="Cambria Math" panose="02040503050406030204" pitchFamily="18" charset="0"/>
                  </a:rPr>
                  <a:t>Р(А</a:t>
                </a:r>
                <a:r>
                  <a:rPr lang="ru-RU" dirty="0">
                    <a:sym typeface="Symbol" panose="05050102010706020507" pitchFamily="18" charset="2"/>
                  </a:rPr>
                  <a:t> ⋃ </a:t>
                </a:r>
                <a:r>
                  <a:rPr lang="ru-RU" i="1" dirty="0">
                    <a:latin typeface="Cambria Math" panose="02040503050406030204" pitchFamily="18" charset="0"/>
                  </a:rPr>
                  <a:t>В) = Р(А) + Р(В) </a:t>
                </a:r>
                <a:r>
                  <a:rPr lang="ru-RU" dirty="0">
                    <a:latin typeface="Cambria Math" panose="02040503050406030204" pitchFamily="18" charset="0"/>
                  </a:rPr>
                  <a:t>= 0,2 + 0,35 = 0,55</a:t>
                </a:r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E89BF1F8-FA1D-4110-AA26-638AA3E4B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4" y="731837"/>
                <a:ext cx="10534939" cy="5317982"/>
              </a:xfrm>
              <a:blipFill>
                <a:blip r:embed="rId2"/>
                <a:stretch>
                  <a:fillRect l="-1215" t="-1032" r="-1215" b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9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24325" cy="73183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7CF15726-EDEA-4288-AAF9-268F0CC2D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7287" y="566377"/>
                <a:ext cx="9877425" cy="61106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/>
                  <a:t>В урне 3 красных и 4 белых шара, 5 красных, 2 белых и 6 черных кубов. Из урны наудачу вынимается одно изделие. Найти вероятность того, что выбранное изделие</a:t>
                </a:r>
                <a:r>
                  <a:rPr lang="en-US" dirty="0"/>
                  <a:t> </a:t>
                </a:r>
                <a:r>
                  <a:rPr lang="ru-RU" dirty="0"/>
                  <a:t>либо белое, либо черное;</a:t>
                </a:r>
                <a:endParaRPr lang="ru-RU" sz="1000" dirty="0"/>
              </a:p>
              <a:p>
                <a:pPr marL="457200" indent="-457200">
                  <a:buAutoNum type="arabicParenR"/>
                </a:pPr>
                <a:r>
                  <a:rPr lang="ru-RU" dirty="0"/>
                  <a:t>Пусть событие А – белое изделие, его вероятность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3+4+5+2+6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2) </a:t>
                </a:r>
                <a:r>
                  <a:rPr lang="ru-RU" dirty="0"/>
                  <a:t>Пусть событие В – чёрное изделие, его вероятность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3) </a:t>
                </a:r>
                <a:r>
                  <a:rPr lang="ru-RU" dirty="0"/>
                  <a:t>По теореме сложения вероятностей</a:t>
                </a:r>
              </a:p>
              <a:p>
                <a:pPr marL="0" indent="0" algn="ctr">
                  <a:buNone/>
                </a:pPr>
                <a:r>
                  <a:rPr lang="ru-RU" i="1" dirty="0">
                    <a:latin typeface="Cambria Math" panose="02040503050406030204" pitchFamily="18" charset="0"/>
                  </a:rPr>
                  <a:t>Р(А+В) = Р(А) + Р(В) </a:t>
                </a:r>
                <a:r>
                  <a:rPr lang="ru-RU" dirty="0">
                    <a:latin typeface="Cambria Math" panose="02040503050406030204" pitchFamily="18" charset="0"/>
                  </a:rPr>
                  <a:t>= 0,3 + 0,3 = 0,6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7CF15726-EDEA-4288-AAF9-268F0CC2D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7287" y="566377"/>
                <a:ext cx="9877425" cy="6110647"/>
              </a:xfrm>
              <a:blipFill>
                <a:blip r:embed="rId2"/>
                <a:stretch>
                  <a:fillRect l="-1296" t="-1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90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32086-4F44-44B5-990A-942B0AC3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"/>
            <a:ext cx="5105400" cy="6476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  <a:latin typeface="+mn-lt"/>
              </a:rPr>
              <a:t>Совместные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914400"/>
            <a:ext cx="10277475" cy="2009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Если события А и В не являются несовместимыми, т. е. они </a:t>
            </a:r>
            <a:r>
              <a:rPr lang="ru-RU" sz="3200" b="1" i="1" dirty="0"/>
              <a:t>совместны</a:t>
            </a:r>
            <a:r>
              <a:rPr lang="ru-RU" sz="3200" dirty="0"/>
              <a:t> и могут оба наступить в результате одного опыта, то к ним нельзя применить правило для несовместимых событий. Убедимся в этом на примере.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364B2-A731-4ED6-904D-F4EF245AE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6" y="3933826"/>
            <a:ext cx="3790951" cy="2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15877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1E376-7A41-4D21-879F-1DE70DBD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96425" cy="69532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E365D-598D-40CB-BA39-95CAAEF3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695326"/>
            <a:ext cx="10677525" cy="1200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Бросают две правильные играль­ные кости. Событие А – «на первой кости выпало меньше 3 очков». Событие В – «на вто­рой кости выпало меньше 3 очков». </a:t>
            </a:r>
            <a:endParaRPr lang="ru-RU" sz="4000" dirty="0"/>
          </a:p>
        </p:txBody>
      </p:sp>
      <p:graphicFrame>
        <p:nvGraphicFramePr>
          <p:cNvPr id="7" name="Содержимое 4">
            <a:extLst>
              <a:ext uri="{FF2B5EF4-FFF2-40B4-BE49-F238E27FC236}">
                <a16:creationId xmlns:a16="http://schemas.microsoft.com/office/drawing/2014/main" id="{E7A7C384-CCAA-4A25-B476-BADC7BEFD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77933"/>
              </p:ext>
            </p:extLst>
          </p:nvPr>
        </p:nvGraphicFramePr>
        <p:xfrm>
          <a:off x="1476463" y="2496867"/>
          <a:ext cx="4448946" cy="4066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Содержимое 4">
            <a:extLst>
              <a:ext uri="{FF2B5EF4-FFF2-40B4-BE49-F238E27FC236}">
                <a16:creationId xmlns:a16="http://schemas.microsoft.com/office/drawing/2014/main" id="{F56C64BE-AA35-4DD1-975D-6BE63D0F8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351927"/>
              </p:ext>
            </p:extLst>
          </p:nvPr>
        </p:nvGraphicFramePr>
        <p:xfrm>
          <a:off x="6466704" y="2496867"/>
          <a:ext cx="4448946" cy="4066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4887FF-966B-4798-A38A-6D5076A46F93}"/>
              </a:ext>
            </a:extLst>
          </p:cNvPr>
          <p:cNvSpPr txBox="1"/>
          <p:nvPr/>
        </p:nvSpPr>
        <p:spPr>
          <a:xfrm>
            <a:off x="3190919" y="1765143"/>
            <a:ext cx="6010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 						В</a:t>
            </a:r>
          </a:p>
        </p:txBody>
      </p:sp>
    </p:spTree>
    <p:extLst>
      <p:ext uri="{BB962C8B-B14F-4D97-AF65-F5344CB8AC3E}">
        <p14:creationId xmlns:p14="http://schemas.microsoft.com/office/powerpoint/2010/main" val="1889855340"/>
      </p:ext>
    </p:extLst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1E376-7A41-4D21-879F-1DE70DBD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96425" cy="69532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E365D-598D-40CB-BA39-95CAAEF3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695326"/>
            <a:ext cx="10810875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Событию А благоприятствует 12 элементар­ных событий. Событию В благоприятствует тоже 12 элементарных событий. Но четыре элемен­тарных события общие, поскольку события А и В совместны. Событию A </a:t>
            </a:r>
            <a:r>
              <a:rPr lang="ru-RU" dirty="0">
                <a:sym typeface="Symbol" panose="05050102010706020507" pitchFamily="18" charset="2"/>
              </a:rPr>
              <a:t>⋃</a:t>
            </a:r>
            <a:r>
              <a:rPr lang="ru-RU" dirty="0"/>
              <a:t> B благоприятствуют 20 элементарных событий.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C58D86-FA7B-4C28-BA8F-1C24B8F28554}"/>
                  </a:ext>
                </a:extLst>
              </p:cNvPr>
              <p:cNvSpPr txBox="1"/>
              <p:nvPr/>
            </p:nvSpPr>
            <p:spPr>
              <a:xfrm>
                <a:off x="4629150" y="2603218"/>
                <a:ext cx="7410449" cy="3225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Поэтому </a:t>
                </a:r>
              </a:p>
              <a:p>
                <a:pPr marL="0" indent="0" algn="ctr">
                  <a:buNone/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, Р(В)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,</a:t>
                </a:r>
              </a:p>
              <a:p>
                <a:pPr marL="0" indent="0" algn="ctr">
                  <a:buNone/>
                  <a:tabLst>
                    <a:tab pos="810895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Р(А) + Р(В)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, а Р(А </a:t>
                </a:r>
                <a:r>
                  <a:rPr lang="ru-RU" sz="3200" dirty="0">
                    <a:latin typeface="+mn-lt"/>
                    <a:sym typeface="Symbol" panose="05050102010706020507" pitchFamily="18" charset="2"/>
                  </a:rPr>
                  <a:t>⋃</a:t>
                </a: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 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Очевидно,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, значит,</a:t>
                </a:r>
              </a:p>
              <a:p>
                <a:pPr marL="0" indent="0" algn="ctr">
                  <a:buNone/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Р(А </a:t>
                </a:r>
                <a:r>
                  <a:rPr lang="ru-RU" sz="3200" dirty="0">
                    <a:latin typeface="+mn-lt"/>
                    <a:sym typeface="Symbol" panose="05050102010706020507" pitchFamily="18" charset="2"/>
                  </a:rPr>
                  <a:t>⋃</a:t>
                </a: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 В) </a:t>
                </a:r>
                <a:r>
                  <a:rPr lang="ru-RU" sz="3200" dirty="0">
                    <a:latin typeface="+mn-lt"/>
                    <a:cs typeface="Calibri" panose="020F0502020204030204" pitchFamily="34" charset="0"/>
                    <a:sym typeface="Symbol" panose="05050102010706020507" pitchFamily="18" charset="2"/>
                  </a:rPr>
                  <a:t></a:t>
                </a: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 Р(А) + Р(В)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C58D86-FA7B-4C28-BA8F-1C24B8F28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603218"/>
                <a:ext cx="7410449" cy="3225883"/>
              </a:xfrm>
              <a:prstGeom prst="rect">
                <a:avLst/>
              </a:prstGeom>
              <a:blipFill>
                <a:blip r:embed="rId2"/>
                <a:stretch>
                  <a:fillRect l="-905" t="-2457" r="-905" b="-5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Содержимое 4">
            <a:extLst>
              <a:ext uri="{FF2B5EF4-FFF2-40B4-BE49-F238E27FC236}">
                <a16:creationId xmlns:a16="http://schemas.microsoft.com/office/drawing/2014/main" id="{D4F9626C-CCF2-4E43-8E28-D6D79C3C0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41049"/>
              </p:ext>
            </p:extLst>
          </p:nvPr>
        </p:nvGraphicFramePr>
        <p:xfrm>
          <a:off x="924792" y="2603218"/>
          <a:ext cx="3704358" cy="3385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2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399964"/>
      </p:ext>
    </p:extLst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7873D7-D9D7-43A5-9840-1F10C20E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"/>
            <a:ext cx="5105400" cy="6476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  <a:latin typeface="+mn-lt"/>
              </a:rPr>
              <a:t>Совместные события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DBF84-CABA-41CF-BE1F-C529B90E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573808"/>
            <a:ext cx="10439401" cy="5272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Как быть, если события совместны? Изобразим на диаграмме Эйлера события А и В, у которых есть общие благоприятствующие элементарные события.</a:t>
            </a:r>
          </a:p>
          <a:p>
            <a:pPr marL="0" indent="0">
              <a:buNone/>
            </a:pPr>
            <a:r>
              <a:rPr lang="ru-RU" dirty="0"/>
              <a:t> Рассмотрим два события: событие С «наступило А, но не на­ступило В» и событие D «наступило В, но не наступило А». На диаграмме видно, что события С и А </a:t>
            </a:r>
            <a:r>
              <a:rPr lang="ru-RU" dirty="0">
                <a:sym typeface="Symbol" panose="05050102010706020507" pitchFamily="18" charset="2"/>
              </a:rPr>
              <a:t>⋂</a:t>
            </a:r>
            <a:r>
              <a:rPr lang="ru-RU" dirty="0"/>
              <a:t> В несовмест­ны, поскольку соответствующие фигуры не имеют общих точек. Вместе эти события образуют событие А. Поэтому по правилу сложения вероятностей для несовместных событий находим:</a:t>
            </a:r>
          </a:p>
          <a:p>
            <a:pPr marL="0" indent="0">
              <a:buNone/>
            </a:pPr>
            <a:r>
              <a:rPr lang="ru-RU" sz="4000" dirty="0"/>
              <a:t>Р(А) = Р(С) + Р(А </a:t>
            </a:r>
            <a:r>
              <a:rPr lang="ru-RU" sz="4000" dirty="0">
                <a:sym typeface="Symbol" panose="05050102010706020507" pitchFamily="18" charset="2"/>
              </a:rPr>
              <a:t>⋂</a:t>
            </a:r>
            <a:r>
              <a:rPr lang="ru-RU" sz="4000" dirty="0"/>
              <a:t> В)</a:t>
            </a:r>
          </a:p>
          <a:p>
            <a:pPr marL="0" indent="0">
              <a:buNone/>
            </a:pPr>
            <a:r>
              <a:rPr lang="ru-RU" sz="4000" dirty="0"/>
              <a:t>Р(</a:t>
            </a:r>
            <a:r>
              <a:rPr lang="en-US" sz="4000" dirty="0"/>
              <a:t>B</a:t>
            </a:r>
            <a:r>
              <a:rPr lang="ru-RU" sz="4000" dirty="0"/>
              <a:t>) = Р(</a:t>
            </a:r>
            <a:r>
              <a:rPr lang="en-US" sz="4000" dirty="0"/>
              <a:t>D</a:t>
            </a:r>
            <a:r>
              <a:rPr lang="ru-RU" sz="4000" dirty="0"/>
              <a:t>) + Р(А </a:t>
            </a:r>
            <a:r>
              <a:rPr lang="ru-RU" sz="4000" dirty="0">
                <a:sym typeface="Symbol" panose="05050102010706020507" pitchFamily="18" charset="2"/>
              </a:rPr>
              <a:t>⋂</a:t>
            </a:r>
            <a:r>
              <a:rPr lang="ru-RU" sz="4000" dirty="0"/>
              <a:t> В), тогда: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4511E-5AEC-406E-A1D4-A9C7285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49" y="4210884"/>
            <a:ext cx="3790951" cy="2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6508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7873D7-D9D7-43A5-9840-1F10C20E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"/>
            <a:ext cx="5105400" cy="6476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  <a:latin typeface="+mn-lt"/>
              </a:rPr>
              <a:t>Совместные события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DBF84-CABA-41CF-BE1F-C529B90E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" y="893852"/>
            <a:ext cx="10343438" cy="1883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00FF"/>
                </a:solidFill>
              </a:rPr>
              <a:t>Р(А)</a:t>
            </a:r>
            <a:r>
              <a:rPr lang="ru-RU" sz="4000" dirty="0"/>
              <a:t>+ </a:t>
            </a:r>
            <a:r>
              <a:rPr lang="ru-RU" sz="4000" dirty="0">
                <a:solidFill>
                  <a:srgbClr val="00B050"/>
                </a:solidFill>
              </a:rPr>
              <a:t>Р(</a:t>
            </a:r>
            <a:r>
              <a:rPr lang="en-US" sz="4000" dirty="0">
                <a:solidFill>
                  <a:srgbClr val="00B050"/>
                </a:solidFill>
              </a:rPr>
              <a:t>B</a:t>
            </a:r>
            <a:r>
              <a:rPr lang="ru-RU" sz="4000" dirty="0">
                <a:solidFill>
                  <a:srgbClr val="00B050"/>
                </a:solidFill>
              </a:rPr>
              <a:t>)</a:t>
            </a:r>
            <a:r>
              <a:rPr lang="ru-RU" sz="4000" dirty="0"/>
              <a:t> = </a:t>
            </a:r>
            <a:r>
              <a:rPr lang="ru-RU" sz="4000" dirty="0">
                <a:solidFill>
                  <a:srgbClr val="0000FF"/>
                </a:solidFill>
              </a:rPr>
              <a:t>Р(С) + Р(А </a:t>
            </a:r>
            <a:r>
              <a:rPr lang="ru-RU" sz="4000" dirty="0">
                <a:solidFill>
                  <a:srgbClr val="0000FF"/>
                </a:solidFill>
                <a:sym typeface="Symbol" panose="05050102010706020507" pitchFamily="18" charset="2"/>
              </a:rPr>
              <a:t>⋂</a:t>
            </a:r>
            <a:r>
              <a:rPr lang="ru-RU" sz="4000" dirty="0">
                <a:solidFill>
                  <a:srgbClr val="0000FF"/>
                </a:solidFill>
              </a:rPr>
              <a:t> В)+ </a:t>
            </a:r>
            <a:r>
              <a:rPr lang="ru-RU" sz="4000" dirty="0">
                <a:solidFill>
                  <a:srgbClr val="00B050"/>
                </a:solidFill>
              </a:rPr>
              <a:t>Р(</a:t>
            </a:r>
            <a:r>
              <a:rPr lang="en-US" sz="4000" dirty="0">
                <a:solidFill>
                  <a:srgbClr val="00B050"/>
                </a:solidFill>
              </a:rPr>
              <a:t>D</a:t>
            </a:r>
            <a:r>
              <a:rPr lang="ru-RU" sz="4000" dirty="0">
                <a:solidFill>
                  <a:srgbClr val="00B050"/>
                </a:solidFill>
              </a:rPr>
              <a:t>) + Р(А </a:t>
            </a:r>
            <a:r>
              <a:rPr lang="ru-RU" sz="4000" dirty="0">
                <a:solidFill>
                  <a:srgbClr val="00B050"/>
                </a:solidFill>
                <a:sym typeface="Symbol" panose="05050102010706020507" pitchFamily="18" charset="2"/>
              </a:rPr>
              <a:t>⋂</a:t>
            </a:r>
            <a:r>
              <a:rPr lang="ru-RU" sz="4000" dirty="0">
                <a:solidFill>
                  <a:srgbClr val="00B050"/>
                </a:solidFill>
              </a:rPr>
              <a:t> В)</a:t>
            </a:r>
            <a:r>
              <a:rPr lang="ru-RU" sz="4000" dirty="0"/>
              <a:t>, но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Р(А </a:t>
            </a:r>
            <a:r>
              <a:rPr lang="ru-RU" sz="4000" dirty="0">
                <a:sym typeface="Symbol" panose="05050102010706020507" pitchFamily="18" charset="2"/>
              </a:rPr>
              <a:t>⋃</a:t>
            </a:r>
            <a:r>
              <a:rPr lang="ru-RU" sz="4000" dirty="0"/>
              <a:t> В)= Р(С) + Р(А </a:t>
            </a:r>
            <a:r>
              <a:rPr lang="ru-RU" sz="4000" dirty="0">
                <a:sym typeface="Symbol" panose="05050102010706020507" pitchFamily="18" charset="2"/>
              </a:rPr>
              <a:t>⋂</a:t>
            </a:r>
            <a:r>
              <a:rPr lang="ru-RU" sz="4000" dirty="0"/>
              <a:t> В)+ Р(</a:t>
            </a:r>
            <a:r>
              <a:rPr lang="en-US" sz="4000" dirty="0"/>
              <a:t>D</a:t>
            </a:r>
            <a:r>
              <a:rPr lang="ru-RU" sz="4000" dirty="0"/>
              <a:t>) , следовательно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4511E-5AEC-406E-A1D4-A9C7285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70" y="4081129"/>
            <a:ext cx="3790951" cy="2391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34FA9-E049-4088-BC30-78DAA6D80C71}"/>
              </a:ext>
            </a:extLst>
          </p:cNvPr>
          <p:cNvSpPr txBox="1"/>
          <p:nvPr/>
        </p:nvSpPr>
        <p:spPr>
          <a:xfrm>
            <a:off x="390617" y="3496968"/>
            <a:ext cx="7398825" cy="851297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+mn-lt"/>
              </a:rPr>
              <a:t>Р(А </a:t>
            </a:r>
            <a:r>
              <a:rPr lang="ru-RU" sz="4400" b="1" dirty="0">
                <a:latin typeface="+mn-lt"/>
                <a:sym typeface="Symbol" panose="05050102010706020507" pitchFamily="18" charset="2"/>
              </a:rPr>
              <a:t>⋃</a:t>
            </a:r>
            <a:r>
              <a:rPr lang="ru-RU" sz="4400" b="1" dirty="0">
                <a:latin typeface="+mn-lt"/>
              </a:rPr>
              <a:t> В)= Р(А)+ Р(</a:t>
            </a:r>
            <a:r>
              <a:rPr lang="en-US" sz="4400" b="1" dirty="0">
                <a:latin typeface="+mn-lt"/>
              </a:rPr>
              <a:t>B</a:t>
            </a:r>
            <a:r>
              <a:rPr lang="ru-RU" sz="4400" b="1" dirty="0">
                <a:latin typeface="+mn-lt"/>
              </a:rPr>
              <a:t>) - Р(А </a:t>
            </a:r>
            <a:r>
              <a:rPr lang="ru-RU" sz="4400" b="1" dirty="0">
                <a:latin typeface="+mn-lt"/>
                <a:sym typeface="Symbol" panose="05050102010706020507" pitchFamily="18" charset="2"/>
              </a:rPr>
              <a:t>⋂</a:t>
            </a:r>
            <a:r>
              <a:rPr lang="ru-RU" sz="4400" b="1" dirty="0">
                <a:latin typeface="+mn-lt"/>
              </a:rPr>
              <a:t> В)</a:t>
            </a:r>
          </a:p>
        </p:txBody>
      </p:sp>
    </p:spTree>
    <p:extLst>
      <p:ext uri="{BB962C8B-B14F-4D97-AF65-F5344CB8AC3E}">
        <p14:creationId xmlns:p14="http://schemas.microsoft.com/office/powerpoint/2010/main" val="502811733"/>
      </p:ext>
    </p:extLst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A44AB-E9B7-4D7C-8CCB-C41E9C71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314546" cy="89169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Правило сложения вероятностей в общем случае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11041-3D99-4533-9002-5561C614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131842"/>
            <a:ext cx="11037455" cy="1573197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Вероятность объединения двух событий равна сумме их вероятностей без вероятности их пересечения: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Р(А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⋃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В) = Р(А) + Р(В) – Р(А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⋂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В)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AAE3F00-18D7-48C4-91A5-C0F8E986A69C}"/>
              </a:ext>
            </a:extLst>
          </p:cNvPr>
          <p:cNvSpPr txBox="1">
            <a:spLocks/>
          </p:cNvSpPr>
          <p:nvPr/>
        </p:nvSpPr>
        <p:spPr>
          <a:xfrm>
            <a:off x="1066799" y="3648362"/>
            <a:ext cx="9882909" cy="2273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4000" i="1" dirty="0">
                <a:solidFill>
                  <a:srgbClr val="0000FF"/>
                </a:solidFill>
              </a:rPr>
              <a:t>Полученная формула справедлива для любых двух событий, в том числе для несовместных, поскольку в случае несовместных событий Р(А </a:t>
            </a:r>
            <a:r>
              <a:rPr lang="ru-RU" sz="4000" i="1" dirty="0">
                <a:solidFill>
                  <a:srgbClr val="0000FF"/>
                </a:solidFill>
                <a:sym typeface="Symbol" panose="05050102010706020507" pitchFamily="18" charset="2"/>
              </a:rPr>
              <a:t>⋂</a:t>
            </a:r>
            <a:r>
              <a:rPr lang="ru-RU" sz="4000" i="1" dirty="0">
                <a:solidFill>
                  <a:srgbClr val="0000FF"/>
                </a:solidFill>
              </a:rPr>
              <a:t> В) = 0.</a:t>
            </a:r>
          </a:p>
        </p:txBody>
      </p:sp>
    </p:spTree>
    <p:extLst>
      <p:ext uri="{BB962C8B-B14F-4D97-AF65-F5344CB8AC3E}">
        <p14:creationId xmlns:p14="http://schemas.microsoft.com/office/powerpoint/2010/main" val="1741210304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24325" cy="73183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</a:t>
            </a:r>
            <a:r>
              <a:rPr lang="en-US" sz="4000" dirty="0">
                <a:latin typeface="+mn-lt"/>
              </a:rPr>
              <a:t>6</a:t>
            </a:r>
            <a:endParaRPr lang="ru-RU" sz="4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7CF15726-EDEA-4288-AAF9-268F0CC2D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7287" y="731836"/>
                <a:ext cx="9877425" cy="54615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В урне 3 красных и 4 белых шара, 5 красных, 2 белых и 6 черных кубов. Из урны наудачу вынимается одно изделие. Найти вероятность того, что выбранное изделие</a:t>
                </a:r>
                <a:r>
                  <a:rPr lang="en-US" sz="2400" dirty="0"/>
                  <a:t> </a:t>
                </a:r>
                <a:r>
                  <a:rPr lang="ru-RU" sz="2400" dirty="0"/>
                  <a:t>либо красное, либо куб;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/>
                  <a:t>Пусть событие А – красное изделие, его вероятность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3+4+5+2+6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2) </a:t>
                </a:r>
                <a:r>
                  <a:rPr lang="ru-RU" sz="2400" dirty="0"/>
                  <a:t>Пусть событие В – изделие куб, его вероятность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5+2+6</m:t>
                          </m:r>
                        </m:num>
                        <m:den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3)</a:t>
                </a:r>
                <a:r>
                  <a:rPr lang="ru-RU" sz="2400" dirty="0"/>
                  <a:t> Красный куб это А ⋂ В, его вероятность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А⋂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4</a:t>
                </a:r>
                <a:r>
                  <a:rPr lang="en-US" sz="2400" dirty="0"/>
                  <a:t>) </a:t>
                </a:r>
                <a:r>
                  <a:rPr lang="ru-RU" sz="2400" dirty="0"/>
                  <a:t>По теореме сложения вероятностей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latin typeface="Cambria Math" panose="02040503050406030204" pitchFamily="18" charset="0"/>
                  </a:rPr>
                  <a:t>Р(А+В) = Р(А) + Р(В)-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А⋂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= 0,4 + 0,65 – 0,25= 0,8</a:t>
                </a:r>
                <a:endParaRPr lang="en-US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7CF15726-EDEA-4288-AAF9-268F0CC2D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7287" y="731836"/>
                <a:ext cx="9877425" cy="5461561"/>
              </a:xfrm>
              <a:blipFill>
                <a:blip r:embed="rId2"/>
                <a:stretch>
                  <a:fillRect l="-988" t="-1563" r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2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4CB717-87B7-4821-9A74-A10A36B1AA53}"/>
              </a:ext>
            </a:extLst>
          </p:cNvPr>
          <p:cNvSpPr txBox="1">
            <a:spLocks noChangeArrowheads="1"/>
          </p:cNvSpPr>
          <p:nvPr/>
        </p:nvSpPr>
        <p:spPr>
          <a:xfrm>
            <a:off x="3348784" y="79465"/>
            <a:ext cx="5394325" cy="5365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000" b="1" dirty="0">
                <a:solidFill>
                  <a:srgbClr val="0066FF"/>
                </a:solidFill>
                <a:ea typeface="Microsoft YaHei" panose="020B0503020204020204" pitchFamily="34" charset="-122"/>
              </a:rPr>
              <a:t>События бывают</a:t>
            </a:r>
            <a:endParaRPr lang="ru-RU" altLang="ru-RU" sz="4000" b="1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4000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4000" dirty="0">
              <a:solidFill>
                <a:srgbClr val="0066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8B5ED-30DA-4241-A226-8FB0DC769F58}"/>
              </a:ext>
            </a:extLst>
          </p:cNvPr>
          <p:cNvSpPr txBox="1"/>
          <p:nvPr/>
        </p:nvSpPr>
        <p:spPr>
          <a:xfrm>
            <a:off x="291437" y="1374677"/>
            <a:ext cx="3464511" cy="4277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Достоверные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События, которые при данных условиях обязательно происходят</a:t>
            </a:r>
            <a:endParaRPr lang="ru-RU" altLang="ru-RU" sz="3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977FA-DCA8-4AA5-BF23-828676898AAB}"/>
              </a:ext>
            </a:extLst>
          </p:cNvPr>
          <p:cNvSpPr txBox="1"/>
          <p:nvPr/>
        </p:nvSpPr>
        <p:spPr>
          <a:xfrm>
            <a:off x="4098864" y="1393875"/>
            <a:ext cx="3330620" cy="4315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fontAlgn="auto">
              <a:spcAft>
                <a:spcPts val="0"/>
              </a:spcAft>
              <a:defRPr sz="4000">
                <a:solidFill>
                  <a:srgbClr val="0066FF"/>
                </a:solidFill>
              </a:defRPr>
            </a:lvl1pPr>
          </a:lstStyle>
          <a:p>
            <a:r>
              <a:rPr lang="ru-RU" alt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Невозможные</a:t>
            </a:r>
          </a:p>
          <a:p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События, которые в данных условиях никогда не происходят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5C9F3-EA47-40DA-A285-2AAD58B8B795}"/>
              </a:ext>
            </a:extLst>
          </p:cNvPr>
          <p:cNvSpPr txBox="1"/>
          <p:nvPr/>
        </p:nvSpPr>
        <p:spPr>
          <a:xfrm>
            <a:off x="7772401" y="1374677"/>
            <a:ext cx="4128162" cy="43542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fontAlgn="auto">
              <a:spcAft>
                <a:spcPts val="0"/>
              </a:spcAft>
              <a:defRPr sz="3600">
                <a:solidFill>
                  <a:srgbClr val="0066FF"/>
                </a:solidFill>
              </a:defRPr>
            </a:lvl1pPr>
          </a:lstStyle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Случайные</a:t>
            </a:r>
          </a:p>
          <a:p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Событие, которое в одних и тех же условиях может произойти, а может и не произойти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05999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0C5CE-C545-424B-A34C-EFBCDA1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14182" cy="55041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Пример </a:t>
            </a:r>
            <a:r>
              <a:rPr lang="en-US" sz="4000" dirty="0">
                <a:latin typeface="+mn-lt"/>
              </a:rPr>
              <a:t>7</a:t>
            </a:r>
            <a:endParaRPr lang="ru-RU"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09F93-F961-4CCC-9C04-9654FE081F75}"/>
              </a:ext>
            </a:extLst>
          </p:cNvPr>
          <p:cNvSpPr txBox="1"/>
          <p:nvPr/>
        </p:nvSpPr>
        <p:spPr>
          <a:xfrm>
            <a:off x="994299" y="550416"/>
            <a:ext cx="105259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Из колоды, в которой 36 карт, вытаскивают наугад одну карту. С какой вероятностью эта карта будет дамой или пикой?</a:t>
            </a:r>
          </a:p>
          <a:p>
            <a:r>
              <a:rPr lang="ru-RU" sz="2400" dirty="0">
                <a:latin typeface="+mn-lt"/>
              </a:rPr>
              <a:t>Чтобы ответить на этот вопрос, рассмотрим два события:</a:t>
            </a:r>
          </a:p>
          <a:p>
            <a:r>
              <a:rPr lang="ru-RU" sz="2400" i="1" dirty="0">
                <a:latin typeface="+mn-lt"/>
              </a:rPr>
              <a:t>А</a:t>
            </a:r>
            <a:r>
              <a:rPr lang="ru-RU" sz="2400" i="0" dirty="0">
                <a:latin typeface="+mn-lt"/>
              </a:rPr>
              <a:t> = «из колоды вытянут даму»; </a:t>
            </a:r>
            <a:r>
              <a:rPr lang="ru-RU" sz="2400" i="1" dirty="0">
                <a:latin typeface="+mn-lt"/>
              </a:rPr>
              <a:t>В</a:t>
            </a:r>
            <a:r>
              <a:rPr lang="ru-RU" sz="2400" i="0" dirty="0">
                <a:latin typeface="+mn-lt"/>
              </a:rPr>
              <a:t> = «из колоды вытянут пику».</a:t>
            </a:r>
          </a:p>
          <a:p>
            <a:r>
              <a:rPr lang="ru-RU" sz="2400" i="0" dirty="0">
                <a:latin typeface="+mn-lt"/>
              </a:rPr>
              <a:t>Вероятности этих событий можно посчитать по классическому определению — как отношение числа благоприятных исходов к числу всех равновозможных исходов опыта. Всего карт в колоде 36, а дам — 4, поэтому Р(А) = 4/36=1/9.</a:t>
            </a:r>
          </a:p>
          <a:p>
            <a:r>
              <a:rPr lang="ru-RU" sz="2400" i="0" dirty="0">
                <a:latin typeface="+mn-lt"/>
              </a:rPr>
              <a:t>Поскольку всего разных мастей в колоде 4, то карт пиковой масти 36 : 4 = 9, Р(В) = 9/36=1/4.</a:t>
            </a:r>
          </a:p>
          <a:p>
            <a:r>
              <a:rPr lang="ru-RU" sz="2400" i="0" dirty="0">
                <a:latin typeface="+mn-lt"/>
              </a:rPr>
              <a:t>Нам нужно найти вероятность объединения </a:t>
            </a:r>
            <a:r>
              <a:rPr lang="ru-RU" sz="2400" i="1" dirty="0">
                <a:latin typeface="+mn-lt"/>
              </a:rPr>
              <a:t>A</a:t>
            </a:r>
            <a:r>
              <a:rPr lang="ru-RU" sz="2400" i="0" dirty="0">
                <a:latin typeface="+mn-lt"/>
              </a:rPr>
              <a:t> U </a:t>
            </a:r>
            <a:r>
              <a:rPr lang="ru-RU" sz="2400" i="1" dirty="0">
                <a:latin typeface="+mn-lt"/>
              </a:rPr>
              <a:t>В.</a:t>
            </a:r>
            <a:r>
              <a:rPr lang="ru-RU" sz="2400" i="0" dirty="0">
                <a:latin typeface="+mn-lt"/>
              </a:rPr>
              <a:t> Чтобы воспользоваться для этого доказанной выше формулой, осталось найти </a:t>
            </a:r>
            <a:r>
              <a:rPr lang="ru-RU" sz="2400" i="1" dirty="0">
                <a:latin typeface="+mn-lt"/>
              </a:rPr>
              <a:t>P(A</a:t>
            </a:r>
            <a:r>
              <a:rPr lang="ru-RU" sz="2400" i="0" dirty="0">
                <a:latin typeface="+mn-lt"/>
              </a:rPr>
              <a:t> ⋂ </a:t>
            </a:r>
            <a:r>
              <a:rPr lang="ru-RU" sz="2400" i="1" dirty="0">
                <a:latin typeface="+mn-lt"/>
              </a:rPr>
              <a:t>В).</a:t>
            </a:r>
          </a:p>
          <a:p>
            <a:r>
              <a:rPr lang="ru-RU" sz="2400" i="0" dirty="0">
                <a:latin typeface="+mn-lt"/>
              </a:rPr>
              <a:t>Но событие </a:t>
            </a:r>
            <a:r>
              <a:rPr lang="ru-RU" sz="2400" i="1" dirty="0">
                <a:latin typeface="+mn-lt"/>
              </a:rPr>
              <a:t>A</a:t>
            </a:r>
            <a:r>
              <a:rPr lang="ru-RU" sz="2400" i="0" dirty="0">
                <a:latin typeface="+mn-lt"/>
              </a:rPr>
              <a:t> ⋂ </a:t>
            </a:r>
            <a:r>
              <a:rPr lang="ru-RU" sz="2400" i="1" dirty="0">
                <a:latin typeface="+mn-lt"/>
              </a:rPr>
              <a:t>В </a:t>
            </a:r>
            <a:r>
              <a:rPr lang="ru-RU" sz="2400" i="0" dirty="0">
                <a:latin typeface="+mn-lt"/>
              </a:rPr>
              <a:t>означает, что вынутая карта является одновременно и дамой, и картой пиковой масти, т. е. это дама пик.</a:t>
            </a:r>
          </a:p>
          <a:p>
            <a:r>
              <a:rPr lang="ru-RU" sz="2400" i="0" dirty="0">
                <a:latin typeface="+mn-lt"/>
              </a:rPr>
              <a:t>Такая карта всего одна, поэтому </a:t>
            </a:r>
            <a:r>
              <a:rPr lang="ru-RU" sz="2400" i="1" dirty="0">
                <a:latin typeface="+mn-lt"/>
              </a:rPr>
              <a:t>Р(A</a:t>
            </a:r>
            <a:r>
              <a:rPr lang="ru-RU" sz="2400" i="0" dirty="0">
                <a:latin typeface="+mn-lt"/>
              </a:rPr>
              <a:t> ⋂ </a:t>
            </a:r>
            <a:r>
              <a:rPr lang="ru-RU" sz="2400" i="1" dirty="0">
                <a:latin typeface="+mn-lt"/>
              </a:rPr>
              <a:t>В)</a:t>
            </a:r>
            <a:r>
              <a:rPr lang="ru-RU" sz="2400" i="0" dirty="0">
                <a:latin typeface="+mn-lt"/>
              </a:rPr>
              <a:t> = 1/36.</a:t>
            </a:r>
          </a:p>
          <a:p>
            <a:r>
              <a:rPr lang="ru-RU" sz="2400" i="0" dirty="0">
                <a:latin typeface="+mn-lt"/>
              </a:rPr>
              <a:t>Подставим все полученные вероятности в формулу и найдём ответ:</a:t>
            </a:r>
          </a:p>
          <a:p>
            <a:r>
              <a:rPr lang="ru-RU" sz="2400" b="1" dirty="0">
                <a:solidFill>
                  <a:srgbClr val="0000FF"/>
                </a:solidFill>
                <a:latin typeface="+mn-lt"/>
              </a:rPr>
              <a:t>P(A U В) = Р(А) + Р(В) - Р(A ⋂ В) = 1/9+1/4-1/36=12/36=1/3</a:t>
            </a:r>
          </a:p>
        </p:txBody>
      </p:sp>
    </p:spTree>
    <p:extLst>
      <p:ext uri="{BB962C8B-B14F-4D97-AF65-F5344CB8AC3E}">
        <p14:creationId xmlns:p14="http://schemas.microsoft.com/office/powerpoint/2010/main" val="23318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E75C-F687-49DC-9D97-1103D1D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68000" cy="6036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6FF"/>
                </a:solidFill>
                <a:latin typeface="+mn-lt"/>
              </a:rPr>
              <a:t>Пример 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8</a:t>
            </a:r>
            <a:endParaRPr lang="ru-RU" dirty="0">
              <a:solidFill>
                <a:srgbClr val="0066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22BF94-D913-40E2-89EE-C5003C715FFF}"/>
                  </a:ext>
                </a:extLst>
              </p:cNvPr>
              <p:cNvSpPr txBox="1"/>
              <p:nvPr/>
            </p:nvSpPr>
            <p:spPr>
              <a:xfrm>
                <a:off x="1047564" y="603683"/>
                <a:ext cx="10907697" cy="602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В зале ожидания стоят два автомата по разливу кофе. Вероятность того, что к концу дня кофе закончится в первом автомате, — 0,1, во втором — тоже 0,1. Вероятность, что кофе закончится в обоих автоматах, — 0,05.</a:t>
                </a:r>
              </a:p>
              <a:p>
                <a:r>
                  <a:rPr lang="ru-RU" sz="2400" dirty="0">
                    <a:latin typeface="+mn-lt"/>
                  </a:rPr>
                  <a:t>С какой вероятностью к концу дня кофе останется в обоих автоматах?</a:t>
                </a:r>
              </a:p>
              <a:p>
                <a:r>
                  <a:rPr lang="ru-RU" sz="2400" dirty="0">
                    <a:latin typeface="+mn-lt"/>
                  </a:rPr>
                  <a:t>Рассмотрим два события: </a:t>
                </a:r>
                <a:r>
                  <a:rPr lang="ru-RU" sz="2400" dirty="0">
                    <a:solidFill>
                      <a:srgbClr val="0000FF"/>
                    </a:solidFill>
                    <a:latin typeface="+mn-lt"/>
                  </a:rPr>
                  <a:t>А = «кофе останется в первом автомате»; В = «кофе останется во втором автомате».</a:t>
                </a:r>
              </a:p>
              <a:p>
                <a:r>
                  <a:rPr lang="ru-RU" sz="2400" dirty="0">
                    <a:latin typeface="+mn-lt"/>
                  </a:rPr>
                  <a:t>Тогда событиями, о которых идёт речь в задаче, будут:</a:t>
                </a:r>
              </a:p>
              <a:p>
                <a:r>
                  <a:rPr lang="ru-RU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+mn-lt"/>
                  </a:rPr>
                  <a:t> = «кофе закончится в первом автомате»;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+mn-lt"/>
                  </a:rPr>
                  <a:t> = «кофе закончится во втором автомате».</a:t>
                </a:r>
              </a:p>
              <a:p>
                <a:r>
                  <a:rPr lang="ru-RU" sz="2400" dirty="0">
                    <a:latin typeface="+mn-lt"/>
                  </a:rPr>
                  <a:t>Нам даны вероятности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),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),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0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⋂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), а найти нужно Р(А⋂В).</a:t>
                </a:r>
              </a:p>
              <a:p>
                <a:r>
                  <a:rPr lang="ru-RU" sz="2400" dirty="0">
                    <a:latin typeface="+mn-lt"/>
                  </a:rPr>
                  <a:t>Чтобы воспользоваться формулой суммы, перейдём к противоположному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А⋂В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и</a:t>
                </a:r>
                <a:r>
                  <a:rPr lang="ru-RU" sz="2400" dirty="0">
                    <a:latin typeface="+mn-lt"/>
                  </a:rPr>
                  <a:t> применим закон де Моргана:</a:t>
                </a:r>
              </a:p>
              <a:p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Р(А⋂В) = 1-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А⋂В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)=1-Р(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ru-RU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⋃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</a:p>
              <a:p>
                <a:r>
                  <a:rPr lang="ru-RU" sz="2400" dirty="0">
                    <a:latin typeface="+mn-lt"/>
                  </a:rPr>
                  <a:t>По формуле суммы для совместных событий</a:t>
                </a:r>
              </a:p>
              <a:p>
                <a:r>
                  <a:rPr lang="ru-RU" sz="2400" dirty="0">
                    <a:latin typeface="+mn-lt"/>
                  </a:rPr>
                  <a:t>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⋃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  <m:r>
                      <m:rPr>
                        <m:nor/>
                      </m:rPr>
                      <a:rPr lang="ru-RU" sz="2400" dirty="0">
                        <a:latin typeface="+mn-lt"/>
                      </a:rPr>
                      <m:t>)</m:t>
                    </m:r>
                  </m:oMath>
                </a14:m>
                <a:r>
                  <a:rPr lang="ru-RU" sz="2400" dirty="0">
                    <a:latin typeface="+mn-lt"/>
                  </a:rPr>
                  <a:t> =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 +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 -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ru-RU" sz="2400">
                        <a:latin typeface="Cambria Math" panose="02040503050406030204" pitchFamily="18" charset="0"/>
                      </a:rPr>
                      <m:t>⋂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+mn-lt"/>
                  </a:rPr>
                  <a:t>)= 0,1 + 0,1 - 0,05 = 0,15.</a:t>
                </a:r>
              </a:p>
              <a:p>
                <a:r>
                  <a:rPr lang="ru-RU" sz="2400" b="1" dirty="0">
                    <a:solidFill>
                      <a:srgbClr val="0000FF"/>
                    </a:solidFill>
                    <a:latin typeface="+mn-lt"/>
                  </a:rPr>
                  <a:t>Отсюда Р(А⋂В) = 1 — 0,15 = 0,85.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22BF94-D913-40E2-89EE-C5003C71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603683"/>
                <a:ext cx="10907697" cy="6022290"/>
              </a:xfrm>
              <a:prstGeom prst="rect">
                <a:avLst/>
              </a:prstGeom>
              <a:blipFill>
                <a:blip r:embed="rId2"/>
                <a:stretch>
                  <a:fillRect l="-894" t="-810" b="-1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2974019" cy="5326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Задача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50" y="819045"/>
            <a:ext cx="9242049" cy="36819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dirty="0"/>
              <a:t>События А и В несовместны. Найдите вероятность их объединения, если:</a:t>
            </a:r>
          </a:p>
          <a:p>
            <a:pPr marL="0" indent="0">
              <a:buNone/>
            </a:pPr>
            <a:endParaRPr lang="ru-RU" sz="3900" dirty="0"/>
          </a:p>
          <a:p>
            <a:pPr marL="0" indent="0">
              <a:buNone/>
            </a:pPr>
            <a:r>
              <a:rPr lang="ru-RU" sz="3900" dirty="0"/>
              <a:t>а) Р(А) = 0,2, Р(В) = 0,4; </a:t>
            </a:r>
          </a:p>
          <a:p>
            <a:pPr marL="0" indent="0">
              <a:buNone/>
            </a:pPr>
            <a:r>
              <a:rPr lang="ru-RU" sz="3900" dirty="0"/>
              <a:t> </a:t>
            </a:r>
          </a:p>
          <a:p>
            <a:pPr marL="0" indent="0">
              <a:buNone/>
            </a:pPr>
            <a:r>
              <a:rPr lang="ru-RU" sz="3900" dirty="0"/>
              <a:t>   </a:t>
            </a:r>
          </a:p>
          <a:p>
            <a:pPr marL="0" indent="0">
              <a:buNone/>
            </a:pPr>
            <a:r>
              <a:rPr lang="ru-RU" sz="3900" dirty="0"/>
              <a:t>б) P(А) = 0,5, Р(В) = 0,2.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254AF-471A-417D-A061-6FB696127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96709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0381673" cy="62143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Задача 2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200785"/>
            <a:ext cx="8650605" cy="404177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Вычислите P(A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⋃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В), если: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а) Р(А) = 0,8, Р(В) = 0,6,  Р(А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⋂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 = 0,4;</a:t>
            </a:r>
          </a:p>
          <a:p>
            <a:pPr marL="0" indent="0">
              <a:buNone/>
            </a:pPr>
            <a:endParaRPr lang="ru-RU" sz="3600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б) Р(А) = 0,5, Р(В) = 0,6,  Р(А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⋂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 = 0,3.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254AF-471A-417D-A061-6FB696127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98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29455" cy="72049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Задача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07" y="1111111"/>
            <a:ext cx="8498205" cy="404177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Вычислите P(A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⋂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В), если: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а) Р(А) = 0,8, Р(В) = 0,6,  Р(А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⋃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 = 0,9; </a:t>
            </a:r>
          </a:p>
          <a:p>
            <a:pPr marL="0" indent="0">
              <a:buNone/>
            </a:pPr>
            <a:endParaRPr lang="ru-RU" sz="3600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б) Р(А) = 0,5, Р(В) = 0,6,  Р(А 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⋃</a:t>
            </a:r>
            <a:r>
              <a:rPr lang="ru-RU" sz="36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В) = 0,8.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254AF-471A-417D-A061-6FB696127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4110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329779" cy="5060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6FF"/>
                </a:solidFill>
                <a:latin typeface="+mn-lt"/>
              </a:rPr>
              <a:t>Задача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148" y="919159"/>
            <a:ext cx="10646694" cy="5019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торговом центре недалеко друг от друга расположены два автомата, прода­ющие кофе. Вероятность того, что к вечеру в первом автомате закончится ко­фе, равна 0,3. Такая же вероятность того, что кофе закончится во втором ав­томате. Вероятность того, что кофе закончится в двух автоматах, равна 0,12. Найдите вероятность события:</a:t>
            </a:r>
          </a:p>
          <a:p>
            <a:pPr marL="0" indent="0" algn="just">
              <a:buNone/>
            </a:pPr>
            <a:r>
              <a:rPr lang="ru-RU" sz="3200" dirty="0"/>
              <a:t>а) «кофе закончится хотя бы в одном из автоматов»;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б) «кофе закончится в одном из автоматов, а в другом нет».</a:t>
            </a:r>
          </a:p>
        </p:txBody>
      </p:sp>
    </p:spTree>
    <p:extLst>
      <p:ext uri="{BB962C8B-B14F-4D97-AF65-F5344CB8AC3E}">
        <p14:creationId xmlns:p14="http://schemas.microsoft.com/office/powerpoint/2010/main" val="1904338920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329779" cy="5060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6FF"/>
                </a:solidFill>
                <a:latin typeface="+mn-lt"/>
              </a:rPr>
              <a:t>Задача 4 Решение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E709C9E-D385-4BEE-9EDD-E7BCAA2F0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24073"/>
              </p:ext>
            </p:extLst>
          </p:nvPr>
        </p:nvGraphicFramePr>
        <p:xfrm>
          <a:off x="443883" y="826197"/>
          <a:ext cx="10946168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634">
                  <a:extLst>
                    <a:ext uri="{9D8B030D-6E8A-4147-A177-3AD203B41FA5}">
                      <a16:colId xmlns:a16="http://schemas.microsoft.com/office/drawing/2014/main" val="3728681748"/>
                    </a:ext>
                  </a:extLst>
                </a:gridCol>
                <a:gridCol w="6347534">
                  <a:extLst>
                    <a:ext uri="{9D8B030D-6E8A-4147-A177-3AD203B41FA5}">
                      <a16:colId xmlns:a16="http://schemas.microsoft.com/office/drawing/2014/main" val="1325327577"/>
                    </a:ext>
                  </a:extLst>
                </a:gridCol>
              </a:tblGrid>
              <a:tr h="709640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«кофе закончится хотя бы в одном из автоматов»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«кофе закончится в одном из автоматов, а в другом нет».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61435"/>
                  </a:ext>
                </a:extLst>
              </a:tr>
              <a:tr h="41103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 - закончится в первом</a:t>
                      </a:r>
                    </a:p>
                    <a:p>
                      <a:pPr algn="ctr"/>
                      <a:r>
                        <a:rPr lang="ru-RU" sz="2800" dirty="0"/>
                        <a:t>В - закончится во втором</a:t>
                      </a:r>
                    </a:p>
                    <a:p>
                      <a:pPr algn="ctr"/>
                      <a:r>
                        <a:rPr lang="ru-RU" sz="2800" dirty="0"/>
                        <a:t>Р(А) = 0,3</a:t>
                      </a:r>
                      <a:r>
                        <a:rPr lang="en-US" sz="2800" dirty="0"/>
                        <a:t>;</a:t>
                      </a:r>
                      <a:r>
                        <a:rPr lang="ru-RU" sz="2800" dirty="0"/>
                        <a:t> Р(В) = 0,3; </a:t>
                      </a:r>
                    </a:p>
                    <a:p>
                      <a:pPr algn="ctr"/>
                      <a:r>
                        <a:rPr lang="ru-RU" sz="2800" dirty="0"/>
                        <a:t>Р(А⋂В) = 0,12</a:t>
                      </a:r>
                    </a:p>
                    <a:p>
                      <a:pPr algn="ctr"/>
                      <a:r>
                        <a:rPr lang="ru-RU" sz="2800" dirty="0"/>
                        <a:t>Найти Р(А⋃В)-?</a:t>
                      </a:r>
                    </a:p>
                    <a:p>
                      <a:pPr algn="ctr"/>
                      <a:r>
                        <a:rPr lang="ru-RU" sz="2800" dirty="0"/>
                        <a:t>Р(А⋃В)=Р(А) + Р(В) - Р(А⋂В) = 0,3+0,3-0,12=0,48</a:t>
                      </a:r>
                    </a:p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Для понимания что надо найти, можно воспользоваться кругами Эйлера.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Надо найти С или </a:t>
                      </a:r>
                      <a:r>
                        <a:rPr lang="en-US" sz="2800" dirty="0"/>
                        <a:t>D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Р(</a:t>
                      </a:r>
                      <a:r>
                        <a:rPr lang="en-US" sz="2800" dirty="0"/>
                        <a:t>C</a:t>
                      </a:r>
                      <a:r>
                        <a:rPr lang="ru-RU" sz="2800" dirty="0"/>
                        <a:t>) = Р(</a:t>
                      </a:r>
                      <a:r>
                        <a:rPr lang="en-US" sz="2800" dirty="0"/>
                        <a:t>A</a:t>
                      </a:r>
                      <a:r>
                        <a:rPr lang="ru-RU" sz="2800" dirty="0"/>
                        <a:t>) </a:t>
                      </a:r>
                      <a:r>
                        <a:rPr lang="en-US" sz="2800" dirty="0"/>
                        <a:t>- </a:t>
                      </a:r>
                      <a:r>
                        <a:rPr lang="ru-RU" sz="2800" dirty="0"/>
                        <a:t>Р(А⋂В)</a:t>
                      </a:r>
                      <a:r>
                        <a:rPr lang="en-US" sz="2800" dirty="0"/>
                        <a:t> = 0,3-0,12=0,18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Р(</a:t>
                      </a:r>
                      <a:r>
                        <a:rPr lang="en-US" sz="2800" dirty="0"/>
                        <a:t>D</a:t>
                      </a:r>
                      <a:r>
                        <a:rPr lang="ru-RU" sz="2800" dirty="0"/>
                        <a:t>) = Р(</a:t>
                      </a:r>
                      <a:r>
                        <a:rPr lang="en-US" sz="2800" dirty="0"/>
                        <a:t>B</a:t>
                      </a:r>
                      <a:r>
                        <a:rPr lang="ru-RU" sz="2800" dirty="0"/>
                        <a:t>) </a:t>
                      </a:r>
                      <a:r>
                        <a:rPr lang="en-US" sz="2800" dirty="0"/>
                        <a:t>- </a:t>
                      </a:r>
                      <a:r>
                        <a:rPr lang="ru-RU" sz="2800" dirty="0"/>
                        <a:t>Р(А⋂В) </a:t>
                      </a:r>
                      <a:r>
                        <a:rPr lang="en-US" sz="2800" dirty="0"/>
                        <a:t>= 0,3-0,12=0,18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События несовместны т.е. не могут произойти одновременно</a:t>
                      </a:r>
                    </a:p>
                    <a:p>
                      <a:pPr algn="ctr"/>
                      <a:r>
                        <a:rPr lang="ru-RU" sz="2800" dirty="0"/>
                        <a:t>Р(</a:t>
                      </a:r>
                      <a:r>
                        <a:rPr lang="en-US" sz="2800" dirty="0"/>
                        <a:t>C</a:t>
                      </a:r>
                      <a:r>
                        <a:rPr lang="ru-RU" sz="2800" dirty="0"/>
                        <a:t>) + Р(</a:t>
                      </a:r>
                      <a:r>
                        <a:rPr lang="en-US" sz="2800" dirty="0"/>
                        <a:t>D</a:t>
                      </a:r>
                      <a:r>
                        <a:rPr lang="ru-RU" sz="2800" dirty="0"/>
                        <a:t>) </a:t>
                      </a:r>
                      <a:r>
                        <a:rPr lang="en-US" sz="2800" dirty="0"/>
                        <a:t>= 0,18+0,18 = 0,36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913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53487-80D4-4F63-B7B2-EE5DF1399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1" y="2713969"/>
            <a:ext cx="2032986" cy="12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2021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1DEE1B-ED15-4A2F-AEC0-B3EDA0FE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3613" cy="6921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Задача 5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D6029457-66F9-4184-A0C5-A50FB48C267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93828" y="2996952"/>
            <a:ext cx="7750443" cy="3456384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000" dirty="0"/>
              <a:t>а) </a:t>
            </a:r>
            <a:r>
              <a:rPr lang="ru-RU" altLang="ru-RU" sz="4000" dirty="0">
                <a:solidFill>
                  <a:srgbClr val="00B050"/>
                </a:solidFill>
              </a:rPr>
              <a:t>зелёным </a:t>
            </a:r>
            <a:r>
              <a:rPr lang="ru-RU" altLang="ru-RU" sz="4000" dirty="0"/>
              <a:t>или </a:t>
            </a:r>
            <a:r>
              <a:rPr lang="ru-RU" altLang="ru-RU" sz="4000" dirty="0">
                <a:solidFill>
                  <a:srgbClr val="FF0000"/>
                </a:solidFill>
              </a:rPr>
              <a:t>красным</a:t>
            </a:r>
            <a:endParaRPr lang="ru-RU" altLang="ru-RU" sz="4000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000" dirty="0"/>
              <a:t>б) </a:t>
            </a:r>
            <a:r>
              <a:rPr lang="ru-RU" altLang="ru-RU" sz="4000" dirty="0">
                <a:solidFill>
                  <a:srgbClr val="FF0000"/>
                </a:solidFill>
              </a:rPr>
              <a:t>красным</a:t>
            </a:r>
            <a:r>
              <a:rPr lang="ru-RU" altLang="ru-RU" sz="4000" dirty="0">
                <a:solidFill>
                  <a:srgbClr val="0066FF"/>
                </a:solidFill>
              </a:rPr>
              <a:t> </a:t>
            </a:r>
            <a:r>
              <a:rPr lang="ru-RU" altLang="ru-RU" sz="4000" dirty="0"/>
              <a:t>или</a:t>
            </a:r>
            <a:r>
              <a:rPr lang="ru-RU" altLang="ru-RU" sz="4000" dirty="0">
                <a:solidFill>
                  <a:srgbClr val="0066FF"/>
                </a:solidFill>
              </a:rPr>
              <a:t> голубым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4000" dirty="0"/>
              <a:t>в) </a:t>
            </a:r>
            <a:r>
              <a:rPr lang="ru-RU" altLang="ru-RU" sz="4000" dirty="0">
                <a:solidFill>
                  <a:srgbClr val="0066FF"/>
                </a:solidFill>
              </a:rPr>
              <a:t>голубым </a:t>
            </a:r>
            <a:r>
              <a:rPr lang="ru-RU" altLang="ru-RU" sz="4000" dirty="0"/>
              <a:t>или</a:t>
            </a:r>
            <a:r>
              <a:rPr lang="ru-RU" altLang="ru-RU" sz="4000" dirty="0">
                <a:solidFill>
                  <a:srgbClr val="0066FF"/>
                </a:solidFill>
              </a:rPr>
              <a:t> </a:t>
            </a:r>
            <a:r>
              <a:rPr lang="ru-RU" altLang="ru-RU" sz="4000" dirty="0"/>
              <a:t>черным</a:t>
            </a: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000" dirty="0"/>
              <a:t>г) шариком другого цвета (не зеленого, не голубого, не красного)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9FA4CBE4-D275-4CF6-AB23-89FEA222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95" y="574666"/>
            <a:ext cx="87129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4000" dirty="0">
                <a:latin typeface="+mn-lt"/>
              </a:rPr>
              <a:t>В коробке лежат 100 шариков. 20 зелёных, 15 голубых и 25 красных шариков.  Какова вероятность того, что выбранный наугад шарик окажется: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F3930-C222-47A8-AA7E-8D3E7B083F79}"/>
              </a:ext>
            </a:extLst>
          </p:cNvPr>
          <p:cNvSpPr txBox="1"/>
          <p:nvPr/>
        </p:nvSpPr>
        <p:spPr>
          <a:xfrm>
            <a:off x="8861855" y="1439586"/>
            <a:ext cx="3168352" cy="4843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</a:t>
            </a:r>
            <a:endParaRPr lang="ru-RU" alt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Вероятности </a:t>
            </a:r>
            <a:r>
              <a:rPr lang="ru-RU" altLang="ru-RU" sz="7200" dirty="0">
                <a:solidFill>
                  <a:srgbClr val="FF0000"/>
                </a:solidFill>
                <a:latin typeface="+mn-lt"/>
              </a:rPr>
              <a:t>+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endParaRPr lang="ru-RU" alt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Вероятности </a:t>
            </a:r>
            <a:r>
              <a:rPr lang="ru-RU" altLang="ru-RU" sz="7200" dirty="0">
                <a:solidFill>
                  <a:srgbClr val="FF0000"/>
                </a:solidFill>
                <a:latin typeface="+mn-lt"/>
              </a:rPr>
              <a:t>*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499257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1DEE1B-ED15-4A2F-AEC0-B3EDA0FE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Решение Задача 5 (а, г)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E9DAC95-DB7B-40D5-A17B-D5B7E287A0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424" y="836712"/>
              <a:ext cx="10513168" cy="49164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5256583">
                      <a:extLst>
                        <a:ext uri="{9D8B030D-6E8A-4147-A177-3AD203B41FA5}">
                          <a16:colId xmlns:a16="http://schemas.microsoft.com/office/drawing/2014/main" val="3580951325"/>
                        </a:ext>
                      </a:extLst>
                    </a:gridCol>
                    <a:gridCol w="5256585">
                      <a:extLst>
                        <a:ext uri="{9D8B030D-6E8A-4147-A177-3AD203B41FA5}">
                          <a16:colId xmlns:a16="http://schemas.microsoft.com/office/drawing/2014/main" val="390867323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altLang="ru-RU" sz="2800" dirty="0">
                              <a:solidFill>
                                <a:schemeClr val="tx1"/>
                              </a:solidFill>
                            </a:rPr>
                            <a:t>а)</a:t>
                          </a:r>
                          <a:r>
                            <a:rPr lang="ru-RU" altLang="ru-RU" sz="2800" dirty="0">
                              <a:solidFill>
                                <a:srgbClr val="00B050"/>
                              </a:solidFill>
                            </a:rPr>
                            <a:t> зелёным </a:t>
                          </a:r>
                          <a:r>
                            <a:rPr lang="ru-RU" altLang="ru-RU" sz="2800" dirty="0">
                              <a:solidFill>
                                <a:schemeClr val="tx1"/>
                              </a:solidFill>
                            </a:rPr>
                            <a:t>или</a:t>
                          </a:r>
                          <a:r>
                            <a:rPr lang="ru-RU" altLang="ru-RU" sz="280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ru-RU" altLang="ru-RU" sz="2800" dirty="0">
                              <a:solidFill>
                                <a:srgbClr val="FF0000"/>
                              </a:solidFill>
                            </a:rPr>
                            <a:t>красным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ea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None/>
                          </a:pPr>
                          <a:r>
                            <a:rPr lang="ru-RU" altLang="ru-RU" sz="2800" dirty="0"/>
                            <a:t>г) шариком другого цвета (не зеленого, не голубого, не красного)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506621"/>
                      </a:ext>
                    </a:extLst>
                  </a:tr>
                  <a:tr h="50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703482"/>
                      </a:ext>
                    </a:extLst>
                  </a:tr>
                  <a:tr h="2922019">
                    <a:tc>
                      <a:txBody>
                        <a:bodyPr/>
                        <a:lstStyle/>
                        <a:p>
                          <a:r>
                            <a:rPr lang="ru-RU" sz="2800" dirty="0"/>
                            <a:t>Всего 100 шариков.</a:t>
                          </a:r>
                        </a:p>
                        <a:p>
                          <a:r>
                            <a:rPr lang="ru-RU" sz="2800" dirty="0"/>
                            <a:t>Зеленых – 20, красных – 25</a:t>
                          </a:r>
                        </a:p>
                        <a:p>
                          <a:r>
                            <a:rPr lang="ru-RU" sz="2800" dirty="0"/>
                            <a:t>Если </a:t>
                          </a:r>
                          <a:r>
                            <a:rPr lang="ru-RU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или</a:t>
                          </a:r>
                          <a:r>
                            <a:rPr lang="ru-RU" sz="2800" dirty="0"/>
                            <a:t> вероятности складываются: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45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/>
                            <a:t>Всего 100 шариков. Зеленых, голубых и красных:</a:t>
                          </a:r>
                        </a:p>
                        <a:p>
                          <a:r>
                            <a:rPr lang="ru-RU" sz="2800" dirty="0"/>
                            <a:t>20+15+25=60, 100-60=40 (шариков другого цвета)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39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E9DAC95-DB7B-40D5-A17B-D5B7E287A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563426"/>
                  </p:ext>
                </p:extLst>
              </p:nvPr>
            </p:nvGraphicFramePr>
            <p:xfrm>
              <a:off x="911424" y="836712"/>
              <a:ext cx="10513168" cy="49164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5256583">
                      <a:extLst>
                        <a:ext uri="{9D8B030D-6E8A-4147-A177-3AD203B41FA5}">
                          <a16:colId xmlns:a16="http://schemas.microsoft.com/office/drawing/2014/main" val="3580951325"/>
                        </a:ext>
                      </a:extLst>
                    </a:gridCol>
                    <a:gridCol w="5256585">
                      <a:extLst>
                        <a:ext uri="{9D8B030D-6E8A-4147-A177-3AD203B41FA5}">
                          <a16:colId xmlns:a16="http://schemas.microsoft.com/office/drawing/2014/main" val="3908673232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altLang="ru-RU" sz="2800" dirty="0">
                              <a:solidFill>
                                <a:schemeClr val="tx1"/>
                              </a:solidFill>
                            </a:rPr>
                            <a:t>а)</a:t>
                          </a:r>
                          <a:r>
                            <a:rPr lang="ru-RU" altLang="ru-RU" sz="2800" dirty="0">
                              <a:solidFill>
                                <a:srgbClr val="00B050"/>
                              </a:solidFill>
                            </a:rPr>
                            <a:t> зелёным </a:t>
                          </a:r>
                          <a:r>
                            <a:rPr lang="ru-RU" altLang="ru-RU" sz="2800" dirty="0">
                              <a:solidFill>
                                <a:schemeClr val="tx1"/>
                              </a:solidFill>
                            </a:rPr>
                            <a:t>или</a:t>
                          </a:r>
                          <a:r>
                            <a:rPr lang="ru-RU" altLang="ru-RU" sz="280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ru-RU" altLang="ru-RU" sz="2800" dirty="0">
                              <a:solidFill>
                                <a:srgbClr val="FF0000"/>
                              </a:solidFill>
                            </a:rPr>
                            <a:t>красным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ea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None/>
                          </a:pPr>
                          <a:r>
                            <a:rPr lang="ru-RU" altLang="ru-RU" sz="2800" dirty="0"/>
                            <a:t>г) шариком другого цвета (не зеленого, не голубого, не красного)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5066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703482"/>
                      </a:ext>
                    </a:extLst>
                  </a:tr>
                  <a:tr h="3026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" t="-64185" r="-100348" b="-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64185" r="-348" b="-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13398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4010609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515" y="1276927"/>
            <a:ext cx="8393524" cy="3491345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Домашнее задание:</a:t>
            </a:r>
            <a:b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§53 стр. 29-32</a:t>
            </a:r>
            <a:b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№ 83, 84, 85, 86 </a:t>
            </a:r>
            <a:br>
              <a:rPr lang="ru-RU" sz="7200" b="1" dirty="0">
                <a:latin typeface="+mn-lt"/>
              </a:rPr>
            </a:br>
            <a:endParaRPr lang="ru-RU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2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4CB717-87B7-4821-9A74-A10A36B1AA53}"/>
              </a:ext>
            </a:extLst>
          </p:cNvPr>
          <p:cNvSpPr txBox="1">
            <a:spLocks noChangeArrowheads="1"/>
          </p:cNvSpPr>
          <p:nvPr/>
        </p:nvSpPr>
        <p:spPr>
          <a:xfrm>
            <a:off x="3348784" y="79465"/>
            <a:ext cx="5394325" cy="5365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000" b="1" dirty="0">
                <a:solidFill>
                  <a:srgbClr val="0066FF"/>
                </a:solidFill>
                <a:ea typeface="Microsoft YaHei" panose="020B0503020204020204" pitchFamily="34" charset="-122"/>
              </a:rPr>
              <a:t>События бывают</a:t>
            </a:r>
            <a:endParaRPr lang="ru-RU" altLang="ru-RU" sz="4000" b="1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4000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4000" dirty="0">
              <a:solidFill>
                <a:srgbClr val="0066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977FA-DCA8-4AA5-BF23-828676898AAB}"/>
              </a:ext>
            </a:extLst>
          </p:cNvPr>
          <p:cNvSpPr txBox="1"/>
          <p:nvPr/>
        </p:nvSpPr>
        <p:spPr>
          <a:xfrm>
            <a:off x="1315586" y="1539121"/>
            <a:ext cx="4404326" cy="4392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fontAlgn="auto">
              <a:spcAft>
                <a:spcPts val="0"/>
              </a:spcAft>
              <a:defRPr sz="4000">
                <a:solidFill>
                  <a:srgbClr val="0066FF"/>
                </a:solidFill>
              </a:defRPr>
            </a:lvl1pPr>
          </a:lstStyle>
          <a:p>
            <a:r>
              <a:rPr lang="ru-RU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Совместные</a:t>
            </a:r>
          </a:p>
          <a:p>
            <a:endParaRPr lang="ru-RU" alt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Произойдет </a:t>
            </a:r>
            <a:r>
              <a:rPr lang="ru-RU" alt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одно </a:t>
            </a:r>
            <a:r>
              <a:rPr lang="ru-RU" alt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другое.</a:t>
            </a:r>
          </a:p>
          <a:p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 произойдут вместе, одновременно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5C9F3-EA47-40DA-A285-2AAD58B8B795}"/>
              </a:ext>
            </a:extLst>
          </p:cNvPr>
          <p:cNvSpPr txBox="1"/>
          <p:nvPr/>
        </p:nvSpPr>
        <p:spPr>
          <a:xfrm>
            <a:off x="6342302" y="1539121"/>
            <a:ext cx="4404325" cy="4392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fontAlgn="auto">
              <a:spcAft>
                <a:spcPts val="0"/>
              </a:spcAft>
              <a:defRPr sz="3600">
                <a:solidFill>
                  <a:srgbClr val="0066FF"/>
                </a:solidFill>
              </a:defRPr>
            </a:lvl1pPr>
          </a:lstStyle>
          <a:p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Несовместные</a:t>
            </a:r>
          </a:p>
          <a:p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Произойдет </a:t>
            </a:r>
            <a:r>
              <a:rPr lang="ru-RU" alt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одно </a:t>
            </a:r>
            <a:r>
              <a:rPr lang="ru-RU" alt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другое.</a:t>
            </a:r>
          </a:p>
          <a:p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месте они </a:t>
            </a:r>
            <a:r>
              <a:rPr lang="ru-RU" alt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НИКОГДА</a:t>
            </a: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наступят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9401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501" y="381806"/>
            <a:ext cx="10108707" cy="59124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1. Бросают одну игральную кость. Событие А – «выпало чётное число очков». Событие В – «выпало число очков, кратное пяти».</a:t>
            </a:r>
          </a:p>
          <a:p>
            <a:pPr marL="0" indent="0" algn="just">
              <a:buNone/>
            </a:pPr>
            <a:r>
              <a:rPr lang="ru-RU" dirty="0"/>
              <a:t>а) Являются ли события А и В несовместными?</a:t>
            </a:r>
          </a:p>
          <a:p>
            <a:pPr marL="0" indent="0" algn="just">
              <a:buNone/>
            </a:pPr>
            <a:r>
              <a:rPr lang="ru-RU" dirty="0"/>
              <a:t>б) Используя правило сложения вероятностей, найдите P(A </a:t>
            </a:r>
            <a:r>
              <a:rPr lang="ru-RU" dirty="0">
                <a:sym typeface="Symbol" panose="05050102010706020507" pitchFamily="18" charset="2"/>
              </a:rPr>
              <a:t></a:t>
            </a:r>
            <a:r>
              <a:rPr lang="ru-RU" dirty="0"/>
              <a:t> B).</a:t>
            </a:r>
          </a:p>
          <a:p>
            <a:pPr marL="0" indent="0" algn="just">
              <a:buNone/>
            </a:pPr>
            <a:r>
              <a:rPr lang="ru-RU" dirty="0"/>
              <a:t>2. В банке рядом друг с другом стоят два банкомата – старый и новый. Веро­ятность того, что в течение дня в старом банкомате закончатся денежные ку­пюры, равна 0,2. Вероятность того, что купюры закончатся в новом банкома­те, равна 0,1. В двух банкоматах купюры могут закончиться с вероятностью 0,05. Найдите вероятность события:</a:t>
            </a:r>
          </a:p>
          <a:p>
            <a:pPr marL="0" indent="0" algn="just">
              <a:buNone/>
            </a:pPr>
            <a:r>
              <a:rPr lang="ru-RU" dirty="0"/>
              <a:t>а) «в течение дня купюры закончатся хотя бы в одном из банкоматов»;</a:t>
            </a:r>
          </a:p>
          <a:p>
            <a:pPr marL="0" indent="0" algn="just">
              <a:buNone/>
            </a:pPr>
            <a:r>
              <a:rPr lang="ru-RU" dirty="0"/>
              <a:t>б) «в течение дня купюры не закончатся ни в одном из банкоматов»;</a:t>
            </a:r>
          </a:p>
          <a:p>
            <a:pPr marL="0" indent="0" algn="just">
              <a:buNone/>
            </a:pPr>
            <a:r>
              <a:rPr lang="ru-RU" dirty="0"/>
              <a:t>в) «в течение дня купюры закончатся только в старом банкомате»;</a:t>
            </a:r>
          </a:p>
          <a:p>
            <a:pPr marL="0" indent="0" algn="just">
              <a:buNone/>
            </a:pPr>
            <a:r>
              <a:rPr lang="ru-RU" dirty="0"/>
              <a:t>г) «к вечеру купюры останутся хотя бы в одном из банкоматов».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Несовместные события</a:t>
            </a:r>
            <a:endParaRPr dirty="0">
              <a:latin typeface="+mn-l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76B2458-B1A6-4468-B7E4-901B9BFDFA40}"/>
              </a:ext>
            </a:extLst>
          </p:cNvPr>
          <p:cNvSpPr txBox="1"/>
          <p:nvPr/>
        </p:nvSpPr>
        <p:spPr>
          <a:xfrm>
            <a:off x="621686" y="802804"/>
            <a:ext cx="10442131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События А и В называются несовместными, если их пересечение не содержит элементарных событий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983432" y="4279188"/>
            <a:ext cx="110892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Пример: В одном и том же году Новый год приходится на среду и пятницу</a:t>
            </a:r>
            <a:endParaRPr sz="32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F29601E-AF19-4401-98D3-47FF89737C69}"/>
              </a:ext>
            </a:extLst>
          </p:cNvPr>
          <p:cNvGrpSpPr/>
          <p:nvPr/>
        </p:nvGrpSpPr>
        <p:grpSpPr>
          <a:xfrm>
            <a:off x="3431704" y="2155050"/>
            <a:ext cx="3812539" cy="1677035"/>
            <a:chOff x="0" y="-36187"/>
            <a:chExt cx="5331269" cy="234570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1185E4B-FDFA-4F2E-B179-1A6C1ECEA7F7}"/>
                </a:ext>
              </a:extLst>
            </p:cNvPr>
            <p:cNvSpPr/>
            <p:nvPr/>
          </p:nvSpPr>
          <p:spPr>
            <a:xfrm>
              <a:off x="2930992" y="-36187"/>
              <a:ext cx="2400277" cy="2333640"/>
            </a:xfrm>
            <a:prstGeom prst="ellipse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782146-F8CA-4D63-98FA-E0E68CFE0DC7}"/>
                </a:ext>
              </a:extLst>
            </p:cNvPr>
            <p:cNvSpPr/>
            <p:nvPr/>
          </p:nvSpPr>
          <p:spPr>
            <a:xfrm>
              <a:off x="0" y="-24123"/>
              <a:ext cx="2400277" cy="2333640"/>
            </a:xfrm>
            <a:prstGeom prst="ellipse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Надпись 114">
              <a:extLst>
                <a:ext uri="{FF2B5EF4-FFF2-40B4-BE49-F238E27FC236}">
                  <a16:creationId xmlns:a16="http://schemas.microsoft.com/office/drawing/2014/main" id="{78CD2384-4638-493D-AEF5-9B798930F51E}"/>
                </a:ext>
              </a:extLst>
            </p:cNvPr>
            <p:cNvSpPr txBox="1"/>
            <p:nvPr/>
          </p:nvSpPr>
          <p:spPr>
            <a:xfrm>
              <a:off x="870050" y="677131"/>
              <a:ext cx="625598" cy="8788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115">
              <a:extLst>
                <a:ext uri="{FF2B5EF4-FFF2-40B4-BE49-F238E27FC236}">
                  <a16:creationId xmlns:a16="http://schemas.microsoft.com/office/drawing/2014/main" id="{F8575586-DD3A-4776-A0AE-DC45487B6E43}"/>
                </a:ext>
              </a:extLst>
            </p:cNvPr>
            <p:cNvSpPr txBox="1"/>
            <p:nvPr/>
          </p:nvSpPr>
          <p:spPr>
            <a:xfrm>
              <a:off x="3888672" y="601250"/>
              <a:ext cx="585596" cy="7737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09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678886" cy="6432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n-lt"/>
              </a:rPr>
              <a:t>Случай, когда события несовместны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2" y="1099282"/>
            <a:ext cx="9862796" cy="2469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Если события А и В не имеют общих благоприятствующих элементарных собы­тий, то они несовместны, их пересечение является невозможным событием. Поэтому вероятность пересечения несовместных событий равна нулю: </a:t>
            </a:r>
            <a:r>
              <a:rPr lang="ru-RU" sz="4000" dirty="0"/>
              <a:t>Р(А </a:t>
            </a:r>
            <a:r>
              <a:rPr lang="ru-RU" sz="4000" dirty="0">
                <a:sym typeface="Symbol" panose="05050102010706020507" pitchFamily="18" charset="2"/>
              </a:rPr>
              <a:t>⋂</a:t>
            </a:r>
            <a:r>
              <a:rPr lang="ru-RU" sz="4000" dirty="0"/>
              <a:t> В) = 0.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090A5F6-EAFD-4257-8075-901EFBE019DA}"/>
              </a:ext>
            </a:extLst>
          </p:cNvPr>
          <p:cNvGrpSpPr/>
          <p:nvPr/>
        </p:nvGrpSpPr>
        <p:grpSpPr>
          <a:xfrm>
            <a:off x="2627891" y="3881716"/>
            <a:ext cx="5522759" cy="2385919"/>
            <a:chOff x="2891114" y="3801817"/>
            <a:chExt cx="3329219" cy="143827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659EF32-3317-4013-9F25-43964495290E}"/>
                </a:ext>
              </a:extLst>
            </p:cNvPr>
            <p:cNvSpPr/>
            <p:nvPr/>
          </p:nvSpPr>
          <p:spPr>
            <a:xfrm>
              <a:off x="2891114" y="3801817"/>
              <a:ext cx="1438275" cy="14382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800" b="1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89DE9C3-384A-4C1B-84DF-3E1B842093BA}"/>
                </a:ext>
              </a:extLst>
            </p:cNvPr>
            <p:cNvSpPr/>
            <p:nvPr/>
          </p:nvSpPr>
          <p:spPr>
            <a:xfrm>
              <a:off x="4782058" y="3801817"/>
              <a:ext cx="1438275" cy="14382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800" b="1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4837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350057" cy="6214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66FF"/>
                </a:solidFill>
                <a:latin typeface="+mn-lt"/>
              </a:rPr>
              <a:t>ПРИМЕР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5" y="1198487"/>
            <a:ext cx="7055894" cy="3915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Игральную кость бросают дваж­ды. Рассмотрим событие А «в первый раз вы­пало больше очков, чем во второй» и событие В «в первый раз выпало меньше очков, чем во второй». Выделим в таблице элементарные со­бытия, благоприятствующие каждому из этих событий.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09A08CFB-9DDB-4688-A3D1-C98BEE64C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77058"/>
              </p:ext>
            </p:extLst>
          </p:nvPr>
        </p:nvGraphicFramePr>
        <p:xfrm>
          <a:off x="7286713" y="2134917"/>
          <a:ext cx="4448946" cy="4066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299E9-C235-4D9F-BCCA-DB4A1746E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5" y="656949"/>
            <a:ext cx="2171911" cy="11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2169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0057" cy="63919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66FF"/>
                </a:solidFill>
                <a:latin typeface="+mn-lt"/>
              </a:rPr>
              <a:t>ПРИМЕР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47456" y="905524"/>
                <a:ext cx="11097087" cy="56461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200" dirty="0"/>
                  <a:t>Общих элементарных событий у событий А и В нет, ведь не может случиться так, что в первый раз выпало больше и одновременно меньше очков, чем во второй. События А и В несовместны. Поставим вопрос: чему равна вероятность объединения A </a:t>
                </a:r>
                <a:r>
                  <a:rPr lang="ru-RU" sz="3200" dirty="0">
                    <a:sym typeface="Symbol" panose="05050102010706020507" pitchFamily="18" charset="2"/>
                  </a:rPr>
                  <a:t>⋃</a:t>
                </a:r>
                <a:r>
                  <a:rPr lang="ru-RU" sz="3200" dirty="0"/>
                  <a:t> В?</a:t>
                </a:r>
              </a:p>
              <a:p>
                <a:pPr marL="0" indent="0">
                  <a:buNone/>
                </a:pPr>
                <a:r>
                  <a:rPr lang="ru-RU" sz="3200" dirty="0"/>
                  <a:t>Элементарные события равновозможные. </a:t>
                </a:r>
              </a:p>
              <a:p>
                <a:pPr marL="0" indent="0">
                  <a:buNone/>
                </a:pPr>
                <a:r>
                  <a:rPr lang="ru-RU" sz="3200" dirty="0"/>
                  <a:t>Нужно пересчитать все элементарные события, которые благоприятству­ют событию А и В, сложить полученные числа и разделить сумму на общее число элементарных событий 36:</a:t>
                </a:r>
              </a:p>
              <a:p>
                <a:pPr marL="0" indent="0" algn="ctr">
                  <a:buNone/>
                </a:pPr>
                <a:r>
                  <a:rPr lang="ru-RU" sz="3200" dirty="0"/>
                  <a:t>Р(А </a:t>
                </a:r>
                <a:r>
                  <a:rPr lang="ru-RU" sz="3200" dirty="0">
                    <a:sym typeface="Symbol" panose="05050102010706020507" pitchFamily="18" charset="2"/>
                  </a:rPr>
                  <a:t>⋃</a:t>
                </a:r>
                <a:r>
                  <a:rPr lang="ru-RU" sz="3200" dirty="0"/>
                  <a:t> 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+  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15 +  15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200" dirty="0"/>
                  <a:t>.</a:t>
                </a:r>
              </a:p>
              <a:p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456" y="905524"/>
                <a:ext cx="11097087" cy="5646197"/>
              </a:xfrm>
              <a:blipFill>
                <a:blip r:embed="rId2"/>
                <a:stretch>
                  <a:fillRect l="-1429" t="-2268" r="-2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90843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06AE83-45D8-4C7A-88FE-0A20BC74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39417" cy="78509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Правило сложения вероятностей несовместных событий</a:t>
            </a:r>
            <a:endParaRPr lang="ru-RU" sz="4000" b="1" dirty="0">
              <a:solidFill>
                <a:srgbClr val="0066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9890" y="729124"/>
                <a:ext cx="10839635" cy="362363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  <a:tabLst>
                    <a:tab pos="810895" algn="l"/>
                  </a:tabLst>
                </a:pPr>
                <a:r>
                  <a:rPr lang="ru-RU" sz="3200" dirty="0"/>
                  <a:t>Обратите внимание!</a:t>
                </a:r>
              </a:p>
              <a:p>
                <a:pPr marL="0" indent="0" algn="ctr">
                  <a:buNone/>
                  <a:tabLst>
                    <a:tab pos="810895" algn="l"/>
                  </a:tabLst>
                </a:pPr>
                <a:r>
                  <a:rPr lang="ru-RU" sz="3200" dirty="0"/>
                  <a:t>можно разбить дробь на два слагаемых:</a:t>
                </a:r>
              </a:p>
              <a:p>
                <a:pPr marL="0" indent="0" algn="ctr">
                  <a:buNone/>
                  <a:tabLst>
                    <a:tab pos="810895" algn="l"/>
                  </a:tabLst>
                </a:pPr>
                <a:r>
                  <a:rPr lang="ru-RU" sz="3200" dirty="0"/>
                  <a:t>Р(А </a:t>
                </a:r>
                <a:r>
                  <a:rPr lang="ru-RU" sz="3200" dirty="0">
                    <a:sym typeface="Symbol" panose="05050102010706020507" pitchFamily="18" charset="2"/>
                  </a:rPr>
                  <a:t>⋃</a:t>
                </a:r>
                <a:r>
                  <a:rPr lang="ru-RU" sz="3200" dirty="0"/>
                  <a:t> 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+  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В</m:t>
                            </m:r>
                          </m:e>
                        </m:d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sz="3200" dirty="0"/>
                  <a:t> = Р(А) + Р(В).</a:t>
                </a:r>
              </a:p>
              <a:p>
                <a:pPr marL="0" indent="0">
                  <a:buNone/>
                  <a:tabLst>
                    <a:tab pos="810895" algn="l"/>
                  </a:tabLst>
                </a:pPr>
                <a:r>
                  <a:rPr lang="ru-RU" sz="3200" dirty="0"/>
                  <a:t>т. е. вероятность объединения двух событий оказалась равна сумме вероятностей этих событий.</a:t>
                </a:r>
              </a:p>
              <a:p>
                <a:pPr marL="0" indent="0">
                  <a:buNone/>
                  <a:tabLst>
                    <a:tab pos="810895" algn="l"/>
                  </a:tabLst>
                </a:pPr>
                <a:r>
                  <a:rPr lang="ru-RU" sz="3200" dirty="0"/>
                  <a:t>Это свойство верно для любых двух несовместных событий в любом случайном опыте.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890" y="729124"/>
                <a:ext cx="10839635" cy="3623638"/>
              </a:xfrm>
              <a:blipFill>
                <a:blip r:embed="rId2"/>
                <a:stretch>
                  <a:fillRect l="-1462" t="-4545" r="-2193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BEA1FF7-87A9-4C89-B48C-6628E5ADAA3B}"/>
              </a:ext>
            </a:extLst>
          </p:cNvPr>
          <p:cNvSpPr txBox="1"/>
          <p:nvPr/>
        </p:nvSpPr>
        <p:spPr>
          <a:xfrm>
            <a:off x="1352365" y="4296794"/>
            <a:ext cx="10564427" cy="2281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Правило сложения вероятностей несовместных событий. Вероятность объ­единения несовместных событий равна сумме их вероятностей:</a:t>
            </a:r>
          </a:p>
          <a:p>
            <a:pPr marL="0" indent="0" algn="ctr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P(A </a:t>
            </a:r>
            <a:r>
              <a:rPr lang="ru-RU" sz="3200" dirty="0">
                <a:sym typeface="Symbol" panose="05050102010706020507" pitchFamily="18" charset="2"/>
              </a:rPr>
              <a:t>⋃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B) = Р(А) + Р(В).</a:t>
            </a:r>
          </a:p>
        </p:txBody>
      </p:sp>
    </p:spTree>
    <p:extLst>
      <p:ext uri="{BB962C8B-B14F-4D97-AF65-F5344CB8AC3E}">
        <p14:creationId xmlns:p14="http://schemas.microsoft.com/office/powerpoint/2010/main" val="3348257490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24325" cy="73183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Пример </a:t>
            </a:r>
            <a:r>
              <a:rPr lang="en-US" sz="4000" dirty="0">
                <a:latin typeface="+mn-lt"/>
              </a:rPr>
              <a:t>1</a:t>
            </a:r>
            <a:endParaRPr lang="ru-RU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3925" y="971551"/>
                <a:ext cx="10210800" cy="53530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200" dirty="0"/>
                  <a:t>Найдите вероятность того, что при подбрасывании игрального кубика выпадет 5 или 6 очков.</a:t>
                </a:r>
              </a:p>
              <a:p>
                <a:pPr marL="514350" indent="-514350">
                  <a:buAutoNum type="arabicParenR"/>
                </a:pPr>
                <a:r>
                  <a:rPr lang="ru-RU" sz="3200" dirty="0"/>
                  <a:t>Вероятность выпадения 5 очков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/>
                  <a:t>2) Вероятность выпадения 6 очков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/>
                  <a:t>3) По теореме о сумме вероятностей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925" y="971551"/>
                <a:ext cx="10210800" cy="5353049"/>
              </a:xfrm>
              <a:blipFill>
                <a:blip r:embed="rId2"/>
                <a:stretch>
                  <a:fillRect l="-1612" t="-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816451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603</TotalTime>
  <Words>2707</Words>
  <Application>Microsoft Office PowerPoint</Application>
  <PresentationFormat>Широкоэкранный</PresentationFormat>
  <Paragraphs>351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Моя ВиС</vt:lpstr>
      <vt:lpstr>Презентация PowerPoint</vt:lpstr>
      <vt:lpstr>Презентация PowerPoint</vt:lpstr>
      <vt:lpstr>Презентация PowerPoint</vt:lpstr>
      <vt:lpstr>Несовместные события</vt:lpstr>
      <vt:lpstr>Случай, когда события несовместны</vt:lpstr>
      <vt:lpstr>ПРИМЕР 1</vt:lpstr>
      <vt:lpstr>ПРИМЕР 1</vt:lpstr>
      <vt:lpstr>Правило сложения вероятностей несовместных событий</vt:lpstr>
      <vt:lpstr>Пример 1</vt:lpstr>
      <vt:lpstr>Пример 2</vt:lpstr>
      <vt:lpstr>Пример 3</vt:lpstr>
      <vt:lpstr>Пример 4</vt:lpstr>
      <vt:lpstr>Совместные события</vt:lpstr>
      <vt:lpstr>Пример 5</vt:lpstr>
      <vt:lpstr>Пример 5</vt:lpstr>
      <vt:lpstr>Совместные события</vt:lpstr>
      <vt:lpstr>Совместные события</vt:lpstr>
      <vt:lpstr>Правило сложения вероятностей в общем случае</vt:lpstr>
      <vt:lpstr>Пример 6</vt:lpstr>
      <vt:lpstr>Пример 7</vt:lpstr>
      <vt:lpstr>Пример 8</vt:lpstr>
      <vt:lpstr>Задача 1</vt:lpstr>
      <vt:lpstr>Задача 2</vt:lpstr>
      <vt:lpstr>Задача 3</vt:lpstr>
      <vt:lpstr>Задача 4</vt:lpstr>
      <vt:lpstr>Задача 4 Решение</vt:lpstr>
      <vt:lpstr>Задача 5</vt:lpstr>
      <vt:lpstr>Решение Задача 5 (а, г)</vt:lpstr>
      <vt:lpstr>Домашнее задание: §53 стр. 29-32 № 83, 84, 85, 86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данных в таблицах. Практические вычисления по табличным данным.</dc:title>
  <dc:creator>AV</dc:creator>
  <cp:lastModifiedBy>AV-server</cp:lastModifiedBy>
  <cp:revision>84</cp:revision>
  <dcterms:created xsi:type="dcterms:W3CDTF">2023-09-02T10:27:39Z</dcterms:created>
  <dcterms:modified xsi:type="dcterms:W3CDTF">2025-05-07T07:14:59Z</dcterms:modified>
</cp:coreProperties>
</file>