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</p:sldMasterIdLst>
  <p:notesMasterIdLst>
    <p:notesMasterId r:id="rId20"/>
  </p:notesMasterIdLst>
  <p:sldIdLst>
    <p:sldId id="257" r:id="rId3"/>
    <p:sldId id="414" r:id="rId4"/>
    <p:sldId id="415" r:id="rId5"/>
    <p:sldId id="416" r:id="rId6"/>
    <p:sldId id="428" r:id="rId7"/>
    <p:sldId id="417" r:id="rId8"/>
    <p:sldId id="331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38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33CC"/>
    <a:srgbClr val="06AE3A"/>
    <a:srgbClr val="F5ADE7"/>
    <a:srgbClr val="FC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notesViewPr>
    <p:cSldViewPr>
      <p:cViewPr varScale="1">
        <p:scale>
          <a:sx n="69" d="100"/>
          <a:sy n="69" d="100"/>
        </p:scale>
        <p:origin x="-18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54CE11D-07F4-4425-B65B-44BE04C0871F}" type="datetimeFigureOut">
              <a:rPr lang="ru-RU" smtClean="0"/>
              <a:pPr/>
              <a:t>26.04.2025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5FF484-771A-4467-8D1A-5D52C03AA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095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6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9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9965" y="106807"/>
            <a:ext cx="99915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9332" y="3952188"/>
            <a:ext cx="98933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0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123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7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3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059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2768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1714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6409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34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8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0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7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2533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2835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5866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5485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7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C564F-2F97-4091-9166-DCECD1084DAF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754E-9BE5-4198-9DB9-41029E63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0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69C564F-2F97-4091-9166-DCECD1084DAF}" type="datetimeFigureOut">
              <a:rPr lang="ru-RU" smtClean="0"/>
              <a:pPr/>
              <a:t>26.04.2025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4BB754E-9BE5-4198-9DB9-41029E6387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7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564F-2F97-4091-9166-DCECD1084DAF}" type="datetimeFigureOut">
              <a:rPr lang="ru-RU" smtClean="0"/>
              <a:pPr/>
              <a:t>26.04.2025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754E-9BE5-4198-9DB9-41029E6387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85950" y="1124744"/>
            <a:ext cx="92201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Диаграмма Эйлера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Объединение</a:t>
            </a:r>
            <a:r>
              <a:rPr lang="en-US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пересечение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107597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479376" y="852428"/>
            <a:ext cx="11472936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Монету бросают дважды.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«первый раз выпал орел»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В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«второй раз выпал орел»</a:t>
            </a:r>
            <a:endParaRPr lang="ru-RU" sz="3200" b="1" dirty="0">
              <a:latin typeface="+mn-lt"/>
              <a:cs typeface="Calibri" panose="020F0502020204030204" pitchFamily="34" charset="0"/>
            </a:endParaRP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 Выпишите элементарные события благоприятствующие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 ⋃ В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?</a:t>
            </a:r>
            <a:endParaRPr lang="ru-RU" sz="3200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168A9-F38B-4AB1-AB18-53B63C0603CA}"/>
              </a:ext>
            </a:extLst>
          </p:cNvPr>
          <p:cNvSpPr txBox="1"/>
          <p:nvPr/>
        </p:nvSpPr>
        <p:spPr>
          <a:xfrm>
            <a:off x="479376" y="3717032"/>
            <a:ext cx="7416824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А: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ОО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и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ОР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В:  ОО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и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 РО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Тогда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 ⋃ В:   ОО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и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 РО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и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 РО</a:t>
            </a:r>
          </a:p>
        </p:txBody>
      </p:sp>
    </p:spTree>
    <p:extLst>
      <p:ext uri="{BB962C8B-B14F-4D97-AF65-F5344CB8AC3E}">
        <p14:creationId xmlns:p14="http://schemas.microsoft.com/office/powerpoint/2010/main" val="38936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2E300045-DF4E-4F71-A816-E25CE1DFC6E5}"/>
                  </a:ext>
                </a:extLst>
              </p:cNvPr>
              <p:cNvSpPr txBox="1"/>
              <p:nvPr/>
            </p:nvSpPr>
            <p:spPr>
              <a:xfrm>
                <a:off x="263352" y="836712"/>
                <a:ext cx="11832468" cy="349954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На диаграмме Эйлера изображены события А и В. В кругах этих событий написано число элементарных событий благоприятствующих каждому из них. Всего в опыте 50 элементарных событий.</a:t>
                </a: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элементарных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элементарных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2E300045-DF4E-4F71-A816-E25CE1DF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836712"/>
                <a:ext cx="11832468" cy="3499548"/>
              </a:xfrm>
              <a:prstGeom prst="rect">
                <a:avLst/>
              </a:prstGeom>
              <a:blipFill>
                <a:blip r:embed="rId2"/>
                <a:stretch>
                  <a:fillRect l="-2009" t="-3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168A9-F38B-4AB1-AB18-53B63C0603CA}"/>
                  </a:ext>
                </a:extLst>
              </p:cNvPr>
              <p:cNvSpPr txBox="1"/>
              <p:nvPr/>
            </p:nvSpPr>
            <p:spPr>
              <a:xfrm>
                <a:off x="1176300" y="4448755"/>
                <a:ext cx="5616624" cy="159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Событие </a:t>
                </a:r>
                <a:r>
                  <a:rPr lang="ru-RU" sz="32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b="1" dirty="0">
                    <a:latin typeface="+mn-lt"/>
                    <a:cs typeface="Calibri" panose="020F0502020204030204" pitchFamily="34" charset="0"/>
                  </a:rPr>
                  <a:t>: </a:t>
                </a: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 </a:t>
                </a:r>
                <a:r>
                  <a:rPr lang="ru-RU" sz="3200" b="1" dirty="0">
                    <a:latin typeface="+mn-lt"/>
                    <a:cs typeface="Calibri" panose="020F0502020204030204" pitchFamily="34" charset="0"/>
                  </a:rPr>
                  <a:t>50-14=36</a:t>
                </a:r>
              </a:p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endParaRPr lang="ru-RU" sz="3200" b="1" dirty="0">
                  <a:latin typeface="+mn-lt"/>
                  <a:cs typeface="Calibri" panose="020F0502020204030204" pitchFamily="34" charset="0"/>
                </a:endParaRPr>
              </a:p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Событие </a:t>
                </a:r>
                <a:r>
                  <a:rPr lang="ru-RU" sz="32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0" smtClean="0">
                            <a:latin typeface="Cambria Math" panose="020405030504060302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3200" b="1" dirty="0">
                    <a:latin typeface="+mn-lt"/>
                    <a:cs typeface="Calibri" panose="020F0502020204030204" pitchFamily="34" charset="0"/>
                  </a:rPr>
                  <a:t>:  50-27=23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168A9-F38B-4AB1-AB18-53B63C06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00" y="4448755"/>
                <a:ext cx="5616624" cy="1596463"/>
              </a:xfrm>
              <a:prstGeom prst="rect">
                <a:avLst/>
              </a:prstGeom>
              <a:blipFill>
                <a:blip r:embed="rId3"/>
                <a:stretch>
                  <a:fillRect l="-2606" t="-4580" b="-11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E97399-4555-4E0D-ADDC-7D2C2303BE32}"/>
              </a:ext>
            </a:extLst>
          </p:cNvPr>
          <p:cNvGrpSpPr/>
          <p:nvPr/>
        </p:nvGrpSpPr>
        <p:grpSpPr>
          <a:xfrm>
            <a:off x="7392144" y="4077072"/>
            <a:ext cx="4104456" cy="2080642"/>
            <a:chOff x="2415476" y="3756831"/>
            <a:chExt cx="4104456" cy="20806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D4051AD-7A04-42D6-BA38-81B2EF53477C}"/>
                </a:ext>
              </a:extLst>
            </p:cNvPr>
            <p:cNvSpPr/>
            <p:nvPr/>
          </p:nvSpPr>
          <p:spPr>
            <a:xfrm>
              <a:off x="2415476" y="3756831"/>
              <a:ext cx="4104456" cy="2080642"/>
            </a:xfrm>
            <a:prstGeom prst="rect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BA6B077-665B-4586-ABB2-054889DDF9ED}"/>
                </a:ext>
              </a:extLst>
            </p:cNvPr>
            <p:cNvSpPr/>
            <p:nvPr/>
          </p:nvSpPr>
          <p:spPr>
            <a:xfrm>
              <a:off x="4554727" y="3964145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В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9956345-4C72-4AED-BD69-4E55D894F863}"/>
                </a:ext>
              </a:extLst>
            </p:cNvPr>
            <p:cNvSpPr/>
            <p:nvPr/>
          </p:nvSpPr>
          <p:spPr>
            <a:xfrm>
              <a:off x="2725728" y="3964146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А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0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63352" y="836712"/>
            <a:ext cx="1173730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На диаграмме Эйлера изображены события А и В. В кругах этих событий написано число элементарных событий благоприятствующих каждому из них. Всего в опыте 50 элементарных событий.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E97399-4555-4E0D-ADDC-7D2C2303BE32}"/>
              </a:ext>
            </a:extLst>
          </p:cNvPr>
          <p:cNvGrpSpPr/>
          <p:nvPr/>
        </p:nvGrpSpPr>
        <p:grpSpPr>
          <a:xfrm>
            <a:off x="7680176" y="3059495"/>
            <a:ext cx="4104456" cy="2080642"/>
            <a:chOff x="2415476" y="3756831"/>
            <a:chExt cx="4104456" cy="20806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D4051AD-7A04-42D6-BA38-81B2EF53477C}"/>
                </a:ext>
              </a:extLst>
            </p:cNvPr>
            <p:cNvSpPr/>
            <p:nvPr/>
          </p:nvSpPr>
          <p:spPr>
            <a:xfrm>
              <a:off x="2415476" y="3756831"/>
              <a:ext cx="4104456" cy="2080642"/>
            </a:xfrm>
            <a:prstGeom prst="rect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BA6B077-665B-4586-ABB2-054889DDF9ED}"/>
                </a:ext>
              </a:extLst>
            </p:cNvPr>
            <p:cNvSpPr/>
            <p:nvPr/>
          </p:nvSpPr>
          <p:spPr>
            <a:xfrm>
              <a:off x="4554727" y="3964145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В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9956345-4C72-4AED-BD69-4E55D894F863}"/>
                </a:ext>
              </a:extLst>
            </p:cNvPr>
            <p:cNvSpPr/>
            <p:nvPr/>
          </p:nvSpPr>
          <p:spPr>
            <a:xfrm>
              <a:off x="2725728" y="3964146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А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14</a:t>
              </a:r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410C7B93-BA99-4EDD-BACC-D320199E3551}"/>
              </a:ext>
            </a:extLst>
          </p:cNvPr>
          <p:cNvSpPr txBox="1"/>
          <p:nvPr/>
        </p:nvSpPr>
        <p:spPr>
          <a:xfrm>
            <a:off x="263352" y="3059495"/>
            <a:ext cx="7195734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413384" indent="-514350">
              <a:spcBef>
                <a:spcPts val="10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Сколько событий благоприятствуют событию А⋃В</a:t>
            </a:r>
          </a:p>
          <a:p>
            <a:pPr marL="527050" marR="413384" indent="-514350">
              <a:spcBef>
                <a:spcPts val="10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endParaRPr lang="ru-RU" sz="3200" dirty="0">
              <a:latin typeface="+mn-lt"/>
              <a:cs typeface="Calibri" panose="020F0502020204030204" pitchFamily="34" charset="0"/>
            </a:endParaRPr>
          </a:p>
          <a:p>
            <a:pPr marL="527050" marR="413384" indent="-514350">
              <a:spcBef>
                <a:spcPts val="10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Сколько событий благоприятствуют событию А⋂В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284E0-46A5-4160-B3DD-137918C25A8B}"/>
              </a:ext>
            </a:extLst>
          </p:cNvPr>
          <p:cNvSpPr txBox="1"/>
          <p:nvPr/>
        </p:nvSpPr>
        <p:spPr>
          <a:xfrm>
            <a:off x="3503713" y="3759261"/>
            <a:ext cx="3600400" cy="646331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413384" algn="ctr"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ru-RU" sz="3600" dirty="0">
                <a:latin typeface="+mn-lt"/>
              </a:rPr>
              <a:t>А⋃В: 14+27=41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6A69D-ED68-4E4F-AE66-8ADE409DFC23}"/>
              </a:ext>
            </a:extLst>
          </p:cNvPr>
          <p:cNvSpPr txBox="1"/>
          <p:nvPr/>
        </p:nvSpPr>
        <p:spPr>
          <a:xfrm>
            <a:off x="3503713" y="5491142"/>
            <a:ext cx="3600400" cy="646331"/>
          </a:xfrm>
          <a:prstGeom prst="rect">
            <a:avLst/>
          </a:prstGeom>
          <a:solidFill>
            <a:schemeClr val="accent4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413384" algn="ctr">
              <a:spcBef>
                <a:spcPts val="0"/>
              </a:spcBef>
              <a:tabLst>
                <a:tab pos="354965" algn="l"/>
                <a:tab pos="355600" algn="l"/>
              </a:tabLst>
            </a:pPr>
            <a:r>
              <a:rPr lang="ru-RU" sz="3600" dirty="0">
                <a:latin typeface="+mn-lt"/>
              </a:rPr>
              <a:t>А⋂В: 0</a:t>
            </a:r>
          </a:p>
        </p:txBody>
      </p:sp>
    </p:spTree>
    <p:extLst>
      <p:ext uri="{BB962C8B-B14F-4D97-AF65-F5344CB8AC3E}">
        <p14:creationId xmlns:p14="http://schemas.microsoft.com/office/powerpoint/2010/main" val="157860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63352" y="836712"/>
            <a:ext cx="1173730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На диаграмме Эйлера изображены события А и В. В кругах этих событий написано число элементарных событий благоприятствующих каждому из них. Всего в опыте 50 элементарных событий.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E97399-4555-4E0D-ADDC-7D2C2303BE32}"/>
              </a:ext>
            </a:extLst>
          </p:cNvPr>
          <p:cNvGrpSpPr/>
          <p:nvPr/>
        </p:nvGrpSpPr>
        <p:grpSpPr>
          <a:xfrm>
            <a:off x="7808623" y="3034272"/>
            <a:ext cx="4104456" cy="2080642"/>
            <a:chOff x="2415476" y="3756831"/>
            <a:chExt cx="4104456" cy="20806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D4051AD-7A04-42D6-BA38-81B2EF53477C}"/>
                </a:ext>
              </a:extLst>
            </p:cNvPr>
            <p:cNvSpPr/>
            <p:nvPr/>
          </p:nvSpPr>
          <p:spPr>
            <a:xfrm>
              <a:off x="2415476" y="3756831"/>
              <a:ext cx="4104456" cy="2080642"/>
            </a:xfrm>
            <a:prstGeom prst="rect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BA6B077-665B-4586-ABB2-054889DDF9ED}"/>
                </a:ext>
              </a:extLst>
            </p:cNvPr>
            <p:cNvSpPr/>
            <p:nvPr/>
          </p:nvSpPr>
          <p:spPr>
            <a:xfrm>
              <a:off x="4554727" y="3964145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В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9956345-4C72-4AED-BD69-4E55D894F863}"/>
                </a:ext>
              </a:extLst>
            </p:cNvPr>
            <p:cNvSpPr/>
            <p:nvPr/>
          </p:nvSpPr>
          <p:spPr>
            <a:xfrm>
              <a:off x="2725728" y="3964146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А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14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410C7B93-BA99-4EDD-BACC-D320199E3551}"/>
                  </a:ext>
                </a:extLst>
              </p:cNvPr>
              <p:cNvSpPr txBox="1"/>
              <p:nvPr/>
            </p:nvSpPr>
            <p:spPr>
              <a:xfrm>
                <a:off x="278921" y="2894561"/>
                <a:ext cx="7331940" cy="304224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А⋂В</m:t>
                        </m:r>
                      </m:e>
                    </m:acc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событий благоприятствуют событию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sz="3200" b="0" i="0" dirty="0" smtClean="0">
                            <a:cs typeface="Calibri" panose="020F0502020204030204" pitchFamily="34" charset="0"/>
                          </a:rPr>
                          <m:t>⋃</m:t>
                        </m:r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В</m:t>
                        </m:r>
                      </m:e>
                    </m:acc>
                    <m:r>
                      <a:rPr lang="ru-RU" sz="3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410C7B93-BA99-4EDD-BACC-D320199E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1" y="2894561"/>
                <a:ext cx="7331940" cy="3042243"/>
              </a:xfrm>
              <a:prstGeom prst="rect">
                <a:avLst/>
              </a:prstGeom>
              <a:blipFill>
                <a:blip r:embed="rId2"/>
                <a:stretch>
                  <a:fillRect l="-3325" t="-4208" b="-7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4F54B-D927-4CE6-BAB6-C5E04D6BB5A8}"/>
                  </a:ext>
                </a:extLst>
              </p:cNvPr>
              <p:cNvSpPr txBox="1"/>
              <p:nvPr/>
            </p:nvSpPr>
            <p:spPr>
              <a:xfrm>
                <a:off x="3194114" y="6021288"/>
                <a:ext cx="4304911" cy="666786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R="413384" algn="ctr">
                  <a:spcBef>
                    <a:spcPts val="0"/>
                  </a:spcBef>
                  <a:tabLst>
                    <a:tab pos="354965" algn="l"/>
                    <a:tab pos="3556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600" dirty="0">
                            <a:cs typeface="Calibri" panose="020F0502020204030204" pitchFamily="34" charset="0"/>
                          </a:rPr>
                          <m:t>А⋃В</m:t>
                        </m:r>
                      </m:e>
                    </m:acc>
                  </m:oMath>
                </a14:m>
                <a:r>
                  <a:rPr lang="ru-RU" sz="3600" dirty="0">
                    <a:latin typeface="+mn-lt"/>
                  </a:rPr>
                  <a:t>: 50-(14+27)=9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4F54B-D927-4CE6-BAB6-C5E04D6B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14" y="6021288"/>
                <a:ext cx="4304911" cy="666786"/>
              </a:xfrm>
              <a:prstGeom prst="rect">
                <a:avLst/>
              </a:prstGeom>
              <a:blipFill>
                <a:blip r:embed="rId3"/>
                <a:stretch>
                  <a:fillRect t="-7826" b="-3043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D9CC8D-89AB-4464-9DFF-53513D075C8A}"/>
                  </a:ext>
                </a:extLst>
              </p:cNvPr>
              <p:cNvSpPr txBox="1"/>
              <p:nvPr/>
            </p:nvSpPr>
            <p:spPr>
              <a:xfrm>
                <a:off x="3194114" y="4091332"/>
                <a:ext cx="4304911" cy="666786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R="413384" algn="ctr">
                  <a:spcBef>
                    <a:spcPts val="0"/>
                  </a:spcBef>
                  <a:tabLst>
                    <a:tab pos="354965" algn="l"/>
                    <a:tab pos="3556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600" dirty="0">
                            <a:cs typeface="Calibri" panose="020F0502020204030204" pitchFamily="34" charset="0"/>
                          </a:rPr>
                          <m:t>А⋂В</m:t>
                        </m:r>
                      </m:e>
                    </m:acc>
                    <m:r>
                      <a:rPr lang="ru-RU" sz="3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3600" dirty="0">
                    <a:latin typeface="+mn-lt"/>
                  </a:rPr>
                  <a:t>: 50-0=50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D9CC8D-89AB-4464-9DFF-53513D07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14" y="4091332"/>
                <a:ext cx="4304911" cy="666786"/>
              </a:xfrm>
              <a:prstGeom prst="rect">
                <a:avLst/>
              </a:prstGeom>
              <a:blipFill>
                <a:blip r:embed="rId4"/>
                <a:stretch>
                  <a:fillRect t="-6897" b="-29310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6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63352" y="836712"/>
            <a:ext cx="1173730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На диаграмме Эйлера изображены события А и В. В кругах этих событий написано число элементарных событий благоприятствующих каждому из них. Всего в опыте 50 элементарных событий.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E97399-4555-4E0D-ADDC-7D2C2303BE32}"/>
              </a:ext>
            </a:extLst>
          </p:cNvPr>
          <p:cNvGrpSpPr/>
          <p:nvPr/>
        </p:nvGrpSpPr>
        <p:grpSpPr>
          <a:xfrm>
            <a:off x="7808623" y="3034272"/>
            <a:ext cx="4104456" cy="2080642"/>
            <a:chOff x="2415476" y="3756831"/>
            <a:chExt cx="4104456" cy="20806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D4051AD-7A04-42D6-BA38-81B2EF53477C}"/>
                </a:ext>
              </a:extLst>
            </p:cNvPr>
            <p:cNvSpPr/>
            <p:nvPr/>
          </p:nvSpPr>
          <p:spPr>
            <a:xfrm>
              <a:off x="2415476" y="3756831"/>
              <a:ext cx="4104456" cy="2080642"/>
            </a:xfrm>
            <a:prstGeom prst="rect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BA6B077-665B-4586-ABB2-054889DDF9ED}"/>
                </a:ext>
              </a:extLst>
            </p:cNvPr>
            <p:cNvSpPr/>
            <p:nvPr/>
          </p:nvSpPr>
          <p:spPr>
            <a:xfrm>
              <a:off x="4231245" y="3964145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В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9956345-4C72-4AED-BD69-4E55D894F863}"/>
                </a:ext>
              </a:extLst>
            </p:cNvPr>
            <p:cNvSpPr/>
            <p:nvPr/>
          </p:nvSpPr>
          <p:spPr>
            <a:xfrm>
              <a:off x="3079117" y="3964146"/>
              <a:ext cx="1631237" cy="1631237"/>
            </a:xfrm>
            <a:prstGeom prst="ellipse">
              <a:avLst/>
            </a:prstGeom>
            <a:noFill/>
            <a:ln w="762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А</a:t>
              </a:r>
            </a:p>
            <a:p>
              <a:pPr algn="ctr"/>
              <a:r>
                <a:rPr lang="ru-RU" sz="4000" b="1" dirty="0">
                  <a:solidFill>
                    <a:schemeClr val="tx1"/>
                  </a:solidFill>
                </a:rPr>
                <a:t>14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410C7B93-BA99-4EDD-BACC-D320199E3551}"/>
                  </a:ext>
                </a:extLst>
              </p:cNvPr>
              <p:cNvSpPr txBox="1"/>
              <p:nvPr/>
            </p:nvSpPr>
            <p:spPr>
              <a:xfrm>
                <a:off x="278921" y="2894561"/>
                <a:ext cx="7331940" cy="304224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событий благоприятствуют событию А ⋂ В, если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А⋃В</m:t>
                        </m:r>
                      </m:e>
                    </m:acc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=15</a:t>
                </a: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  <a:p>
                <a:pPr marL="527050" marR="413384" indent="-514350">
                  <a:spcBef>
                    <a:spcPts val="100"/>
                  </a:spcBef>
                  <a:buFont typeface="+mj-lt"/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Сколько событий благоприятствуют событию</a:t>
                </a:r>
                <a:r>
                  <a:rPr lang="ru-RU" sz="3200" dirty="0">
                    <a:cs typeface="Calibri" panose="020F0502020204030204" pitchFamily="34" charset="0"/>
                  </a:rPr>
                  <a:t> А ⋃ В, если А ⋂ В=9</a:t>
                </a: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410C7B93-BA99-4EDD-BACC-D320199E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1" y="2894561"/>
                <a:ext cx="7331940" cy="3042243"/>
              </a:xfrm>
              <a:prstGeom prst="rect">
                <a:avLst/>
              </a:prstGeom>
              <a:blipFill>
                <a:blip r:embed="rId2"/>
                <a:stretch>
                  <a:fillRect l="-3325" t="-4208" b="-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4F54B-D927-4CE6-BAB6-C5E04D6BB5A8}"/>
                  </a:ext>
                </a:extLst>
              </p:cNvPr>
              <p:cNvSpPr txBox="1"/>
              <p:nvPr/>
            </p:nvSpPr>
            <p:spPr>
              <a:xfrm>
                <a:off x="1127448" y="6021288"/>
                <a:ext cx="6371578" cy="646331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R="413384" algn="ctr">
                  <a:spcBef>
                    <a:spcPts val="0"/>
                  </a:spcBef>
                  <a:tabLst>
                    <a:tab pos="354965" algn="l"/>
                    <a:tab pos="3556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600" dirty="0">
                        <a:cs typeface="Calibri" panose="020F0502020204030204" pitchFamily="34" charset="0"/>
                      </a:rPr>
                      <m:t>А ⋃ В</m:t>
                    </m:r>
                  </m:oMath>
                </a14:m>
                <a:r>
                  <a:rPr lang="ru-RU" sz="3600" dirty="0">
                    <a:latin typeface="+mn-lt"/>
                  </a:rPr>
                  <a:t>=14+27=41-9=32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4F54B-D927-4CE6-BAB6-C5E04D6B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6021288"/>
                <a:ext cx="6371578" cy="646331"/>
              </a:xfrm>
              <a:prstGeom prst="rect">
                <a:avLst/>
              </a:prstGeom>
              <a:blipFill>
                <a:blip r:embed="rId3"/>
                <a:stretch>
                  <a:fillRect t="-11607" b="-30357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D9CC8D-89AB-4464-9DFF-53513D075C8A}"/>
                  </a:ext>
                </a:extLst>
              </p:cNvPr>
              <p:cNvSpPr txBox="1"/>
              <p:nvPr/>
            </p:nvSpPr>
            <p:spPr>
              <a:xfrm>
                <a:off x="1127448" y="4091332"/>
                <a:ext cx="6371578" cy="646331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R="413384" algn="ctr">
                  <a:spcBef>
                    <a:spcPts val="0"/>
                  </a:spcBef>
                  <a:tabLst>
                    <a:tab pos="354965" algn="l"/>
                    <a:tab pos="3556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600" dirty="0">
                        <a:cs typeface="Calibri" panose="020F0502020204030204" pitchFamily="34" charset="0"/>
                      </a:rPr>
                      <m:t>А ⋂ В</m:t>
                    </m:r>
                  </m:oMath>
                </a14:m>
                <a:r>
                  <a:rPr lang="ru-RU" sz="3600" dirty="0">
                    <a:latin typeface="+mn-lt"/>
                  </a:rPr>
                  <a:t>=14+27+15=56-50=6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D9CC8D-89AB-4464-9DFF-53513D07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91332"/>
                <a:ext cx="6371578" cy="646331"/>
              </a:xfrm>
              <a:prstGeom prst="rect">
                <a:avLst/>
              </a:prstGeom>
              <a:blipFill>
                <a:blip r:embed="rId4"/>
                <a:stretch>
                  <a:fillRect t="-10714" b="-30357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60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63352" y="836712"/>
            <a:ext cx="1173730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На диаграмме Эйлера изображены события А, В и С. Нарисуйте диаграммы изображающие события: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A98D66AC-C03D-402D-A37E-E311BBDE4B39}"/>
                  </a:ext>
                </a:extLst>
              </p:cNvPr>
              <p:cNvSpPr txBox="1"/>
              <p:nvPr/>
            </p:nvSpPr>
            <p:spPr>
              <a:xfrm>
                <a:off x="242484" y="2170584"/>
                <a:ext cx="1984080" cy="5234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/>
                  <a:t>1)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 ⋃ В</a:t>
                </a:r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A98D66AC-C03D-402D-A37E-E311BBDE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4" y="2170584"/>
                <a:ext cx="1984080" cy="523413"/>
              </a:xfrm>
              <a:prstGeom prst="rect">
                <a:avLst/>
              </a:prstGeom>
              <a:blipFill>
                <a:blip r:embed="rId2"/>
                <a:stretch>
                  <a:fillRect l="-12000" t="-19767" b="-4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20F67157-FFBE-4985-9766-3D4914BCB8FA}"/>
                  </a:ext>
                </a:extLst>
              </p:cNvPr>
              <p:cNvSpPr txBox="1"/>
              <p:nvPr/>
            </p:nvSpPr>
            <p:spPr>
              <a:xfrm>
                <a:off x="2445490" y="2170584"/>
                <a:ext cx="1984080" cy="5234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/>
                  <a:t>2)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sz="3200" b="0" i="0" dirty="0" smtClean="0">
                            <a:cs typeface="Calibri" panose="020F0502020204030204" pitchFamily="34" charset="0"/>
                          </a:rPr>
                          <m:t>⋃В</m:t>
                        </m:r>
                      </m:e>
                    </m:acc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20F67157-FFBE-4985-9766-3D4914BCB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90" y="2170584"/>
                <a:ext cx="1984080" cy="523413"/>
              </a:xfrm>
              <a:prstGeom prst="rect">
                <a:avLst/>
              </a:prstGeom>
              <a:blipFill>
                <a:blip r:embed="rId3"/>
                <a:stretch>
                  <a:fillRect l="-11656" t="-19767" b="-44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3">
            <a:extLst>
              <a:ext uri="{FF2B5EF4-FFF2-40B4-BE49-F238E27FC236}">
                <a16:creationId xmlns:a16="http://schemas.microsoft.com/office/drawing/2014/main" id="{F07A2449-B09E-4CA1-A528-8391361AA782}"/>
              </a:ext>
            </a:extLst>
          </p:cNvPr>
          <p:cNvSpPr txBox="1"/>
          <p:nvPr/>
        </p:nvSpPr>
        <p:spPr>
          <a:xfrm>
            <a:off x="4361712" y="2170583"/>
            <a:ext cx="24263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/>
              <a:t>3) А⋂В⋂С</a:t>
            </a:r>
            <a:endParaRPr lang="ru-RU" sz="3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1D3DBBE9-BE12-4A45-AC36-D1CC8948B756}"/>
              </a:ext>
            </a:extLst>
          </p:cNvPr>
          <p:cNvSpPr txBox="1"/>
          <p:nvPr/>
        </p:nvSpPr>
        <p:spPr>
          <a:xfrm>
            <a:off x="6791556" y="2179656"/>
            <a:ext cx="24263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/>
              <a:t>4) А⋃В⋃С</a:t>
            </a:r>
            <a:endParaRPr lang="ru-RU" sz="3200" dirty="0">
              <a:latin typeface="+mn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144B5CB1-40C5-444F-812B-24B73160B6DA}"/>
                  </a:ext>
                </a:extLst>
              </p:cNvPr>
              <p:cNvSpPr txBox="1"/>
              <p:nvPr/>
            </p:nvSpPr>
            <p:spPr>
              <a:xfrm>
                <a:off x="9556336" y="2170583"/>
                <a:ext cx="2426374" cy="52841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/>
                  <a:t>5) В⋃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3200" dirty="0">
                            <a:cs typeface="Calibri" panose="020F0502020204030204" pitchFamily="34" charset="0"/>
                          </a:rPr>
                          <m:t>А</m:t>
                        </m:r>
                        <m:r>
                          <m:rPr>
                            <m:nor/>
                          </m:rPr>
                          <a:rPr lang="ru-RU" sz="3200" b="0" i="0" dirty="0" smtClean="0">
                            <a:cs typeface="Calibri" panose="020F0502020204030204" pitchFamily="34" charset="0"/>
                          </a:rPr>
                          <m:t>⋃С</m:t>
                        </m:r>
                      </m:e>
                    </m:acc>
                  </m:oMath>
                </a14:m>
                <a:endParaRPr lang="ru-RU"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144B5CB1-40C5-444F-812B-24B73160B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336" y="2170583"/>
                <a:ext cx="2426374" cy="528414"/>
              </a:xfrm>
              <a:prstGeom prst="rect">
                <a:avLst/>
              </a:prstGeom>
              <a:blipFill>
                <a:blip r:embed="rId4"/>
                <a:stretch>
                  <a:fillRect l="-9799" t="-18391" b="-43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AF419EE-976A-41B3-9CA3-CAD956AD242C}"/>
              </a:ext>
            </a:extLst>
          </p:cNvPr>
          <p:cNvGrpSpPr/>
          <p:nvPr/>
        </p:nvGrpSpPr>
        <p:grpSpPr>
          <a:xfrm>
            <a:off x="3437530" y="3284984"/>
            <a:ext cx="4320000" cy="3240000"/>
            <a:chOff x="3228020" y="3284984"/>
            <a:chExt cx="4320000" cy="324000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7B8D6762-01E3-4AB1-92F2-113E3FA6EF20}"/>
                </a:ext>
              </a:extLst>
            </p:cNvPr>
            <p:cNvGrpSpPr/>
            <p:nvPr/>
          </p:nvGrpSpPr>
          <p:grpSpPr>
            <a:xfrm>
              <a:off x="3228020" y="3284984"/>
              <a:ext cx="4320000" cy="3240000"/>
              <a:chOff x="2718523" y="3761146"/>
              <a:chExt cx="4320000" cy="3240000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01706344-E50E-4E3C-9833-D3986EEBC46E}"/>
                  </a:ext>
                </a:extLst>
              </p:cNvPr>
              <p:cNvSpPr/>
              <p:nvPr/>
            </p:nvSpPr>
            <p:spPr>
              <a:xfrm>
                <a:off x="2718523" y="3761146"/>
                <a:ext cx="4320000" cy="3240000"/>
              </a:xfrm>
              <a:prstGeom prst="rect">
                <a:avLst/>
              </a:prstGeom>
              <a:noFill/>
              <a:ln w="762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3929C382-76E8-4DCD-AE0C-6AB3261A4420}"/>
                  </a:ext>
                </a:extLst>
              </p:cNvPr>
              <p:cNvSpPr/>
              <p:nvPr/>
            </p:nvSpPr>
            <p:spPr>
              <a:xfrm>
                <a:off x="4416418" y="3963397"/>
                <a:ext cx="1901862" cy="1901862"/>
              </a:xfrm>
              <a:prstGeom prst="ellipse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64482FDE-CB2A-4F01-A85B-0BA262D239D8}"/>
                  </a:ext>
                </a:extLst>
              </p:cNvPr>
              <p:cNvSpPr/>
              <p:nvPr/>
            </p:nvSpPr>
            <p:spPr>
              <a:xfrm>
                <a:off x="3360769" y="3985146"/>
                <a:ext cx="1901862" cy="1901862"/>
              </a:xfrm>
              <a:prstGeom prst="ellipse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43B5B7B1-9269-45C7-9880-0240E1947F07}"/>
                  </a:ext>
                </a:extLst>
              </p:cNvPr>
              <p:cNvSpPr/>
              <p:nvPr/>
            </p:nvSpPr>
            <p:spPr>
              <a:xfrm>
                <a:off x="3901440" y="4878388"/>
                <a:ext cx="1901862" cy="1901862"/>
              </a:xfrm>
              <a:prstGeom prst="ellipse">
                <a:avLst/>
              </a:prstGeom>
              <a:noFill/>
              <a:ln w="762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8F3CF1-E6CC-4B2D-96F0-1814A24FF5CD}"/>
                </a:ext>
              </a:extLst>
            </p:cNvPr>
            <p:cNvSpPr txBox="1"/>
            <p:nvPr/>
          </p:nvSpPr>
          <p:spPr>
            <a:xfrm>
              <a:off x="3432868" y="3573016"/>
              <a:ext cx="43739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  <a:latin typeface="+mn-lt"/>
                </a:rPr>
                <a:t>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DE225D-C2CB-41EA-B381-40B807C76025}"/>
                </a:ext>
              </a:extLst>
            </p:cNvPr>
            <p:cNvSpPr txBox="1"/>
            <p:nvPr/>
          </p:nvSpPr>
          <p:spPr>
            <a:xfrm>
              <a:off x="6817244" y="3573016"/>
              <a:ext cx="43739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  <a:latin typeface="+mn-lt"/>
                </a:rPr>
                <a:t>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127DE7-CF27-4ACC-9935-AB18DCB1937F}"/>
                </a:ext>
              </a:extLst>
            </p:cNvPr>
            <p:cNvSpPr txBox="1"/>
            <p:nvPr/>
          </p:nvSpPr>
          <p:spPr>
            <a:xfrm>
              <a:off x="6246427" y="5561516"/>
              <a:ext cx="43739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  <a:latin typeface="+mn-lt"/>
                </a:rPr>
                <a:t>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53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63352" y="836712"/>
            <a:ext cx="117373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Составьте таблицу соответствия событий и изображений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79E33147-F16C-4603-8E9F-3F88874D9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76921"/>
                  </p:ext>
                </p:extLst>
              </p:nvPr>
            </p:nvGraphicFramePr>
            <p:xfrm>
              <a:off x="479376" y="1623141"/>
              <a:ext cx="10729194" cy="923481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88199">
                      <a:extLst>
                        <a:ext uri="{9D8B030D-6E8A-4147-A177-3AD203B41FA5}">
                          <a16:colId xmlns:a16="http://schemas.microsoft.com/office/drawing/2014/main" val="603142938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438016132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1337648618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038330585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80910813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1613726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А⋂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 b="0" i="0" dirty="0" smtClean="0">
                                      <a:latin typeface="+mn-lt"/>
                                      <a:cs typeface="Calibri" panose="020F0502020204030204" pitchFamily="34" charset="0"/>
                                    </a:rPr>
                                    <m:t>В⋃С</m:t>
                                  </m:r>
                                </m:e>
                              </m:acc>
                            </m:oMath>
                          </a14:m>
                          <a:endParaRPr lang="ru-RU" sz="24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(А⋃С)⋂В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А⋂В⋃С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400" b="0" i="0" dirty="0" smtClean="0">
                                        <a:latin typeface="+mn-lt"/>
                                        <a:cs typeface="Calibri" panose="020F0502020204030204" pitchFamily="34" charset="0"/>
                                      </a:rPr>
                                      <m:t>А⋃В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24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(В⋃С)⋂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 b="0" dirty="0">
                                      <a:latin typeface="+mn-lt"/>
                                      <a:cs typeface="Calibri" panose="020F0502020204030204" pitchFamily="34" charset="0"/>
                                    </a:rPr>
                                    <m:t>А</m:t>
                                  </m:r>
                                </m:e>
                              </m:acc>
                            </m:oMath>
                          </a14:m>
                          <a:endParaRPr lang="ru-RU" sz="24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А⋂В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68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441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79E33147-F16C-4603-8E9F-3F88874D96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76921"/>
                  </p:ext>
                </p:extLst>
              </p:nvPr>
            </p:nvGraphicFramePr>
            <p:xfrm>
              <a:off x="479376" y="1623141"/>
              <a:ext cx="10729194" cy="923481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88199">
                      <a:extLst>
                        <a:ext uri="{9D8B030D-6E8A-4147-A177-3AD203B41FA5}">
                          <a16:colId xmlns:a16="http://schemas.microsoft.com/office/drawing/2014/main" val="603142938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438016132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1337648618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038330585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280910813"/>
                        </a:ext>
                      </a:extLst>
                    </a:gridCol>
                    <a:gridCol w="1788199">
                      <a:extLst>
                        <a:ext uri="{9D8B030D-6E8A-4147-A177-3AD203B41FA5}">
                          <a16:colId xmlns:a16="http://schemas.microsoft.com/office/drawing/2014/main" val="1613726488"/>
                        </a:ext>
                      </a:extLst>
                    </a:gridCol>
                  </a:tblGrid>
                  <a:tr h="46628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0" t="-11688" r="-5000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(А⋃С)⋂В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А⋂В⋃С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024" t="-11688" r="-201365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9660" t="-11688" r="-10068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0" dirty="0">
                              <a:latin typeface="+mn-lt"/>
                            </a:rPr>
                            <a:t>А⋂В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2683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2441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493794-E30C-4901-BF30-6411166B6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59" y="3343653"/>
            <a:ext cx="1929424" cy="14564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FCE57-8248-4F38-8F3F-6FAB02CE5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05" y="3343653"/>
            <a:ext cx="1929424" cy="145648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F0AE049-3ECF-4521-BF18-DF7A81FDD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21" y="3343543"/>
            <a:ext cx="1929578" cy="1456601"/>
          </a:xfrm>
          <a:prstGeom prst="rect">
            <a:avLst/>
          </a:prstGeom>
        </p:spPr>
      </p:pic>
      <p:sp>
        <p:nvSpPr>
          <p:cNvPr id="33" name="object 3">
            <a:extLst>
              <a:ext uri="{FF2B5EF4-FFF2-40B4-BE49-F238E27FC236}">
                <a16:creationId xmlns:a16="http://schemas.microsoft.com/office/drawing/2014/main" id="{3A3F64FA-1156-4526-A997-505EB438FC18}"/>
              </a:ext>
            </a:extLst>
          </p:cNvPr>
          <p:cNvSpPr txBox="1"/>
          <p:nvPr/>
        </p:nvSpPr>
        <p:spPr>
          <a:xfrm>
            <a:off x="839414" y="4982225"/>
            <a:ext cx="1072919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А                    Б                     В                   Г                    Д                 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FCC7EE-5707-4CB1-8753-948D81657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66" y="3343543"/>
            <a:ext cx="1931425" cy="1458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0DF07D6-3651-4EB1-83B0-94E465443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12" y="3343543"/>
            <a:ext cx="1931425" cy="145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77507BC-ABEB-457D-A691-6FAA6567F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42138"/>
            <a:ext cx="1931431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3392" y="1412776"/>
            <a:ext cx="108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Домашнее задание: </a:t>
            </a:r>
          </a:p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Учебник Ч2 : §52 стр. 25-27, о</a:t>
            </a:r>
            <a:r>
              <a:rPr lang="ru-RU" alt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тветить на вопросы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1-4</a:t>
            </a:r>
            <a:r>
              <a:rPr lang="ru-RU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№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70, 71, 72, 73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Случайные события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352" y="1196752"/>
            <a:ext cx="1130525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413384">
              <a:spcBef>
                <a:spcPts val="100"/>
              </a:spcBef>
              <a:tabLst>
                <a:tab pos="354965" algn="l"/>
                <a:tab pos="355600" algn="l"/>
              </a:tabLst>
              <a:defRPr sz="3200">
                <a:latin typeface="+mn-lt"/>
              </a:defRPr>
            </a:lvl1pPr>
          </a:lstStyle>
          <a:p>
            <a:r>
              <a:rPr lang="ru-RU" dirty="0">
                <a:cs typeface="Calibri" panose="020F0502020204030204" pitchFamily="34" charset="0"/>
              </a:rPr>
              <a:t>Случайные события – это множества. С ними можно производить действия, как со всякими другими множествами</a:t>
            </a:r>
            <a:endParaRPr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9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Объединение событий</a:t>
            </a:r>
            <a:endParaRPr dirty="0">
              <a:latin typeface="+mn-lt"/>
            </a:endParaRPr>
          </a:p>
        </p:txBody>
      </p:sp>
      <p:graphicFrame>
        <p:nvGraphicFramePr>
          <p:cNvPr id="10" name="Содержимое 4">
            <a:extLst>
              <a:ext uri="{FF2B5EF4-FFF2-40B4-BE49-F238E27FC236}">
                <a16:creationId xmlns:a16="http://schemas.microsoft.com/office/drawing/2014/main" id="{7B95BD5D-F950-425D-BB32-F87B80A4A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08423"/>
              </p:ext>
            </p:extLst>
          </p:nvPr>
        </p:nvGraphicFramePr>
        <p:xfrm>
          <a:off x="1487488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276B2458-B1A6-4468-B7E4-901B9BFDFA40}"/>
              </a:ext>
            </a:extLst>
          </p:cNvPr>
          <p:cNvSpPr txBox="1"/>
          <p:nvPr/>
        </p:nvSpPr>
        <p:spPr>
          <a:xfrm>
            <a:off x="335360" y="836712"/>
            <a:ext cx="7776864" cy="219350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413384">
              <a:spcBef>
                <a:spcPts val="100"/>
              </a:spcBef>
              <a:tabLst>
                <a:tab pos="354965" algn="l"/>
                <a:tab pos="355600" algn="l"/>
              </a:tabLst>
              <a:defRPr sz="3200" b="1">
                <a:latin typeface="+mn-lt"/>
              </a:defRPr>
            </a:lvl1pPr>
          </a:lstStyle>
          <a:p>
            <a:r>
              <a:rPr lang="ru-RU" dirty="0">
                <a:cs typeface="Calibri" panose="020F0502020204030204" pitchFamily="34" charset="0"/>
              </a:rPr>
              <a:t>Объединение </a:t>
            </a:r>
            <a:r>
              <a:rPr lang="ru-RU" b="0" dirty="0">
                <a:cs typeface="Calibri" panose="020F0502020204030204" pitchFamily="34" charset="0"/>
              </a:rPr>
              <a:t>двух случайных событий </a:t>
            </a:r>
            <a:r>
              <a:rPr lang="ru-RU" dirty="0">
                <a:cs typeface="Calibri" panose="020F0502020204030204" pitchFamily="34" charset="0"/>
              </a:rPr>
              <a:t>А ⋃ В </a:t>
            </a:r>
            <a:r>
              <a:rPr lang="ru-RU" b="0" dirty="0">
                <a:cs typeface="Calibri" panose="020F0502020204030204" pitchFamily="34" charset="0"/>
              </a:rPr>
              <a:t>– это множество элементарных событий, которые благоприятствуют хотя бы одному из событий А и В</a:t>
            </a:r>
            <a:endParaRPr b="0" dirty="0"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6288F1-4ECB-4478-8219-3662BBE0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146759"/>
            <a:ext cx="2385749" cy="1490153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335361" y="3068960"/>
            <a:ext cx="1108923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Пример: Игральную кость бросают два раза. Пусть событие А «в первый раз выпало меньше трех очков», а событие В «во второй раз выпало меньше трех очков»</a:t>
            </a:r>
            <a:endParaRPr sz="3200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1" name="Содержимое 4">
            <a:extLst>
              <a:ext uri="{FF2B5EF4-FFF2-40B4-BE49-F238E27FC236}">
                <a16:creationId xmlns:a16="http://schemas.microsoft.com/office/drawing/2014/main" id="{6C711297-F5AD-4B92-945A-58AE7E85B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977536"/>
              </p:ext>
            </p:extLst>
          </p:nvPr>
        </p:nvGraphicFramePr>
        <p:xfrm>
          <a:off x="4079776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4">
            <a:extLst>
              <a:ext uri="{FF2B5EF4-FFF2-40B4-BE49-F238E27FC236}">
                <a16:creationId xmlns:a16="http://schemas.microsoft.com/office/drawing/2014/main" id="{F9C0D7BC-621C-4674-A691-BD09584D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219264"/>
              </p:ext>
            </p:extLst>
          </p:nvPr>
        </p:nvGraphicFramePr>
        <p:xfrm>
          <a:off x="6672064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69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Пересечение событий</a:t>
            </a:r>
            <a:endParaRPr dirty="0">
              <a:latin typeface="+mn-lt"/>
            </a:endParaRPr>
          </a:p>
        </p:txBody>
      </p:sp>
      <p:graphicFrame>
        <p:nvGraphicFramePr>
          <p:cNvPr id="10" name="Содержимое 4">
            <a:extLst>
              <a:ext uri="{FF2B5EF4-FFF2-40B4-BE49-F238E27FC236}">
                <a16:creationId xmlns:a16="http://schemas.microsoft.com/office/drawing/2014/main" id="{7B95BD5D-F950-425D-BB32-F87B80A4A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85070"/>
              </p:ext>
            </p:extLst>
          </p:nvPr>
        </p:nvGraphicFramePr>
        <p:xfrm>
          <a:off x="1487488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276B2458-B1A6-4468-B7E4-901B9BFDFA40}"/>
              </a:ext>
            </a:extLst>
          </p:cNvPr>
          <p:cNvSpPr txBox="1"/>
          <p:nvPr/>
        </p:nvSpPr>
        <p:spPr>
          <a:xfrm>
            <a:off x="335360" y="836712"/>
            <a:ext cx="7632848" cy="219350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b="1" dirty="0">
                <a:latin typeface="+mn-lt"/>
                <a:cs typeface="Calibri" panose="020F0502020204030204" pitchFamily="34" charset="0"/>
              </a:rPr>
              <a:t>Пересечение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двух случайных событий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А ⋂ В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– это множество элементарных событий, которые благоприятствуют и событию А, и событию В</a:t>
            </a:r>
            <a:endParaRPr sz="3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335360" y="3082705"/>
            <a:ext cx="1108923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Пример: Игральную кость бросают два раза. Пусть событие А «в первый раз выпало меньше трех очков», а событие В «во второй раз выпало меньше трех очков»</a:t>
            </a:r>
            <a:endParaRPr sz="3200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1" name="Содержимое 4">
            <a:extLst>
              <a:ext uri="{FF2B5EF4-FFF2-40B4-BE49-F238E27FC236}">
                <a16:creationId xmlns:a16="http://schemas.microsoft.com/office/drawing/2014/main" id="{6C711297-F5AD-4B92-945A-58AE7E85B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764981"/>
              </p:ext>
            </p:extLst>
          </p:nvPr>
        </p:nvGraphicFramePr>
        <p:xfrm>
          <a:off x="4079776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4">
            <a:extLst>
              <a:ext uri="{FF2B5EF4-FFF2-40B4-BE49-F238E27FC236}">
                <a16:creationId xmlns:a16="http://schemas.microsoft.com/office/drawing/2014/main" id="{F9C0D7BC-621C-4674-A691-BD09584D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58395"/>
              </p:ext>
            </p:extLst>
          </p:nvPr>
        </p:nvGraphicFramePr>
        <p:xfrm>
          <a:off x="6672064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35EED-18A5-4FE4-95ED-CE224116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96752"/>
            <a:ext cx="2436280" cy="14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920536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Противоположное событие</a:t>
            </a:r>
            <a:endParaRPr dirty="0">
              <a:latin typeface="+mn-lt"/>
            </a:endParaRPr>
          </a:p>
        </p:txBody>
      </p:sp>
      <p:graphicFrame>
        <p:nvGraphicFramePr>
          <p:cNvPr id="10" name="Содержимое 4">
            <a:extLst>
              <a:ext uri="{FF2B5EF4-FFF2-40B4-BE49-F238E27FC236}">
                <a16:creationId xmlns:a16="http://schemas.microsoft.com/office/drawing/2014/main" id="{7B95BD5D-F950-425D-BB32-F87B80A4A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199930"/>
              </p:ext>
            </p:extLst>
          </p:nvPr>
        </p:nvGraphicFramePr>
        <p:xfrm>
          <a:off x="3151444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276B2458-B1A6-4468-B7E4-901B9BFDFA40}"/>
              </a:ext>
            </a:extLst>
          </p:cNvPr>
          <p:cNvSpPr txBox="1"/>
          <p:nvPr/>
        </p:nvSpPr>
        <p:spPr>
          <a:xfrm>
            <a:off x="119336" y="836712"/>
            <a:ext cx="7920880" cy="219350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Calibri" panose="020F0502020204030204" pitchFamily="34" charset="0"/>
              </a:rPr>
              <a:t>Событие </a:t>
            </a:r>
            <a:r>
              <a:rPr lang="en-US" sz="3200" b="1" dirty="0">
                <a:latin typeface="+mn-lt"/>
                <a:cs typeface="Calibri" panose="020F0502020204030204" pitchFamily="34" charset="0"/>
              </a:rPr>
              <a:t>Ā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  называют противоположным событию А, 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если событие </a:t>
            </a:r>
            <a:r>
              <a:rPr lang="en-US" sz="3200" b="1" dirty="0">
                <a:latin typeface="+mn-lt"/>
                <a:cs typeface="Calibri" panose="020F0502020204030204" pitchFamily="34" charset="0"/>
              </a:rPr>
              <a:t>Ā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происходит тогда и только тогда, когда не происходит событие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2E300045-DF4E-4F71-A816-E25CE1DFC6E5}"/>
                  </a:ext>
                </a:extLst>
              </p:cNvPr>
              <p:cNvSpPr txBox="1"/>
              <p:nvPr/>
            </p:nvSpPr>
            <p:spPr>
              <a:xfrm>
                <a:off x="335360" y="3082705"/>
                <a:ext cx="11089232" cy="149015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3384">
                  <a:spcBef>
                    <a:spcPts val="100"/>
                  </a:spcBef>
                  <a:tabLst>
                    <a:tab pos="354965" algn="l"/>
                    <a:tab pos="355600" algn="l"/>
                  </a:tabLst>
                </a:pPr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Пример: Игральную кость бросают два раза. Пусть событие А «сумма очков меньше 6», тогда 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>
                    <a:latin typeface="+mn-lt"/>
                    <a:cs typeface="Calibri" panose="020F0502020204030204" pitchFamily="34" charset="0"/>
                  </a:rPr>
                  <a:t> «сумма очков больше либо равно 6»</a:t>
                </a:r>
                <a:endParaRPr sz="32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2E300045-DF4E-4F71-A816-E25CE1DF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082705"/>
                <a:ext cx="11089232" cy="1490152"/>
              </a:xfrm>
              <a:prstGeom prst="rect">
                <a:avLst/>
              </a:prstGeom>
              <a:blipFill>
                <a:blip r:embed="rId2"/>
                <a:stretch>
                  <a:fillRect l="-2089" t="-7787" b="-15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Содержимое 4">
            <a:extLst>
              <a:ext uri="{FF2B5EF4-FFF2-40B4-BE49-F238E27FC236}">
                <a16:creationId xmlns:a16="http://schemas.microsoft.com/office/drawing/2014/main" id="{F9C0D7BC-621C-4674-A691-BD09584D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00469"/>
              </p:ext>
            </p:extLst>
          </p:nvPr>
        </p:nvGraphicFramePr>
        <p:xfrm>
          <a:off x="6168008" y="4653136"/>
          <a:ext cx="2224476" cy="203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26108" marR="26108" marT="22864" marB="2286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26108" marR="26108" marT="22864" marB="2286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9ECC3FF-E6F2-4B06-8547-FCDD410FBF1B}"/>
              </a:ext>
            </a:extLst>
          </p:cNvPr>
          <p:cNvGrpSpPr/>
          <p:nvPr/>
        </p:nvGrpSpPr>
        <p:grpSpPr>
          <a:xfrm>
            <a:off x="8563030" y="906563"/>
            <a:ext cx="2880320" cy="1872208"/>
            <a:chOff x="8563030" y="906563"/>
            <a:chExt cx="2880320" cy="1872208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B817937B-16A2-49EB-8F98-F2C37479F30D}"/>
                </a:ext>
              </a:extLst>
            </p:cNvPr>
            <p:cNvGrpSpPr/>
            <p:nvPr/>
          </p:nvGrpSpPr>
          <p:grpSpPr>
            <a:xfrm>
              <a:off x="8563030" y="906563"/>
              <a:ext cx="2880320" cy="1872208"/>
              <a:chOff x="2415476" y="3756831"/>
              <a:chExt cx="3818099" cy="2611961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6AF0A3E-17DD-42D1-B89B-15F6AA371DD1}"/>
                  </a:ext>
                </a:extLst>
              </p:cNvPr>
              <p:cNvSpPr/>
              <p:nvPr/>
            </p:nvSpPr>
            <p:spPr>
              <a:xfrm>
                <a:off x="2415476" y="3756831"/>
                <a:ext cx="3818099" cy="2611961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5B2A3E8C-08E5-48D8-9F84-710C00ED2301}"/>
                  </a:ext>
                </a:extLst>
              </p:cNvPr>
              <p:cNvSpPr/>
              <p:nvPr/>
            </p:nvSpPr>
            <p:spPr>
              <a:xfrm>
                <a:off x="3508907" y="4270400"/>
                <a:ext cx="1631237" cy="16312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</a:rPr>
                  <a:t>А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C9D4EF-0950-491B-8474-F2A5B76B7743}"/>
                    </a:ext>
                  </a:extLst>
                </p:cNvPr>
                <p:cNvSpPr txBox="1"/>
                <p:nvPr/>
              </p:nvSpPr>
              <p:spPr>
                <a:xfrm>
                  <a:off x="10655895" y="1500435"/>
                  <a:ext cx="720080" cy="986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dirty="0"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000" b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acc>
                    </m:oMath>
                  </a14:m>
                  <a:endParaRPr lang="ru-RU" sz="1800" b="1" dirty="0">
                    <a:solidFill>
                      <a:schemeClr val="tx1"/>
                    </a:solidFill>
                  </a:endParaRPr>
                </a:p>
                <a:p>
                  <a:endParaRPr lang="ru-RU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C9D4EF-0950-491B-8474-F2A5B76B7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895" y="1500435"/>
                  <a:ext cx="720080" cy="9862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69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Несовместные события</a:t>
            </a:r>
            <a:endParaRPr dirty="0">
              <a:latin typeface="+mn-l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76B2458-B1A6-4468-B7E4-901B9BFDFA40}"/>
              </a:ext>
            </a:extLst>
          </p:cNvPr>
          <p:cNvSpPr txBox="1"/>
          <p:nvPr/>
        </p:nvSpPr>
        <p:spPr>
          <a:xfrm>
            <a:off x="335360" y="836712"/>
            <a:ext cx="10081120" cy="1103848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66FF"/>
            </a:solidFill>
          </a:ln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413384">
              <a:spcBef>
                <a:spcPts val="100"/>
              </a:spcBef>
              <a:tabLst>
                <a:tab pos="354965" algn="l"/>
                <a:tab pos="355600" algn="l"/>
              </a:tabLst>
              <a:defRPr sz="3200" b="1">
                <a:latin typeface="+mn-lt"/>
              </a:defRPr>
            </a:lvl1pPr>
          </a:lstStyle>
          <a:p>
            <a:r>
              <a:rPr lang="ru-RU" b="0" dirty="0">
                <a:cs typeface="Calibri" panose="020F0502020204030204" pitchFamily="34" charset="0"/>
              </a:rPr>
              <a:t>События А и В называются </a:t>
            </a:r>
            <a:r>
              <a:rPr lang="ru-RU" dirty="0">
                <a:cs typeface="Calibri" panose="020F0502020204030204" pitchFamily="34" charset="0"/>
              </a:rPr>
              <a:t>несовместными</a:t>
            </a:r>
            <a:r>
              <a:rPr lang="ru-RU" b="0" dirty="0">
                <a:cs typeface="Calibri" panose="020F0502020204030204" pitchFamily="34" charset="0"/>
              </a:rPr>
              <a:t>, если их пересечение не содержит элементарных событий</a:t>
            </a:r>
            <a:endParaRPr b="0" dirty="0">
              <a:cs typeface="Calibri" panose="020F05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983432" y="4279188"/>
            <a:ext cx="110892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Пример: В одном и том же году Новый год приходится на среду и пятницу</a:t>
            </a:r>
            <a:endParaRPr sz="32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F29601E-AF19-4401-98D3-47FF89737C69}"/>
              </a:ext>
            </a:extLst>
          </p:cNvPr>
          <p:cNvGrpSpPr/>
          <p:nvPr/>
        </p:nvGrpSpPr>
        <p:grpSpPr>
          <a:xfrm>
            <a:off x="3431704" y="2155050"/>
            <a:ext cx="3812539" cy="1677035"/>
            <a:chOff x="0" y="-36187"/>
            <a:chExt cx="5331269" cy="234570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1185E4B-FDFA-4F2E-B179-1A6C1ECEA7F7}"/>
                </a:ext>
              </a:extLst>
            </p:cNvPr>
            <p:cNvSpPr/>
            <p:nvPr/>
          </p:nvSpPr>
          <p:spPr>
            <a:xfrm>
              <a:off x="2930992" y="-36187"/>
              <a:ext cx="2400277" cy="2333640"/>
            </a:xfrm>
            <a:prstGeom prst="ellipse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782146-F8CA-4D63-98FA-E0E68CFE0DC7}"/>
                </a:ext>
              </a:extLst>
            </p:cNvPr>
            <p:cNvSpPr/>
            <p:nvPr/>
          </p:nvSpPr>
          <p:spPr>
            <a:xfrm>
              <a:off x="0" y="-24123"/>
              <a:ext cx="2400277" cy="2333640"/>
            </a:xfrm>
            <a:prstGeom prst="ellipse">
              <a:avLst/>
            </a:prstGeom>
            <a:ln w="571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Надпись 114">
              <a:extLst>
                <a:ext uri="{FF2B5EF4-FFF2-40B4-BE49-F238E27FC236}">
                  <a16:creationId xmlns:a16="http://schemas.microsoft.com/office/drawing/2014/main" id="{78CD2384-4638-493D-AEF5-9B798930F51E}"/>
                </a:ext>
              </a:extLst>
            </p:cNvPr>
            <p:cNvSpPr txBox="1"/>
            <p:nvPr/>
          </p:nvSpPr>
          <p:spPr>
            <a:xfrm>
              <a:off x="870050" y="677131"/>
              <a:ext cx="625598" cy="8788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115">
              <a:extLst>
                <a:ext uri="{FF2B5EF4-FFF2-40B4-BE49-F238E27FC236}">
                  <a16:creationId xmlns:a16="http://schemas.microsoft.com/office/drawing/2014/main" id="{F8575586-DD3A-4776-A0AE-DC45487B6E43}"/>
                </a:ext>
              </a:extLst>
            </p:cNvPr>
            <p:cNvSpPr txBox="1"/>
            <p:nvPr/>
          </p:nvSpPr>
          <p:spPr>
            <a:xfrm>
              <a:off x="3888672" y="601250"/>
              <a:ext cx="585596" cy="7737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09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4" y="26934"/>
            <a:ext cx="845781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latin typeface="+mn-lt"/>
              </a:rPr>
              <a:t>Задачи</a:t>
            </a:r>
            <a:endParaRPr sz="4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6DF5F-96FE-4C3A-B79D-E411B59E8E84}"/>
              </a:ext>
            </a:extLst>
          </p:cNvPr>
          <p:cNvSpPr txBox="1"/>
          <p:nvPr/>
        </p:nvSpPr>
        <p:spPr>
          <a:xfrm>
            <a:off x="842566" y="593756"/>
            <a:ext cx="1033723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Какое высказывание соответствует диаграмме?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«наступило событие А и не наступило событие В»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«наступило событие В и не наступило событие А»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«не наступило событие А и не наступило событие В»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«наступило событие А или событие В»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«наступило событие А и событие 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7D644C-E8F8-47C4-A71B-BA45C288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0" y="1191719"/>
            <a:ext cx="2315010" cy="1625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C9C9B0-1A6B-4D33-AC58-1FE317D9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1" y="1191719"/>
            <a:ext cx="2330341" cy="16251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C75876-A5A9-48FE-8EA7-E70F5DEB4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7" y="1191720"/>
            <a:ext cx="2330341" cy="16327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F432C7-F447-4464-8419-C7152E8C1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63" y="1191719"/>
            <a:ext cx="2319401" cy="1625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A4AEA0-4446-4BAD-B0A3-B4E040AA5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15" y="1191719"/>
            <a:ext cx="2356015" cy="16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695400" y="116632"/>
            <a:ext cx="11280576" cy="603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 algn="ctr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№68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Бросают одну игральную кость. Событие А «выпадет четное число очков». Выпишите все элементарные события благоприятствующие А ⋃ В и найдите Р(А⋃В). Если событие В: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i="1" dirty="0">
                <a:latin typeface="+mn-lt"/>
                <a:cs typeface="Calibri" panose="020F0502020204030204" pitchFamily="34" charset="0"/>
              </a:rPr>
              <a:t>А) Выпадет число очков, кратное 3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A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; В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3,6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, тогда А ⋃ В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2,3,4,6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Р(А ⋃ В)=4/6=2/3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i="1" dirty="0">
                <a:latin typeface="+mn-lt"/>
                <a:cs typeface="Calibri" panose="020F0502020204030204" pitchFamily="34" charset="0"/>
              </a:rPr>
              <a:t>Б) Выпадет нечетное число очков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32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A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; В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1,3,5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, тогда А ⋃ В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1,2,3,4,5,6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Р(А ⋃ В)=6/6=1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i="1" dirty="0">
                <a:latin typeface="+mn-lt"/>
                <a:cs typeface="Calibri" panose="020F0502020204030204" pitchFamily="34" charset="0"/>
              </a:rPr>
              <a:t>В) Выпадет число очков, кратное 4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A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; В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, тогда А ⋃ В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Р(А ⋃ В)=3/6=1/2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i="1" dirty="0">
                <a:latin typeface="+mn-lt"/>
                <a:cs typeface="Calibri" panose="020F0502020204030204" pitchFamily="34" charset="0"/>
              </a:rPr>
              <a:t>Г) Выпадет число очков, кратное 5</a:t>
            </a:r>
          </a:p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A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; В 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, тогда А ⋃ В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{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2,4,5,6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}</a:t>
            </a:r>
            <a:r>
              <a:rPr lang="ru-RU" sz="3200" dirty="0">
                <a:solidFill>
                  <a:srgbClr val="0000FF"/>
                </a:solidFill>
                <a:latin typeface="+mn-lt"/>
                <a:cs typeface="Calibri" panose="020F0502020204030204" pitchFamily="34" charset="0"/>
              </a:rPr>
              <a:t> Р(А ⋃ В)=4/6=2/3</a:t>
            </a:r>
          </a:p>
        </p:txBody>
      </p:sp>
    </p:spTree>
    <p:extLst>
      <p:ext uri="{BB962C8B-B14F-4D97-AF65-F5344CB8AC3E}">
        <p14:creationId xmlns:p14="http://schemas.microsoft.com/office/powerpoint/2010/main" val="24436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56040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+mn-lt"/>
              </a:rPr>
              <a:t>Задачи</a:t>
            </a:r>
            <a:endParaRPr dirty="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300045-DF4E-4F71-A816-E25CE1DFC6E5}"/>
              </a:ext>
            </a:extLst>
          </p:cNvPr>
          <p:cNvSpPr txBox="1"/>
          <p:nvPr/>
        </p:nvSpPr>
        <p:spPr>
          <a:xfrm>
            <a:off x="239688" y="568169"/>
            <a:ext cx="11712624" cy="4975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благоприятствуют 6 элементарных событий, а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В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 8, из них 4 элементарных события благоприятствуют обоим событиям. Постройте диаграмму Эйлера и ответьте на вопросы:</a:t>
            </a:r>
          </a:p>
          <a:p>
            <a:pPr marL="527050" marR="413384" indent="-514350"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Сколько элементарных событий благоприятствуют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, но не благоприятствуют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В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?</a:t>
            </a:r>
          </a:p>
          <a:p>
            <a:pPr marL="527050" marR="413384" indent="-514350">
              <a:spcBef>
                <a:spcPts val="100"/>
              </a:spcBef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Сколько элементарных событий благоприятствуют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В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, но не благоприятствуют событию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?</a:t>
            </a:r>
          </a:p>
          <a:p>
            <a:pPr marL="527050" marR="413384" indent="-514350">
              <a:spcBef>
                <a:spcPts val="100"/>
              </a:spcBef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lang="ru-RU" sz="3200" dirty="0">
                <a:latin typeface="+mn-lt"/>
                <a:cs typeface="Calibri" panose="020F0502020204030204" pitchFamily="34" charset="0"/>
              </a:rPr>
              <a:t>Сколько элементарных событий благоприятствуют событию   </a:t>
            </a:r>
            <a:r>
              <a:rPr lang="ru-RU" sz="3200" b="1" dirty="0">
                <a:latin typeface="+mn-lt"/>
                <a:cs typeface="Calibri" panose="020F0502020204030204" pitchFamily="34" charset="0"/>
              </a:rPr>
              <a:t>А ⋃ В</a:t>
            </a:r>
            <a:r>
              <a:rPr lang="ru-RU" sz="3200" dirty="0">
                <a:latin typeface="+mn-lt"/>
                <a:cs typeface="Calibri" panose="020F0502020204030204" pitchFamily="34" charset="0"/>
              </a:rPr>
              <a:t>?</a:t>
            </a:r>
            <a:endParaRPr lang="ru-RU" sz="3200" dirty="0">
              <a:solidFill>
                <a:srgbClr val="0000FF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D2EFF-11EF-441F-9968-9594A1CF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5229200"/>
            <a:ext cx="2436280" cy="14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23976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1_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1668</TotalTime>
  <Words>1206</Words>
  <Application>Microsoft Office PowerPoint</Application>
  <PresentationFormat>Широкоэкранный</PresentationFormat>
  <Paragraphs>417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Моя ВиС</vt:lpstr>
      <vt:lpstr>1_Моя ВиС</vt:lpstr>
      <vt:lpstr>Презентация PowerPoint</vt:lpstr>
      <vt:lpstr>Случайные события</vt:lpstr>
      <vt:lpstr>Объединение событий</vt:lpstr>
      <vt:lpstr>Пересечение событий</vt:lpstr>
      <vt:lpstr>Противоположное событие</vt:lpstr>
      <vt:lpstr>Несовместные события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AV-server</dc:creator>
  <cp:lastModifiedBy>AV-server</cp:lastModifiedBy>
  <cp:revision>126</cp:revision>
  <dcterms:created xsi:type="dcterms:W3CDTF">2024-02-24T05:19:19Z</dcterms:created>
  <dcterms:modified xsi:type="dcterms:W3CDTF">2025-04-26T07:31:42Z</dcterms:modified>
</cp:coreProperties>
</file>