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3"/>
  </p:notesMasterIdLst>
  <p:sldIdLst>
    <p:sldId id="257" r:id="rId2"/>
    <p:sldId id="317" r:id="rId3"/>
    <p:sldId id="318" r:id="rId4"/>
    <p:sldId id="275" r:id="rId5"/>
    <p:sldId id="328" r:id="rId6"/>
    <p:sldId id="322" r:id="rId7"/>
    <p:sldId id="319" r:id="rId8"/>
    <p:sldId id="321" r:id="rId9"/>
    <p:sldId id="320" r:id="rId10"/>
    <p:sldId id="323" r:id="rId11"/>
    <p:sldId id="324" r:id="rId12"/>
    <p:sldId id="325" r:id="rId13"/>
    <p:sldId id="326" r:id="rId14"/>
    <p:sldId id="329" r:id="rId15"/>
    <p:sldId id="330" r:id="rId16"/>
    <p:sldId id="333" r:id="rId17"/>
    <p:sldId id="331" r:id="rId18"/>
    <p:sldId id="334" r:id="rId19"/>
    <p:sldId id="332" r:id="rId20"/>
    <p:sldId id="272" r:id="rId21"/>
    <p:sldId id="327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5ADE7"/>
    <a:srgbClr val="FC0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53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17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notesViewPr>
    <p:cSldViewPr>
      <p:cViewPr varScale="1">
        <p:scale>
          <a:sx n="69" d="100"/>
          <a:sy n="69" d="100"/>
        </p:scale>
        <p:origin x="-18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54CE11D-07F4-4425-B65B-44BE04C0871F}" type="datetimeFigureOut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D5FF484-771A-4467-8D1A-5D52C03AAA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0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281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0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9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6653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7087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1366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5512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6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1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564F-2F97-4091-9166-DCECD1084DAF}" type="datetimeFigureOut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754E-9BE5-4198-9DB9-41029E6387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916460" y="1412776"/>
            <a:ext cx="83590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Противоположные события</a:t>
            </a:r>
            <a:endParaRPr lang="ru-RU" alt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7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4</a:t>
            </a:r>
            <a:endParaRPr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0FAC8-0590-45E8-9FAD-36E03E80F213}"/>
                  </a:ext>
                </a:extLst>
              </p:cNvPr>
              <p:cNvSpPr txBox="1"/>
              <p:nvPr/>
            </p:nvSpPr>
            <p:spPr>
              <a:xfrm>
                <a:off x="263352" y="692696"/>
                <a:ext cx="10657184" cy="6495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 некотором случайном опыте может произойти событие К. Найдите вероятность события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0" smtClean="0">
                            <a:latin typeface="Cambria Math" panose="02040503050406030204" pitchFamily="18" charset="0"/>
                          </a:rPr>
                          <m:t>К</m:t>
                        </m:r>
                      </m:e>
                    </m:acc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если вероятность К равна: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а) 0,4	б) 0,85	в) 0,13	г) 1/2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Решение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а) 1-0,4=0,6	 б) 1-0,85=0,15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в) 1-0,13=0,87	г) 1-1/2=1/2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0FAC8-0590-45E8-9FAD-36E03E80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92696"/>
                <a:ext cx="10657184" cy="6495240"/>
              </a:xfrm>
              <a:prstGeom prst="rect">
                <a:avLst/>
              </a:prstGeom>
              <a:blipFill>
                <a:blip r:embed="rId2"/>
                <a:stretch>
                  <a:fillRect l="-1430" t="-1221" r="-17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6C1FB-1A17-4FF8-AB5B-ED1D51629348}"/>
                  </a:ext>
                </a:extLst>
              </p:cNvPr>
              <p:cNvSpPr txBox="1"/>
              <p:nvPr/>
            </p:nvSpPr>
            <p:spPr>
              <a:xfrm>
                <a:off x="2351584" y="3212976"/>
                <a:ext cx="5134487" cy="9355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66FF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ru-RU"/>
                </a:defPPr>
                <a:lvl1pPr fontAlgn="auto">
                  <a:spcAft>
                    <a:spcPts val="0"/>
                  </a:spcAft>
                  <a:defRPr sz="5400">
                    <a:cs typeface="Calibri" panose="020F0502020204030204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e>
                          </m:acc>
                        </m:e>
                      </m:d>
                      <m:r>
                        <a:rPr lang="ru-RU">
                          <a:latin typeface="Cambria Math" panose="02040503050406030204" pitchFamily="18" charset="0"/>
                        </a:rPr>
                        <m:t>=1−Р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6C1FB-1A17-4FF8-AB5B-ED1D51629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212976"/>
                <a:ext cx="5134487" cy="9355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03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5</a:t>
            </a:r>
            <a:endParaRPr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0FAC8-0590-45E8-9FAD-36E03E80F213}"/>
                  </a:ext>
                </a:extLst>
              </p:cNvPr>
              <p:cNvSpPr txBox="1"/>
              <p:nvPr/>
            </p:nvSpPr>
            <p:spPr>
              <a:xfrm>
                <a:off x="263352" y="692696"/>
                <a:ext cx="10225136" cy="403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Докажите, что события А и В не могут быть противоположными, если </a:t>
                </a:r>
                <a14:m>
                  <m:oMath xmlns:m="http://schemas.openxmlformats.org/officeDocument/2006/math">
                    <m:r>
                      <a:rPr lang="ru-RU" sz="32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=0,7 и </a:t>
                </a:r>
                <a14:m>
                  <m:oMath xmlns:m="http://schemas.openxmlformats.org/officeDocument/2006/math">
                    <m:r>
                      <a:rPr lang="ru-RU" sz="320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0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d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=0,44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Доказательство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smtClean="0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3200">
                          <a:latin typeface="Cambria Math" panose="02040503050406030204" pitchFamily="18" charset="0"/>
                        </a:rPr>
                        <m:t>+Р</m:t>
                      </m:r>
                      <m:d>
                        <m:d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</m:d>
                      <m:r>
                        <a:rPr lang="ru-RU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0" smtClean="0">
                          <a:latin typeface="Cambria Math" panose="02040503050406030204" pitchFamily="18" charset="0"/>
                        </a:rPr>
                        <m:t>0,7+0,44=1,14</m:t>
                      </m:r>
                    </m:oMath>
                  </m:oMathPara>
                </a14:m>
                <a:endParaRPr lang="ru-RU" sz="3200" b="0" dirty="0">
                  <a:latin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endParaRPr lang="ru-RU" sz="3200" b="0" dirty="0">
                  <a:latin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Что противоречит утверждению		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0FAC8-0590-45E8-9FAD-36E03E80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92696"/>
                <a:ext cx="10225136" cy="4031873"/>
              </a:xfrm>
              <a:prstGeom prst="rect">
                <a:avLst/>
              </a:prstGeom>
              <a:blipFill>
                <a:blip r:embed="rId2"/>
                <a:stretch>
                  <a:fillRect l="-1490" t="-1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2188E0-34E2-4D2F-A8A2-5EC26E706BB4}"/>
                  </a:ext>
                </a:extLst>
              </p:cNvPr>
              <p:cNvSpPr txBox="1"/>
              <p:nvPr/>
            </p:nvSpPr>
            <p:spPr>
              <a:xfrm>
                <a:off x="2711624" y="5311629"/>
                <a:ext cx="5688632" cy="9355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66FF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ru-RU"/>
                </a:defPPr>
                <a:lvl1pPr fontAlgn="auto">
                  <a:spcAft>
                    <a:spcPts val="0"/>
                  </a:spcAft>
                  <a:defRPr sz="3200">
                    <a:latin typeface="+mn-lt"/>
                    <a:cs typeface="Calibri" panose="020F0502020204030204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540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5400">
                          <a:latin typeface="Cambria Math" panose="02040503050406030204" pitchFamily="18" charset="0"/>
                        </a:rPr>
                        <m:t>+Р</m:t>
                      </m:r>
                      <m:d>
                        <m:d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5400" smtClean="0"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e>
                          </m:acc>
                        </m:e>
                      </m:d>
                      <m:r>
                        <a:rPr lang="ru-RU" sz="5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2188E0-34E2-4D2F-A8A2-5EC26E706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5311629"/>
                <a:ext cx="5688632" cy="9355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1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6</a:t>
            </a:r>
            <a:endParaRPr sz="40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0FAC8-0590-45E8-9FAD-36E03E80F213}"/>
              </a:ext>
            </a:extLst>
          </p:cNvPr>
          <p:cNvSpPr txBox="1"/>
          <p:nvPr/>
        </p:nvSpPr>
        <p:spPr>
          <a:xfrm>
            <a:off x="695400" y="918889"/>
            <a:ext cx="102251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Вероятность события А равна 2/3, а события  В равна 1/3.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 ли события противоположны? 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AAA12-5DED-421F-AD5F-EF8FB67F0FE7}"/>
              </a:ext>
            </a:extLst>
          </p:cNvPr>
          <p:cNvSpPr txBox="1"/>
          <p:nvPr/>
        </p:nvSpPr>
        <p:spPr>
          <a:xfrm>
            <a:off x="839416" y="2330658"/>
            <a:ext cx="1022513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 обязательно	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Доказательство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При бросании игральной кости выпадет более 2 очков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	Это: 3,4,5,6 Вероятность 4/6=2/3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При бросании игральной кости выпадет число очков кратное 3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	Это: 3,6 Вероятность 2/6=1/3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	События 3,4,5,6 и 3,6 не противоположны!</a:t>
            </a:r>
          </a:p>
        </p:txBody>
      </p:sp>
    </p:spTree>
    <p:extLst>
      <p:ext uri="{BB962C8B-B14F-4D97-AF65-F5344CB8AC3E}">
        <p14:creationId xmlns:p14="http://schemas.microsoft.com/office/powerpoint/2010/main" val="5507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7</a:t>
            </a:r>
            <a:endParaRPr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0FAC8-0590-45E8-9FAD-36E03E80F213}"/>
                  </a:ext>
                </a:extLst>
              </p:cNvPr>
              <p:cNvSpPr txBox="1"/>
              <p:nvPr/>
            </p:nvSpPr>
            <p:spPr>
              <a:xfrm>
                <a:off x="983432" y="593756"/>
                <a:ext cx="9793088" cy="600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 классе 15 мальчиков и 10 девочек. Из класса случайным образом выбирают одного ученика.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Событие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«выбрана девочка»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arenR"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Сколько элементарных событий благоприятствуют событию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arenR"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arenR"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Чему равна вероятность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arenR"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arenR"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Опишите событие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arenR"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arenR"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Чему равна вероятность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0FAC8-0590-45E8-9FAD-36E03E80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93756"/>
                <a:ext cx="9793088" cy="6001643"/>
              </a:xfrm>
              <a:prstGeom prst="rect">
                <a:avLst/>
              </a:prstGeom>
              <a:blipFill>
                <a:blip r:embed="rId2"/>
                <a:stretch>
                  <a:fillRect l="-1618" t="-1320" b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95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8</a:t>
            </a:r>
            <a:endParaRPr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0FAC8-0590-45E8-9FAD-36E03E80F213}"/>
                  </a:ext>
                </a:extLst>
              </p:cNvPr>
              <p:cNvSpPr txBox="1"/>
              <p:nvPr/>
            </p:nvSpPr>
            <p:spPr>
              <a:xfrm>
                <a:off x="911424" y="1196752"/>
                <a:ext cx="10369152" cy="403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latin typeface="+mn-lt"/>
                  </a:rPr>
                  <a:t>Установите, какие события А и В могут быть противоположными, если: </a:t>
                </a:r>
              </a:p>
              <a:p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32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=0,45, а 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d>
                    <m:r>
                      <a:rPr lang="ru-RU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0" i="0" smtClean="0">
                        <a:latin typeface="Cambria Math" panose="02040503050406030204" pitchFamily="18" charset="0"/>
                      </a:rPr>
                      <m:t>0,7</m:t>
                    </m:r>
                  </m:oMath>
                </a14:m>
                <a:endParaRPr lang="ru-RU" sz="3200" b="0" dirty="0">
                  <a:latin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32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=0,34, а 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d>
                    <m:r>
                      <a:rPr lang="ru-RU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0" i="0" smtClean="0">
                        <a:latin typeface="Cambria Math" panose="02040503050406030204" pitchFamily="18" charset="0"/>
                      </a:rPr>
                      <m:t>0,66</m:t>
                    </m:r>
                  </m:oMath>
                </a14:m>
                <a:endParaRPr lang="ru-RU" sz="3200" b="0" dirty="0">
                  <a:latin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32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=0,25, а 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d>
                    <m:r>
                      <a:rPr lang="ru-RU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0" i="0" smtClean="0">
                        <a:latin typeface="Cambria Math" panose="02040503050406030204" pitchFamily="18" charset="0"/>
                      </a:rPr>
                      <m:t>0,85</m:t>
                    </m:r>
                  </m:oMath>
                </a14:m>
                <a:endParaRPr lang="ru-RU" sz="3200" b="0" dirty="0">
                  <a:latin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32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=0,49, а 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d>
                    <m:r>
                      <a:rPr lang="ru-RU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0" i="0" smtClean="0">
                        <a:latin typeface="Cambria Math" panose="02040503050406030204" pitchFamily="18" charset="0"/>
                      </a:rPr>
                      <m:t>0,51</m:t>
                    </m:r>
                  </m:oMath>
                </a14:m>
                <a:endParaRPr lang="ru-RU" sz="3200" b="0" dirty="0">
                  <a:latin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32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=0,15, а 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d>
                    <m:r>
                      <a:rPr lang="ru-RU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0" i="0" smtClean="0">
                        <a:latin typeface="Cambria Math" panose="02040503050406030204" pitchFamily="18" charset="0"/>
                      </a:rPr>
                      <m:t>0,75</m:t>
                    </m:r>
                  </m:oMath>
                </a14:m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0FAC8-0590-45E8-9FAD-36E03E80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196752"/>
                <a:ext cx="10369152" cy="4031873"/>
              </a:xfrm>
              <a:prstGeom prst="rect">
                <a:avLst/>
              </a:prstGeom>
              <a:blipFill>
                <a:blip r:embed="rId2"/>
                <a:stretch>
                  <a:fillRect l="-1529" t="-1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93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467"/>
            <a:ext cx="847226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9</a:t>
            </a:r>
            <a:endParaRPr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86DF5F-96FE-4C3A-B79D-E411B59E8E84}"/>
                  </a:ext>
                </a:extLst>
              </p:cNvPr>
              <p:cNvSpPr txBox="1"/>
              <p:nvPr/>
            </p:nvSpPr>
            <p:spPr>
              <a:xfrm>
                <a:off x="961812" y="593756"/>
                <a:ext cx="10268375" cy="5941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latin typeface="+mn-lt"/>
                  </a:rPr>
                  <a:t>В коробке лежат 12 зеленых и 18 красных карандашей. Из коробки случайным образом достали красный карандаш. Найдите вероятность события, противоположного этому.</a:t>
                </a:r>
              </a:p>
              <a:p>
                <a:r>
                  <a:rPr lang="ru-RU" sz="3200" dirty="0">
                    <a:latin typeface="+mn-lt"/>
                  </a:rPr>
                  <a:t>Ответ введите в виде десятичной дроби.</a:t>
                </a:r>
              </a:p>
              <a:p>
                <a:r>
                  <a:rPr lang="ru-RU" sz="3200" b="1" i="1" u="sng" dirty="0">
                    <a:latin typeface="+mn-lt"/>
                  </a:rPr>
                  <a:t>Решение:</a:t>
                </a:r>
              </a:p>
              <a:p>
                <a:r>
                  <a:rPr lang="ru-RU" sz="3200" dirty="0">
                    <a:latin typeface="+mn-lt"/>
                  </a:rPr>
                  <a:t>А – достали зеленый, В – достали красный. А будет противоположным событию В.</a:t>
                </a:r>
              </a:p>
              <a:p>
                <a:r>
                  <a:rPr lang="ru-RU" sz="3200" dirty="0">
                    <a:latin typeface="+mn-lt"/>
                  </a:rPr>
                  <a:t>Всего 30 карандашей, значит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smtClean="0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ru-RU" sz="3200" dirty="0">
                  <a:latin typeface="+mn-lt"/>
                </a:endParaRPr>
              </a:p>
              <a:p>
                <a:r>
                  <a:rPr lang="ru-RU" sz="3200" b="1" i="1" dirty="0">
                    <a:latin typeface="+mn-lt"/>
                    <a:cs typeface="Calibri" panose="020F0502020204030204" pitchFamily="34" charset="0"/>
                  </a:rPr>
                  <a:t>Ответ: 0,4</a:t>
                </a:r>
                <a:endParaRPr lang="ru-RU" sz="32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86DF5F-96FE-4C3A-B79D-E411B59E8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2" y="593756"/>
                <a:ext cx="10268375" cy="5941948"/>
              </a:xfrm>
              <a:prstGeom prst="rect">
                <a:avLst/>
              </a:prstGeom>
              <a:blipFill>
                <a:blip r:embed="rId2"/>
                <a:stretch>
                  <a:fillRect l="-1544" t="-1333" b="-2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28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10</a:t>
            </a:r>
            <a:endParaRPr sz="40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0FAC8-0590-45E8-9FAD-36E03E80F213}"/>
              </a:ext>
            </a:extLst>
          </p:cNvPr>
          <p:cNvSpPr txBox="1"/>
          <p:nvPr/>
        </p:nvSpPr>
        <p:spPr>
          <a:xfrm>
            <a:off x="479376" y="612984"/>
            <a:ext cx="1033723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+mn-lt"/>
              </a:rPr>
              <a:t>В коробке лежат 13 зеленых и 7 синих карандашей. Из коробки случайным образом достали красный карандаш. Найдите вероятность события, противоположного этому.</a:t>
            </a:r>
          </a:p>
          <a:p>
            <a:r>
              <a:rPr lang="ru-RU" sz="3200" dirty="0">
                <a:latin typeface="+mn-lt"/>
              </a:rPr>
              <a:t>Ответ введите в виде десятичной дроби.</a:t>
            </a: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r>
              <a:rPr lang="ru-RU" sz="3200" b="1" i="1" dirty="0">
                <a:latin typeface="+mn-lt"/>
                <a:cs typeface="Calibri" panose="020F0502020204030204" pitchFamily="34" charset="0"/>
              </a:rPr>
              <a:t>Ответ:______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6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11</a:t>
            </a:r>
            <a:endParaRPr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86DF5F-96FE-4C3A-B79D-E411B59E8E84}"/>
                  </a:ext>
                </a:extLst>
              </p:cNvPr>
              <p:cNvSpPr txBox="1"/>
              <p:nvPr/>
            </p:nvSpPr>
            <p:spPr>
              <a:xfrm>
                <a:off x="911424" y="559184"/>
                <a:ext cx="10729192" cy="5224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latin typeface="+mn-lt"/>
                  </a:rPr>
                  <a:t>Сережа, Витя, Валя, Слава, Вова, Андрей, Артем и Никита бросили жребий – кому начинать игру. Найди вероятность того, что игру начнет не Никита.</a:t>
                </a:r>
              </a:p>
              <a:p>
                <a:r>
                  <a:rPr lang="ru-RU" sz="3200" b="1" i="1" u="sng" dirty="0">
                    <a:latin typeface="+mn-lt"/>
                  </a:rPr>
                  <a:t>Решение:</a:t>
                </a:r>
              </a:p>
              <a:p>
                <a:r>
                  <a:rPr lang="ru-RU" sz="3200" dirty="0">
                    <a:latin typeface="+mn-lt"/>
                  </a:rPr>
                  <a:t>А – начнет играть не Никита. Найдем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/>
                  <a:t> </a:t>
                </a:r>
                <a:r>
                  <a:rPr lang="ru-RU" sz="3200" dirty="0">
                    <a:latin typeface="+mn-lt"/>
                  </a:rPr>
                  <a:t>– начнет играть Никита.</a:t>
                </a:r>
              </a:p>
              <a:p>
                <a:r>
                  <a:rPr lang="ru-RU" sz="3200" dirty="0">
                    <a:latin typeface="+mn-lt"/>
                  </a:rPr>
                  <a:t>Всего 8 человек, значит вероятность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320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320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</m:acc>
                      </m:e>
                    </m:d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ru-RU" sz="3200" dirty="0">
                    <a:latin typeface="+mn-lt"/>
                  </a:rPr>
                  <a:t>, тогда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32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=1−0,125=0,875</m:t>
                    </m:r>
                  </m:oMath>
                </a14:m>
                <a:r>
                  <a:rPr lang="ru-RU" sz="3200" dirty="0">
                    <a:latin typeface="+mn-lt"/>
                  </a:rPr>
                  <a:t> </a:t>
                </a:r>
              </a:p>
              <a:p>
                <a:r>
                  <a:rPr lang="ru-RU" sz="3200" b="1" i="1" dirty="0">
                    <a:latin typeface="+mn-lt"/>
                    <a:cs typeface="Calibri" panose="020F0502020204030204" pitchFamily="34" charset="0"/>
                  </a:rPr>
                  <a:t>Ответ: 0,875</a:t>
                </a:r>
                <a:endParaRPr lang="ru-RU" sz="32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86DF5F-96FE-4C3A-B79D-E411B59E8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559184"/>
                <a:ext cx="10729192" cy="5224251"/>
              </a:xfrm>
              <a:prstGeom prst="rect">
                <a:avLst/>
              </a:prstGeom>
              <a:blipFill>
                <a:blip r:embed="rId2"/>
                <a:stretch>
                  <a:fillRect l="-1477" t="-1517" b="-2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81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12</a:t>
            </a:r>
            <a:endParaRPr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86DF5F-96FE-4C3A-B79D-E411B59E8E84}"/>
                  </a:ext>
                </a:extLst>
              </p:cNvPr>
              <p:cNvSpPr txBox="1"/>
              <p:nvPr/>
            </p:nvSpPr>
            <p:spPr>
              <a:xfrm>
                <a:off x="911424" y="559184"/>
                <a:ext cx="10729192" cy="5223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latin typeface="+mn-lt"/>
                  </a:rPr>
                  <a:t>В коробке лежат всего 50 карандашей. 12 зеленых, 16 красных, 8 синих, остальные оранжевые. Из коробки случайным образом достали оранжевый карандаш. Найдите вероятность события, противоположного этому.</a:t>
                </a:r>
              </a:p>
              <a:p>
                <a:r>
                  <a:rPr lang="ru-RU" sz="3200" dirty="0">
                    <a:latin typeface="+mn-lt"/>
                  </a:rPr>
                  <a:t>Ответ введите в виде десятичной дроби.</a:t>
                </a:r>
              </a:p>
              <a:p>
                <a:r>
                  <a:rPr lang="ru-RU" sz="3200" b="1" i="1" u="sng" dirty="0">
                    <a:latin typeface="+mn-lt"/>
                  </a:rPr>
                  <a:t>Решение:</a:t>
                </a:r>
              </a:p>
              <a:p>
                <a:r>
                  <a:rPr lang="ru-RU" sz="3200" dirty="0">
                    <a:latin typeface="+mn-lt"/>
                  </a:rPr>
                  <a:t>А – достали оранжевый карандаш.</a:t>
                </a:r>
              </a:p>
              <a:p>
                <a:r>
                  <a:rPr lang="ru-RU" sz="3200" dirty="0">
                    <a:latin typeface="+mn-lt"/>
                  </a:rPr>
                  <a:t>Всего 50 карандашей, значит оранжевых 50-12-16-8=14</a:t>
                </a:r>
              </a:p>
              <a:p>
                <a14:m>
                  <m:oMath xmlns:m="http://schemas.openxmlformats.org/officeDocument/2006/math">
                    <m:r>
                      <a:rPr lang="ru-RU" sz="32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0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ru-RU" sz="32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=0,28</m:t>
                    </m:r>
                  </m:oMath>
                </a14:m>
                <a:r>
                  <a:rPr lang="ru-RU" sz="3200" dirty="0">
                    <a:latin typeface="+mn-lt"/>
                  </a:rPr>
                  <a:t>, тогда </a:t>
                </a:r>
                <a14:m>
                  <m:oMath xmlns:m="http://schemas.openxmlformats.org/officeDocument/2006/math">
                    <m:r>
                      <a:rPr lang="ru-RU" sz="320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320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</m:acc>
                      </m:e>
                    </m:d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1−0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,28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=0,72</m:t>
                    </m:r>
                  </m:oMath>
                </a14:m>
                <a:endParaRPr lang="ru-RU" sz="3200" dirty="0">
                  <a:latin typeface="+mn-lt"/>
                </a:endParaRPr>
              </a:p>
              <a:p>
                <a:r>
                  <a:rPr lang="ru-RU" sz="3200" b="1" i="1" dirty="0">
                    <a:latin typeface="+mn-lt"/>
                    <a:cs typeface="Calibri" panose="020F0502020204030204" pitchFamily="34" charset="0"/>
                  </a:rPr>
                  <a:t>Ответ: 0,72</a:t>
                </a:r>
                <a:endParaRPr lang="ru-RU" sz="32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86DF5F-96FE-4C3A-B79D-E411B59E8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559184"/>
                <a:ext cx="10729192" cy="5223802"/>
              </a:xfrm>
              <a:prstGeom prst="rect">
                <a:avLst/>
              </a:prstGeom>
              <a:blipFill>
                <a:blip r:embed="rId2"/>
                <a:stretch>
                  <a:fillRect l="-1477" t="-1517" b="-2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28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13</a:t>
            </a:r>
            <a:endParaRPr sz="4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6DF5F-96FE-4C3A-B79D-E411B59E8E84}"/>
              </a:ext>
            </a:extLst>
          </p:cNvPr>
          <p:cNvSpPr txBox="1"/>
          <p:nvPr/>
        </p:nvSpPr>
        <p:spPr>
          <a:xfrm>
            <a:off x="911424" y="559184"/>
            <a:ext cx="1072919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+mn-lt"/>
              </a:rPr>
              <a:t>В коробке лежат всего 50 карандашей. 12 зеленых, 18 красных, 8 синих, остальные оранжевые. Из коробки случайным образом достали оранжевый карандаш. Найдите вероятность события, противоположного этому.</a:t>
            </a:r>
          </a:p>
          <a:p>
            <a:r>
              <a:rPr lang="ru-RU" sz="3200" dirty="0">
                <a:latin typeface="+mn-lt"/>
              </a:rPr>
              <a:t>Ответ введите в виде десятичной дроби.</a:t>
            </a: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r>
              <a:rPr lang="ru-RU" sz="3200" b="1" i="1" dirty="0">
                <a:latin typeface="+mn-lt"/>
                <a:cs typeface="Calibri" panose="020F0502020204030204" pitchFamily="34" charset="0"/>
              </a:rPr>
              <a:t>Ответ:______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7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Противоположное событие</a:t>
            </a:r>
            <a:endParaRPr sz="40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360" y="836712"/>
            <a:ext cx="9937104" cy="16486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66FF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Событие </a:t>
            </a:r>
            <a:r>
              <a:rPr lang="en-US" sz="3200" dirty="0">
                <a:latin typeface="+mn-lt"/>
                <a:cs typeface="Calibri" panose="020F0502020204030204" pitchFamily="34" charset="0"/>
              </a:rPr>
              <a:t>Ā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 называют противоположным событию А, если событие </a:t>
            </a:r>
            <a:r>
              <a:rPr lang="en-US" sz="3200" dirty="0">
                <a:latin typeface="+mn-lt"/>
                <a:cs typeface="Calibri" panose="020F0502020204030204" pitchFamily="34" charset="0"/>
              </a:rPr>
              <a:t>Ā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происходит тогда и только тогда, когда не происходит событие 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70E6F-BFD7-4C5E-B0BD-8962B1D8C377}"/>
              </a:ext>
            </a:extLst>
          </p:cNvPr>
          <p:cNvSpPr txBox="1"/>
          <p:nvPr/>
        </p:nvSpPr>
        <p:spPr>
          <a:xfrm>
            <a:off x="911424" y="2849117"/>
            <a:ext cx="105851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Например, если событие А – выпадение четного числа при бросании игральной кости,  то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- выпадение нечетного числа; если событие А – попадание по мишени при одном выстреле, то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- промах и т.д.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	Придумайте два противоположных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42374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7150" y="2420888"/>
                <a:ext cx="11932920" cy="415962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b="1" i="1" dirty="0"/>
                  <a:t>Решение</a:t>
                </a:r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:r>
                  <a:rPr lang="ru-RU" dirty="0"/>
                  <a:t>Проще найти вероятность противоположного события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dirty="0"/>
                  <a:t> — Петр и Павел окажутся в одной группе. По условию задачи все группы равные, следовательно, в каждой из них 361:19 = 19  учеников. В группе, в которую попал Петр, для Павла остаётся только 19 – 1 = 18 мест. Всего же для Павла остаётся 361 – 1 = 360 мест. Вероятность противоположного события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dirty="0"/>
                  <a:t> найдём по формуле классического определения вероятности</a:t>
                </a:r>
              </a:p>
              <a:p>
                <a:pPr marL="0" indent="0" algn="ctr">
                  <a:buNone/>
                </a:pPr>
                <a:r>
                  <a:rPr lang="ru-RU" dirty="0"/>
                  <a:t>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dirty="0"/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0,05.</m:t>
                    </m:r>
                  </m:oMath>
                </a14:m>
                <a:endParaRPr lang="ru-RU" b="0" dirty="0"/>
              </a:p>
              <a:p>
                <a:pPr marL="0" indent="0" algn="ctr">
                  <a:buNone/>
                </a:pPr>
                <a:r>
                  <a:rPr lang="ru-RU" dirty="0"/>
                  <a:t>Вероятность искомого события А найдем по формуле </a:t>
                </a:r>
              </a:p>
              <a:p>
                <a:pPr marL="0" indent="0" algn="ctr">
                  <a:buNone/>
                </a:pPr>
                <a:r>
                  <a:rPr lang="ru-RU" dirty="0"/>
                  <a:t>Р(А) = 1 -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dirty="0"/>
                  <a:t> ) = 1 – 0,05 = 0,95</a:t>
                </a:r>
              </a:p>
              <a:p>
                <a:pPr marL="0" indent="0" algn="just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150" y="2420888"/>
                <a:ext cx="11932920" cy="4159624"/>
              </a:xfrm>
              <a:blipFill>
                <a:blip r:embed="rId2"/>
                <a:stretch>
                  <a:fillRect l="-1021" t="-3226" b="-4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">
            <a:extLst>
              <a:ext uri="{FF2B5EF4-FFF2-40B4-BE49-F238E27FC236}">
                <a16:creationId xmlns:a16="http://schemas.microsoft.com/office/drawing/2014/main" id="{1DC996EC-6317-4552-8CAB-5F5E1CAF3C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14</a:t>
            </a:r>
            <a:endParaRPr sz="4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EEE60-2C73-4795-92C1-DF5AB0D643B1}"/>
              </a:ext>
            </a:extLst>
          </p:cNvPr>
          <p:cNvSpPr txBox="1"/>
          <p:nvPr/>
        </p:nvSpPr>
        <p:spPr>
          <a:xfrm>
            <a:off x="335360" y="593756"/>
            <a:ext cx="110172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b="1" i="1" dirty="0">
                <a:latin typeface="+mn-lt"/>
              </a:rPr>
              <a:t>В школе учатся 361 человек, среди них двое друзей</a:t>
            </a:r>
            <a:r>
              <a:rPr lang="en-US" sz="2800" b="1" i="1" dirty="0">
                <a:latin typeface="+mn-lt"/>
              </a:rPr>
              <a:t> </a:t>
            </a:r>
            <a:r>
              <a:rPr lang="ru-RU" sz="2800" b="1" i="1" dirty="0">
                <a:latin typeface="+mn-lt"/>
              </a:rPr>
              <a:t>Петр и Павел. Всех учеников случайным образом разбили поровну на 19 групп. Найдите вероятность того, что Петр и Павел окажутся в разных группах.</a:t>
            </a:r>
          </a:p>
        </p:txBody>
      </p:sp>
    </p:spTree>
    <p:extLst>
      <p:ext uri="{BB962C8B-B14F-4D97-AF65-F5344CB8AC3E}">
        <p14:creationId xmlns:p14="http://schemas.microsoft.com/office/powerpoint/2010/main" val="172182729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0A0FAC8-0590-45E8-9FAD-36E03E80F213}"/>
              </a:ext>
            </a:extLst>
          </p:cNvPr>
          <p:cNvSpPr txBox="1"/>
          <p:nvPr/>
        </p:nvSpPr>
        <p:spPr>
          <a:xfrm>
            <a:off x="2207568" y="1268760"/>
            <a:ext cx="69847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Домашнее задание: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§51 часть 2 Стр.22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46,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47,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51,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1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Пример 1</a:t>
            </a:r>
            <a:endParaRPr sz="4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70E6F-BFD7-4C5E-B0BD-8962B1D8C377}"/>
              </a:ext>
            </a:extLst>
          </p:cNvPr>
          <p:cNvSpPr txBox="1"/>
          <p:nvPr/>
        </p:nvSpPr>
        <p:spPr>
          <a:xfrm>
            <a:off x="551384" y="847978"/>
            <a:ext cx="9817768" cy="265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Например, если событие А – выпадение более 4 очков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то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- выпадение четырех очков и меньше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07651E-DD0E-439B-A211-6BC56559C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01" y="3433565"/>
            <a:ext cx="1184506" cy="11875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1AA9969-9457-4586-B30E-8A3F8685B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98" y="3445530"/>
            <a:ext cx="1181507" cy="11785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CB20B4A-BCF8-4755-BB76-23DD08560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436563"/>
            <a:ext cx="1178508" cy="118150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84E6F7-6167-499A-8BB0-4F05E276D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521731"/>
            <a:ext cx="1178508" cy="11815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C970A22-B4D8-4EA0-8D60-FE95B5F850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34" y="1524730"/>
            <a:ext cx="1181507" cy="11785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0B390-5CCD-4745-A77C-DA86BD453A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03" y="3445530"/>
            <a:ext cx="1181507" cy="11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078680" cy="5237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6FF"/>
                </a:solidFill>
                <a:latin typeface="+mn-lt"/>
              </a:rPr>
              <a:t>Задача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49889" y="597103"/>
                <a:ext cx="10264954" cy="58036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200" dirty="0"/>
                  <a:t>Бросают одну игральную кость. Перечислите элементарные события, благо­приятствующие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/>
                  <a:t>, опишите событие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/>
                  <a:t> словами и найдите Р(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/>
                  <a:t>), ес­ли событие А состоит в том, что:</a:t>
                </a:r>
              </a:p>
              <a:p>
                <a:pPr marL="0" indent="0">
                  <a:buNone/>
                </a:pPr>
                <a:r>
                  <a:rPr lang="ru-RU" sz="3200" dirty="0"/>
                  <a:t>а) выпадет шестёрка; </a:t>
                </a:r>
              </a:p>
              <a:p>
                <a:pPr marL="0" indent="0">
                  <a:buNone/>
                </a:pPr>
                <a:r>
                  <a:rPr lang="ru-RU" sz="3200" dirty="0"/>
                  <a:t>                         </a:t>
                </a:r>
              </a:p>
              <a:p>
                <a:pPr marL="0" indent="0">
                  <a:buNone/>
                </a:pPr>
                <a:r>
                  <a:rPr lang="ru-RU" sz="3200" dirty="0"/>
                  <a:t>б) выпадет чётное число очков;  </a:t>
                </a:r>
              </a:p>
              <a:p>
                <a:pPr marL="0" indent="0">
                  <a:buNone/>
                </a:pPr>
                <a:r>
                  <a:rPr lang="ru-RU" sz="3200" dirty="0"/>
                  <a:t>       </a:t>
                </a:r>
              </a:p>
              <a:p>
                <a:pPr marL="0" indent="0">
                  <a:buNone/>
                </a:pPr>
                <a:r>
                  <a:rPr lang="ru-RU" sz="3200" dirty="0"/>
                  <a:t>в) выпадет число очков, кратное трём; </a:t>
                </a:r>
              </a:p>
              <a:p>
                <a:pPr marL="0" indent="0">
                  <a:buNone/>
                </a:pPr>
                <a:endParaRPr lang="ru-RU" sz="3200" dirty="0"/>
              </a:p>
              <a:p>
                <a:pPr marL="0" indent="0">
                  <a:buNone/>
                </a:pPr>
                <a:r>
                  <a:rPr lang="ru-RU" sz="3200" dirty="0"/>
                  <a:t>г) выпадет от 2 до 5 очков.</a:t>
                </a:r>
              </a:p>
              <a:p>
                <a:pPr marL="0" indent="0" algn="just">
                  <a:buNone/>
                </a:pP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889" y="597103"/>
                <a:ext cx="10264954" cy="5803697"/>
              </a:xfrm>
              <a:blipFill>
                <a:blip r:embed="rId2"/>
                <a:stretch>
                  <a:fillRect l="-1485" t="-2206" r="-1841" b="-3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733808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2</a:t>
            </a:r>
            <a:endParaRPr sz="4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70E6F-BFD7-4C5E-B0BD-8962B1D8C377}"/>
              </a:ext>
            </a:extLst>
          </p:cNvPr>
          <p:cNvSpPr txBox="1"/>
          <p:nvPr/>
        </p:nvSpPr>
        <p:spPr>
          <a:xfrm>
            <a:off x="833246" y="920621"/>
            <a:ext cx="105255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Бросают игральную кость. Выберите все противоположные события, если на игральной кости выпало?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(1,2,3) и (2,4,5,6)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(1,6) и (2,3,4,5)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меньше 5 и больше 2 очков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(2,4,6) и (1,3,5)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(1,2,3,4) и (4,5,6)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больше 4 и меньше 4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8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Задача 3</a:t>
            </a:r>
            <a:endParaRPr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FB6F3E-BF3F-4F8C-A6BC-2E4CC80445E0}"/>
                  </a:ext>
                </a:extLst>
              </p:cNvPr>
              <p:cNvSpPr txBox="1"/>
              <p:nvPr/>
            </p:nvSpPr>
            <p:spPr>
              <a:xfrm>
                <a:off x="479376" y="1052736"/>
                <a:ext cx="10513168" cy="3049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 случайном эксперименте 20 элементарных событий. Событию А благоприятствуют 12 из них. Сколько событий благоприятствуют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Решение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20-12=8 событий благоприятствуют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FB6F3E-BF3F-4F8C-A6BC-2E4CC804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052736"/>
                <a:ext cx="10513168" cy="3049296"/>
              </a:xfrm>
              <a:prstGeom prst="rect">
                <a:avLst/>
              </a:prstGeom>
              <a:blipFill>
                <a:blip r:embed="rId2"/>
                <a:stretch>
                  <a:fillRect l="-1508" t="-2600" b="-5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59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10762076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Вероятность противоположного события</a:t>
            </a:r>
            <a:endParaRPr sz="40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7448" y="990209"/>
            <a:ext cx="9937104" cy="16486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66FF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Взаимно противоположные события одновременно произойти не могут, но какое либо из них происходит обязательно. Поэтому: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C7F89E-CB1B-4596-BC35-68A39781DFAB}"/>
                  </a:ext>
                </a:extLst>
              </p:cNvPr>
              <p:cNvSpPr txBox="1"/>
              <p:nvPr/>
            </p:nvSpPr>
            <p:spPr>
              <a:xfrm>
                <a:off x="3323692" y="2942828"/>
                <a:ext cx="5688632" cy="9355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66FF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ru-RU"/>
                </a:defPPr>
                <a:lvl1pPr fontAlgn="auto">
                  <a:spcAft>
                    <a:spcPts val="0"/>
                  </a:spcAft>
                  <a:defRPr sz="3200">
                    <a:latin typeface="+mn-lt"/>
                    <a:cs typeface="Calibri" panose="020F0502020204030204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540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5400">
                          <a:latin typeface="Cambria Math" panose="02040503050406030204" pitchFamily="18" charset="0"/>
                        </a:rPr>
                        <m:t>+Р</m:t>
                      </m:r>
                      <m:d>
                        <m:d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5400"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e>
                          </m:acc>
                        </m:e>
                      </m:d>
                      <m:r>
                        <a:rPr lang="ru-RU" sz="5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C7F89E-CB1B-4596-BC35-68A39781D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92" y="2942828"/>
                <a:ext cx="5688632" cy="9355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A6369C-479A-4554-B210-72156F5C0E81}"/>
                  </a:ext>
                </a:extLst>
              </p:cNvPr>
              <p:cNvSpPr txBox="1"/>
              <p:nvPr/>
            </p:nvSpPr>
            <p:spPr>
              <a:xfrm>
                <a:off x="629643" y="4135303"/>
                <a:ext cx="4990471" cy="9355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66FF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ru-RU"/>
                </a:defPPr>
                <a:lvl1pPr fontAlgn="auto">
                  <a:spcAft>
                    <a:spcPts val="0"/>
                  </a:spcAft>
                  <a:defRPr sz="5400">
                    <a:solidFill>
                      <a:schemeClr val="tx1"/>
                    </a:solidFill>
                    <a:cs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>
                          <a:latin typeface="Cambria Math" panose="02040503050406030204" pitchFamily="18" charset="0"/>
                        </a:rPr>
                        <m:t>=1−Р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A6369C-479A-4554-B210-72156F5C0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43" y="4135303"/>
                <a:ext cx="4990471" cy="9355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587ED-6951-4C7C-B6C9-C6EC8798AAEA}"/>
                  </a:ext>
                </a:extLst>
              </p:cNvPr>
              <p:cNvSpPr txBox="1"/>
              <p:nvPr/>
            </p:nvSpPr>
            <p:spPr>
              <a:xfrm>
                <a:off x="6384032" y="4135302"/>
                <a:ext cx="5134487" cy="9355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66FF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ru-RU"/>
                </a:defPPr>
                <a:lvl1pPr fontAlgn="auto">
                  <a:spcAft>
                    <a:spcPts val="0"/>
                  </a:spcAft>
                  <a:defRPr sz="5400">
                    <a:cs typeface="Calibri" panose="020F0502020204030204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e>
                          </m:acc>
                        </m:e>
                      </m:d>
                      <m:r>
                        <a:rPr lang="ru-RU">
                          <a:latin typeface="Cambria Math" panose="02040503050406030204" pitchFamily="18" charset="0"/>
                        </a:rPr>
                        <m:t>=1−Р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587ED-6951-4C7C-B6C9-C6EC8798A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4135302"/>
                <a:ext cx="5134487" cy="93557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3">
            <a:extLst>
              <a:ext uri="{FF2B5EF4-FFF2-40B4-BE49-F238E27FC236}">
                <a16:creationId xmlns:a16="http://schemas.microsoft.com/office/drawing/2014/main" id="{B544A7F1-76E8-43E9-B2EE-02F0FDDE0613}"/>
              </a:ext>
            </a:extLst>
          </p:cNvPr>
          <p:cNvSpPr txBox="1"/>
          <p:nvPr/>
        </p:nvSpPr>
        <p:spPr>
          <a:xfrm>
            <a:off x="1127448" y="5388357"/>
            <a:ext cx="9937104" cy="1103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66FF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Сумма вероятностей взаимно противоположных событий равна единице</a:t>
            </a:r>
          </a:p>
        </p:txBody>
      </p:sp>
    </p:spTree>
    <p:extLst>
      <p:ext uri="{BB962C8B-B14F-4D97-AF65-F5344CB8AC3E}">
        <p14:creationId xmlns:p14="http://schemas.microsoft.com/office/powerpoint/2010/main" val="26575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Диаграммы Эйлера</a:t>
            </a:r>
            <a:endParaRPr sz="4000" dirty="0">
              <a:latin typeface="+mn-lt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B8800D6-5076-463D-B653-E2036825C35A}"/>
              </a:ext>
            </a:extLst>
          </p:cNvPr>
          <p:cNvGrpSpPr/>
          <p:nvPr/>
        </p:nvGrpSpPr>
        <p:grpSpPr>
          <a:xfrm>
            <a:off x="1343472" y="1069145"/>
            <a:ext cx="3242310" cy="1905635"/>
            <a:chOff x="0" y="0"/>
            <a:chExt cx="3242993" cy="1906438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DA09DAC-4C52-4D77-881E-6DB27E4CFA1E}"/>
                </a:ext>
              </a:extLst>
            </p:cNvPr>
            <p:cNvSpPr/>
            <p:nvPr/>
          </p:nvSpPr>
          <p:spPr>
            <a:xfrm>
              <a:off x="0" y="0"/>
              <a:ext cx="3242993" cy="1906438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FF8D85C-275D-4B36-AD33-F40D4AB8E084}"/>
                </a:ext>
              </a:extLst>
            </p:cNvPr>
            <p:cNvSpPr/>
            <p:nvPr/>
          </p:nvSpPr>
          <p:spPr>
            <a:xfrm>
              <a:off x="878097" y="239743"/>
              <a:ext cx="1438168" cy="143818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Надпись 468">
              <a:extLst>
                <a:ext uri="{FF2B5EF4-FFF2-40B4-BE49-F238E27FC236}">
                  <a16:creationId xmlns:a16="http://schemas.microsoft.com/office/drawing/2014/main" id="{36808FFF-7E9C-48CB-A385-2A78F2D14D1C}"/>
                </a:ext>
              </a:extLst>
            </p:cNvPr>
            <p:cNvSpPr txBox="1"/>
            <p:nvPr/>
          </p:nvSpPr>
          <p:spPr>
            <a:xfrm>
              <a:off x="1335297" y="507162"/>
              <a:ext cx="552297" cy="7141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7030B62-92A4-4AB6-8249-B8867538E41F}"/>
              </a:ext>
            </a:extLst>
          </p:cNvPr>
          <p:cNvGrpSpPr/>
          <p:nvPr/>
        </p:nvGrpSpPr>
        <p:grpSpPr>
          <a:xfrm>
            <a:off x="6630499" y="1068828"/>
            <a:ext cx="3349665" cy="1906270"/>
            <a:chOff x="0" y="0"/>
            <a:chExt cx="3242993" cy="1906438"/>
          </a:xfrm>
          <a:solidFill>
            <a:srgbClr val="00B0F0"/>
          </a:solidFill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3DE2B3D-2CA0-43A4-9492-4B54317AC7EB}"/>
                </a:ext>
              </a:extLst>
            </p:cNvPr>
            <p:cNvGrpSpPr/>
            <p:nvPr/>
          </p:nvGrpSpPr>
          <p:grpSpPr>
            <a:xfrm>
              <a:off x="0" y="0"/>
              <a:ext cx="3242993" cy="1906438"/>
              <a:chOff x="0" y="0"/>
              <a:chExt cx="3242993" cy="1906438"/>
            </a:xfrm>
            <a:grpFill/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20D8ADA-6BF6-4E1A-919B-9459A74B21D7}"/>
                  </a:ext>
                </a:extLst>
              </p:cNvPr>
              <p:cNvSpPr/>
              <p:nvPr/>
            </p:nvSpPr>
            <p:spPr>
              <a:xfrm>
                <a:off x="0" y="0"/>
                <a:ext cx="3242993" cy="1906438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9F5ABAF6-4876-4590-B647-ECF8AB72D9CD}"/>
                  </a:ext>
                </a:extLst>
              </p:cNvPr>
              <p:cNvSpPr/>
              <p:nvPr/>
            </p:nvSpPr>
            <p:spPr>
              <a:xfrm>
                <a:off x="878097" y="239743"/>
                <a:ext cx="1438168" cy="14381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Надпись 473">
                    <a:extLst>
                      <a:ext uri="{FF2B5EF4-FFF2-40B4-BE49-F238E27FC236}">
                        <a16:creationId xmlns:a16="http://schemas.microsoft.com/office/drawing/2014/main" id="{2C4D2B68-21DC-44B1-9DE3-4F65C3AEF9CE}"/>
                      </a:ext>
                    </a:extLst>
                  </p:cNvPr>
                  <p:cNvSpPr txBox="1"/>
                  <p:nvPr/>
                </p:nvSpPr>
                <p:spPr>
                  <a:xfrm>
                    <a:off x="213054" y="963706"/>
                    <a:ext cx="552297" cy="714177"/>
                  </a:xfrm>
                  <a:prstGeom prst="rect">
                    <a:avLst/>
                  </a:prstGeom>
                  <a:grp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ru-RU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А</m:t>
                              </m:r>
                            </m:e>
                          </m:acc>
                        </m:oMath>
                      </m:oMathPara>
                    </a14:m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Надпись 473">
                    <a:extLst>
                      <a:ext uri="{FF2B5EF4-FFF2-40B4-BE49-F238E27FC236}">
                        <a16:creationId xmlns:a16="http://schemas.microsoft.com/office/drawing/2014/main" id="{2C4D2B68-21DC-44B1-9DE3-4F65C3AEF9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054" y="963706"/>
                    <a:ext cx="552297" cy="7141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Надпись 474">
              <a:extLst>
                <a:ext uri="{FF2B5EF4-FFF2-40B4-BE49-F238E27FC236}">
                  <a16:creationId xmlns:a16="http://schemas.microsoft.com/office/drawing/2014/main" id="{57135BE9-C39F-48BA-ACE3-0524814D1DF4}"/>
                </a:ext>
              </a:extLst>
            </p:cNvPr>
            <p:cNvSpPr txBox="1"/>
            <p:nvPr/>
          </p:nvSpPr>
          <p:spPr>
            <a:xfrm>
              <a:off x="1326671" y="533040"/>
              <a:ext cx="552189" cy="71387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C540E0-3ADC-4755-9FF5-AB3E33FAB88D}"/>
                  </a:ext>
                </a:extLst>
              </p:cNvPr>
              <p:cNvSpPr txBox="1"/>
              <p:nvPr/>
            </p:nvSpPr>
            <p:spPr>
              <a:xfrm>
                <a:off x="839416" y="3450170"/>
                <a:ext cx="10513168" cy="2063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Пример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 коробке лежат карандаши разных цветов.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Событие А: наугад достали белый карандаш.</a:t>
                </a:r>
              </a:p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Тогда событие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: достали карандаш любого другого цвета.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C540E0-3ADC-4755-9FF5-AB3E33FAB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450170"/>
                <a:ext cx="10513168" cy="2063257"/>
              </a:xfrm>
              <a:prstGeom prst="rect">
                <a:avLst/>
              </a:prstGeom>
              <a:blipFill>
                <a:blip r:embed="rId3"/>
                <a:stretch>
                  <a:fillRect l="-1508" t="-3846" r="-870" b="-9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31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Пример 2</a:t>
            </a:r>
            <a:endParaRPr sz="4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70E6F-BFD7-4C5E-B0BD-8962B1D8C377}"/>
              </a:ext>
            </a:extLst>
          </p:cNvPr>
          <p:cNvSpPr txBox="1"/>
          <p:nvPr/>
        </p:nvSpPr>
        <p:spPr>
          <a:xfrm>
            <a:off x="407368" y="764704"/>
            <a:ext cx="98177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Какова вероятность того, что при двукратном бросании игральной кости второй раз выпадет не то же число очков, что в первый?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642AEE-3300-4E73-92ED-103519EBDD6C}"/>
                  </a:ext>
                </a:extLst>
              </p:cNvPr>
              <p:cNvSpPr txBox="1"/>
              <p:nvPr/>
            </p:nvSpPr>
            <p:spPr>
              <a:xfrm>
                <a:off x="407368" y="2644170"/>
                <a:ext cx="11593288" cy="2063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Решение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назовем это событие А. Ему благоприятствуют много элементарных событий. Проще найти вероятность противоположного события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Всего 36 событий.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благоприятствуют 6 из них.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642AEE-3300-4E73-92ED-103519EB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644170"/>
                <a:ext cx="11593288" cy="2063257"/>
              </a:xfrm>
              <a:prstGeom prst="rect">
                <a:avLst/>
              </a:prstGeom>
              <a:blipFill>
                <a:blip r:embed="rId2"/>
                <a:stretch>
                  <a:fillRect l="-1367" t="-3846" b="-9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F8978-A67F-4341-BAAF-BF38A711EBA8}"/>
                  </a:ext>
                </a:extLst>
              </p:cNvPr>
              <p:cNvSpPr txBox="1"/>
              <p:nvPr/>
            </p:nvSpPr>
            <p:spPr>
              <a:xfrm>
                <a:off x="1271464" y="4990827"/>
                <a:ext cx="4032448" cy="146515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66FF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ru-RU"/>
                </a:defPPr>
                <a:lvl1pPr fontAlgn="auto">
                  <a:spcAft>
                    <a:spcPts val="0"/>
                  </a:spcAft>
                  <a:defRPr sz="5400">
                    <a:solidFill>
                      <a:schemeClr val="tx1"/>
                    </a:solidFill>
                    <a:cs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ru-RU" sz="4800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480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48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600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sz="6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6000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6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6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F8978-A67F-4341-BAAF-BF38A711E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990827"/>
                <a:ext cx="4032448" cy="1465153"/>
              </a:xfrm>
              <a:prstGeom prst="roundRect">
                <a:avLst/>
              </a:prstGeom>
              <a:blipFill>
                <a:blip r:embed="rId3"/>
                <a:stretch>
                  <a:fillRect b="-9756"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5989D3-E9F7-4D71-A44C-8AF1EA08C852}"/>
                  </a:ext>
                </a:extLst>
              </p:cNvPr>
              <p:cNvSpPr txBox="1"/>
              <p:nvPr/>
            </p:nvSpPr>
            <p:spPr>
              <a:xfrm>
                <a:off x="5519936" y="4990827"/>
                <a:ext cx="6048672" cy="143684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66FF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ru-RU"/>
                </a:defPPr>
                <a:lvl1pPr fontAlgn="auto">
                  <a:spcAft>
                    <a:spcPts val="0"/>
                  </a:spcAft>
                  <a:defRPr sz="5400">
                    <a:solidFill>
                      <a:schemeClr val="tx1"/>
                    </a:solidFill>
                    <a:cs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smtClean="0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40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440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4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4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5989D3-E9F7-4D71-A44C-8AF1EA08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4990827"/>
                <a:ext cx="6048672" cy="143684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134390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1843</TotalTime>
  <Words>1140</Words>
  <Application>Microsoft Office PowerPoint</Application>
  <PresentationFormat>Широкоэкранный</PresentationFormat>
  <Paragraphs>157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Моя ВиС</vt:lpstr>
      <vt:lpstr>Презентация PowerPoint</vt:lpstr>
      <vt:lpstr>Противоположное событие</vt:lpstr>
      <vt:lpstr>Пример 1</vt:lpstr>
      <vt:lpstr>Задача 1</vt:lpstr>
      <vt:lpstr>Задача 2</vt:lpstr>
      <vt:lpstr>Задача 3</vt:lpstr>
      <vt:lpstr>Вероятность противоположного события</vt:lpstr>
      <vt:lpstr>Диаграммы Эйлера</vt:lpstr>
      <vt:lpstr>Пример 2</vt:lpstr>
      <vt:lpstr>Задача 4</vt:lpstr>
      <vt:lpstr>Задача 5</vt:lpstr>
      <vt:lpstr>Задача 6</vt:lpstr>
      <vt:lpstr>Задача 7</vt:lpstr>
      <vt:lpstr>Задача 8</vt:lpstr>
      <vt:lpstr>Задача 9</vt:lpstr>
      <vt:lpstr>Задача 10</vt:lpstr>
      <vt:lpstr>Задача 11</vt:lpstr>
      <vt:lpstr>Задача 12</vt:lpstr>
      <vt:lpstr>Задача 13</vt:lpstr>
      <vt:lpstr>Задача 14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</dc:creator>
  <cp:lastModifiedBy>AV-server</cp:lastModifiedBy>
  <cp:revision>106</cp:revision>
  <dcterms:created xsi:type="dcterms:W3CDTF">2024-02-24T05:19:19Z</dcterms:created>
  <dcterms:modified xsi:type="dcterms:W3CDTF">2025-04-29T09:58:27Z</dcterms:modified>
</cp:coreProperties>
</file>