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22"/>
  </p:notesMasterIdLst>
  <p:sldIdLst>
    <p:sldId id="333" r:id="rId2"/>
    <p:sldId id="337" r:id="rId3"/>
    <p:sldId id="334" r:id="rId4"/>
    <p:sldId id="339" r:id="rId5"/>
    <p:sldId id="340" r:id="rId6"/>
    <p:sldId id="341" r:id="rId7"/>
    <p:sldId id="355" r:id="rId8"/>
    <p:sldId id="343" r:id="rId9"/>
    <p:sldId id="344" r:id="rId10"/>
    <p:sldId id="356" r:id="rId11"/>
    <p:sldId id="353" r:id="rId12"/>
    <p:sldId id="357" r:id="rId13"/>
    <p:sldId id="364" r:id="rId14"/>
    <p:sldId id="358" r:id="rId15"/>
    <p:sldId id="359" r:id="rId16"/>
    <p:sldId id="363" r:id="rId17"/>
    <p:sldId id="365" r:id="rId18"/>
    <p:sldId id="360" r:id="rId19"/>
    <p:sldId id="361" r:id="rId20"/>
    <p:sldId id="362" r:id="rId21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  <a:srgbClr val="006600"/>
    <a:srgbClr val="99CC00"/>
    <a:srgbClr val="7DB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368EBDC-A8FE-4879-83C9-3E3DA139FEB2}" type="datetimeFigureOut">
              <a:rPr lang="ru-RU" smtClean="0"/>
              <a:pPr/>
              <a:t>24.03.2025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ED99AD25-4A21-486E-B4AF-C8E63ECFA4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996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99AD25-4A21-486E-B4AF-C8E63ECFA4B1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223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99AD25-4A21-486E-B4AF-C8E63ECFA4B1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60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9133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0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91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180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005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8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206889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226915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788668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291884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32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DE6ED-1389-4624-B041-D4920405746E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BD12-4DA5-4D66-BDA2-5293640CA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9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5A0DE6ED-1389-4624-B041-D4920405746E}" type="datetimeFigureOut">
              <a:rPr lang="ru-RU" smtClean="0"/>
              <a:pPr/>
              <a:t>24.03.2025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627BD12-4DA5-4D66-BDA2-5293640CA1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066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>
    <p:wedg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CDF2E8-B8DB-4AC3-8B4A-836585A0BBAD}"/>
              </a:ext>
            </a:extLst>
          </p:cNvPr>
          <p:cNvSpPr txBox="1"/>
          <p:nvPr/>
        </p:nvSpPr>
        <p:spPr>
          <a:xfrm>
            <a:off x="1999029" y="1887028"/>
            <a:ext cx="77182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>
                <a:solidFill>
                  <a:srgbClr val="00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 panose="020F0502020204030204" pitchFamily="34" charset="0"/>
              </a:rPr>
              <a:t>Правило умножения</a:t>
            </a:r>
          </a:p>
        </p:txBody>
      </p:sp>
    </p:spTree>
    <p:extLst>
      <p:ext uri="{BB962C8B-B14F-4D97-AF65-F5344CB8AC3E}">
        <p14:creationId xmlns:p14="http://schemas.microsoft.com/office/powerpoint/2010/main" val="425098772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170873" y="504645"/>
            <a:ext cx="112791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возможных различных результатов в случайном опыте, в котором: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игральный кубик бросают 3 раза? 4 раза?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37197-C089-4FB0-8400-A021B6C5AEE9}"/>
              </a:ext>
            </a:extLst>
          </p:cNvPr>
          <p:cNvSpPr txBox="1"/>
          <p:nvPr/>
        </p:nvSpPr>
        <p:spPr>
          <a:xfrm>
            <a:off x="1080655" y="2009650"/>
            <a:ext cx="1094047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 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Если кубик бросают 2 раза, то всего различных исходов – 36. Если к каждой паре этих исходов добавить результат третьего броска: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	(1,1,1), (1,1,2), (1,1,3), (1,1,4), (1,1,5), (1,1,6) 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5400" dirty="0"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Всего исходов: 6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6 = 216 (при трёх бросках),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6 = 1296 (при четырех бросках)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Правило умножения</a:t>
            </a:r>
          </a:p>
        </p:txBody>
      </p:sp>
    </p:spTree>
    <p:extLst>
      <p:ext uri="{BB962C8B-B14F-4D97-AF65-F5344CB8AC3E}">
        <p14:creationId xmlns:p14="http://schemas.microsoft.com/office/powerpoint/2010/main" val="324897698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C9C6144-5D08-4F5C-A929-A8CD04BEA3C7}"/>
              </a:ext>
            </a:extLst>
          </p:cNvPr>
          <p:cNvSpPr txBox="1"/>
          <p:nvPr/>
        </p:nvSpPr>
        <p:spPr>
          <a:xfrm>
            <a:off x="1151561" y="94174"/>
            <a:ext cx="8880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Calibri" panose="020F0502020204030204" pitchFamily="34" charset="0"/>
                <a:cs typeface="Calibri" panose="020F0502020204030204" pitchFamily="34" charset="0"/>
              </a:rPr>
              <a:t>Домашнее задание:</a:t>
            </a:r>
          </a:p>
          <a:p>
            <a:r>
              <a:rPr lang="ru-RU" sz="4000" b="1" dirty="0">
                <a:latin typeface="Calibri" panose="020F0502020204030204" pitchFamily="34" charset="0"/>
                <a:cs typeface="Calibri" panose="020F0502020204030204" pitchFamily="34" charset="0"/>
              </a:rPr>
              <a:t>§35 1 часть стр. 130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4000" b="1" dirty="0">
                <a:latin typeface="Calibri" panose="020F0502020204030204" pitchFamily="34" charset="0"/>
                <a:cs typeface="Calibri" panose="020F0502020204030204" pitchFamily="34" charset="0"/>
              </a:rPr>
              <a:t>№ </a:t>
            </a: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220</a:t>
            </a:r>
            <a:r>
              <a:rPr lang="ru-RU" sz="4000" b="1" dirty="0">
                <a:latin typeface="Calibri" panose="020F0502020204030204" pitchFamily="34" charset="0"/>
                <a:cs typeface="Calibri" panose="020F0502020204030204" pitchFamily="34" charset="0"/>
              </a:rPr>
              <a:t>, 222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612575-85A7-4428-B58F-BB9B7AED2ED1}"/>
              </a:ext>
            </a:extLst>
          </p:cNvPr>
          <p:cNvSpPr txBox="1"/>
          <p:nvPr/>
        </p:nvSpPr>
        <p:spPr>
          <a:xfrm>
            <a:off x="596124" y="1870374"/>
            <a:ext cx="106113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Сколько есть способов раздать спортивные номера 1,2,3 трем спортсменам?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В автосервис приехали 4 машины для ремонта. Сколько есть способов поставить их в очередь?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>
                <a:latin typeface="Calibri" panose="020F0502020204030204" pitchFamily="34" charset="0"/>
                <a:cs typeface="Calibri" panose="020F0502020204030204" pitchFamily="34" charset="0"/>
              </a:rPr>
              <a:t> У Вити 8 разных учебников. Сколько существует способов поставить их в ряд на книжной полке?</a:t>
            </a:r>
          </a:p>
        </p:txBody>
      </p:sp>
    </p:spTree>
    <p:extLst>
      <p:ext uri="{BB962C8B-B14F-4D97-AF65-F5344CB8AC3E}">
        <p14:creationId xmlns:p14="http://schemas.microsoft.com/office/powerpoint/2010/main" val="810136080"/>
      </p:ext>
    </p:extLst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410571" y="815363"/>
            <a:ext cx="9488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натуральных трехзначных чисел, которые начинаются не цифрой 9 и делятся на 5?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37197-C089-4FB0-8400-A021B6C5AEE9}"/>
              </a:ext>
            </a:extLst>
          </p:cNvPr>
          <p:cNvSpPr txBox="1"/>
          <p:nvPr/>
        </p:nvSpPr>
        <p:spPr>
          <a:xfrm>
            <a:off x="1216017" y="2071796"/>
            <a:ext cx="51936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 </a:t>
            </a: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Итого: 8*10*2=160</a:t>
            </a: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 223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6F79D2C-5C0F-4AA5-B8B9-A22A6889C0BE}"/>
              </a:ext>
            </a:extLst>
          </p:cNvPr>
          <p:cNvGrpSpPr/>
          <p:nvPr/>
        </p:nvGrpSpPr>
        <p:grpSpPr>
          <a:xfrm>
            <a:off x="1717819" y="3056386"/>
            <a:ext cx="7475000" cy="1093489"/>
            <a:chOff x="1904250" y="2603624"/>
            <a:chExt cx="7475000" cy="1093489"/>
          </a:xfrm>
        </p:grpSpPr>
        <p:sp>
          <p:nvSpPr>
            <p:cNvPr id="2" name="Прямоугольник: скругленные углы 1">
              <a:extLst>
                <a:ext uri="{FF2B5EF4-FFF2-40B4-BE49-F238E27FC236}">
                  <a16:creationId xmlns:a16="http://schemas.microsoft.com/office/drawing/2014/main" id="{CF9A09D1-8154-4346-B87A-E18BA853198A}"/>
                </a:ext>
              </a:extLst>
            </p:cNvPr>
            <p:cNvSpPr/>
            <p:nvPr/>
          </p:nvSpPr>
          <p:spPr>
            <a:xfrm>
              <a:off x="1904250" y="2619895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Первая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1-8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5E04780A-AAFA-4D83-9683-8F54A26C642D}"/>
                </a:ext>
              </a:extLst>
            </p:cNvPr>
            <p:cNvSpPr/>
            <p:nvPr/>
          </p:nvSpPr>
          <p:spPr>
            <a:xfrm>
              <a:off x="4443264" y="2603624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Вторая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0-9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71D99FA5-6660-4027-94A5-4DB9E4EA1250}"/>
                </a:ext>
              </a:extLst>
            </p:cNvPr>
            <p:cNvSpPr/>
            <p:nvPr/>
          </p:nvSpPr>
          <p:spPr>
            <a:xfrm>
              <a:off x="6982278" y="2619896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Третья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 или 5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 варианта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787667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410571" y="815363"/>
            <a:ext cx="9488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натуральных пятизначных чисел, которые состоят только из цифр 2, 4, 6?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37197-C089-4FB0-8400-A021B6C5AEE9}"/>
              </a:ext>
            </a:extLst>
          </p:cNvPr>
          <p:cNvSpPr txBox="1"/>
          <p:nvPr/>
        </p:nvSpPr>
        <p:spPr>
          <a:xfrm>
            <a:off x="1216017" y="2071796"/>
            <a:ext cx="51936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 </a:t>
            </a: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Итого: 3*3*3*3*3=243</a:t>
            </a:r>
          </a:p>
          <a:p>
            <a:endParaRPr lang="ru-RU" sz="3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6F79D2C-5C0F-4AA5-B8B9-A22A6889C0BE}"/>
              </a:ext>
            </a:extLst>
          </p:cNvPr>
          <p:cNvGrpSpPr/>
          <p:nvPr/>
        </p:nvGrpSpPr>
        <p:grpSpPr>
          <a:xfrm>
            <a:off x="261668" y="3028259"/>
            <a:ext cx="11668664" cy="1077222"/>
            <a:chOff x="203963" y="2619885"/>
            <a:chExt cx="11668664" cy="1077222"/>
          </a:xfrm>
        </p:grpSpPr>
        <p:sp>
          <p:nvSpPr>
            <p:cNvPr id="2" name="Прямоугольник: скругленные углы 1">
              <a:extLst>
                <a:ext uri="{FF2B5EF4-FFF2-40B4-BE49-F238E27FC236}">
                  <a16:creationId xmlns:a16="http://schemas.microsoft.com/office/drawing/2014/main" id="{CF9A09D1-8154-4346-B87A-E18BA853198A}"/>
                </a:ext>
              </a:extLst>
            </p:cNvPr>
            <p:cNvSpPr/>
            <p:nvPr/>
          </p:nvSpPr>
          <p:spPr>
            <a:xfrm>
              <a:off x="203963" y="2619890"/>
              <a:ext cx="1925018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Первая цифра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2, 4, 6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варианта</a:t>
              </a:r>
              <a:endParaRPr lang="ru-RU" sz="2000" dirty="0">
                <a:solidFill>
                  <a:srgbClr val="0000FF"/>
                </a:solidFill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5E04780A-AAFA-4D83-9683-8F54A26C642D}"/>
                </a:ext>
              </a:extLst>
            </p:cNvPr>
            <p:cNvSpPr/>
            <p:nvPr/>
          </p:nvSpPr>
          <p:spPr>
            <a:xfrm>
              <a:off x="2432835" y="2619887"/>
              <a:ext cx="1990669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Вторая цифра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2, 4, 6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варианта</a:t>
              </a:r>
              <a:endParaRPr lang="ru-RU" sz="2000" dirty="0">
                <a:solidFill>
                  <a:srgbClr val="0000FF"/>
                </a:solidFill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71D99FA5-6660-4027-94A5-4DB9E4EA1250}"/>
                </a:ext>
              </a:extLst>
            </p:cNvPr>
            <p:cNvSpPr/>
            <p:nvPr/>
          </p:nvSpPr>
          <p:spPr>
            <a:xfrm>
              <a:off x="4727358" y="2619887"/>
              <a:ext cx="1990670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Третья цифра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2, 4, 6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варианта</a:t>
              </a:r>
              <a:endParaRPr lang="ru-RU" sz="2000" dirty="0">
                <a:solidFill>
                  <a:srgbClr val="0000FF"/>
                </a:solidFill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7B6EE0CB-2544-46A2-A815-162C12E80955}"/>
                </a:ext>
              </a:extLst>
            </p:cNvPr>
            <p:cNvSpPr/>
            <p:nvPr/>
          </p:nvSpPr>
          <p:spPr>
            <a:xfrm>
              <a:off x="7021882" y="2619886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Четвертая цифра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2, 4, 6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варианта</a:t>
              </a:r>
              <a:endParaRPr lang="ru-RU" sz="2000" dirty="0">
                <a:solidFill>
                  <a:srgbClr val="0000FF"/>
                </a:solidFill>
              </a:endParaRP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6230E0FD-129B-4384-AAF6-0D10E1551E3C}"/>
                </a:ext>
              </a:extLst>
            </p:cNvPr>
            <p:cNvSpPr/>
            <p:nvPr/>
          </p:nvSpPr>
          <p:spPr>
            <a:xfrm>
              <a:off x="9722708" y="2619885"/>
              <a:ext cx="2149919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Пятая цифра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2, 4, 6</a:t>
              </a:r>
            </a:p>
            <a:p>
              <a:pPr algn="ctr"/>
              <a:r>
                <a:rPr lang="ru-RU" sz="20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3 варианта</a:t>
              </a:r>
              <a:endParaRPr lang="ru-RU" sz="20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987466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170873" y="504645"/>
            <a:ext cx="1127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натуральных четырехзначных чисел, которые состоят только из четных цифр?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37197-C089-4FB0-8400-A021B6C5AEE9}"/>
              </a:ext>
            </a:extLst>
          </p:cNvPr>
          <p:cNvSpPr txBox="1"/>
          <p:nvPr/>
        </p:nvSpPr>
        <p:spPr>
          <a:xfrm>
            <a:off x="3562991" y="2970081"/>
            <a:ext cx="687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Итого: 4*5*5*5=500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 224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6F79D2C-5C0F-4AA5-B8B9-A22A6889C0BE}"/>
              </a:ext>
            </a:extLst>
          </p:cNvPr>
          <p:cNvGrpSpPr/>
          <p:nvPr/>
        </p:nvGrpSpPr>
        <p:grpSpPr>
          <a:xfrm>
            <a:off x="148696" y="1815583"/>
            <a:ext cx="11894608" cy="1093489"/>
            <a:chOff x="1904250" y="2603624"/>
            <a:chExt cx="10014014" cy="1093489"/>
          </a:xfrm>
        </p:grpSpPr>
        <p:sp>
          <p:nvSpPr>
            <p:cNvPr id="2" name="Прямоугольник: скругленные углы 1">
              <a:extLst>
                <a:ext uri="{FF2B5EF4-FFF2-40B4-BE49-F238E27FC236}">
                  <a16:creationId xmlns:a16="http://schemas.microsoft.com/office/drawing/2014/main" id="{CF9A09D1-8154-4346-B87A-E18BA853198A}"/>
                </a:ext>
              </a:extLst>
            </p:cNvPr>
            <p:cNvSpPr/>
            <p:nvPr/>
          </p:nvSpPr>
          <p:spPr>
            <a:xfrm>
              <a:off x="1904250" y="2619895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Первая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2,4,6,8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4 варианта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5E04780A-AAFA-4D83-9683-8F54A26C642D}"/>
                </a:ext>
              </a:extLst>
            </p:cNvPr>
            <p:cNvSpPr/>
            <p:nvPr/>
          </p:nvSpPr>
          <p:spPr>
            <a:xfrm>
              <a:off x="4443264" y="2603624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Вторая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0,2,4,6,8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71D99FA5-6660-4027-94A5-4DB9E4EA1250}"/>
                </a:ext>
              </a:extLst>
            </p:cNvPr>
            <p:cNvSpPr/>
            <p:nvPr/>
          </p:nvSpPr>
          <p:spPr>
            <a:xfrm>
              <a:off x="6982278" y="2619896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Третья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0,2,4,6,8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1034C0A5-A5E5-4FDF-8CE4-67216C9618FE}"/>
                </a:ext>
              </a:extLst>
            </p:cNvPr>
            <p:cNvSpPr/>
            <p:nvPr/>
          </p:nvSpPr>
          <p:spPr>
            <a:xfrm>
              <a:off x="9521292" y="2606141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Четвертая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0,2,4,6,8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F0DF250-BB2D-437B-BA3F-BFBC102C6EF3}"/>
              </a:ext>
            </a:extLst>
          </p:cNvPr>
          <p:cNvSpPr txBox="1"/>
          <p:nvPr/>
        </p:nvSpPr>
        <p:spPr>
          <a:xfrm>
            <a:off x="244136" y="3462051"/>
            <a:ext cx="62054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только из нечетных цифр?</a:t>
            </a:r>
            <a:endParaRPr lang="ru-RU" sz="3200" dirty="0"/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3EB825B1-BEC9-4B0B-ACC7-78D20FFDD97A}"/>
              </a:ext>
            </a:extLst>
          </p:cNvPr>
          <p:cNvGrpSpPr/>
          <p:nvPr/>
        </p:nvGrpSpPr>
        <p:grpSpPr>
          <a:xfrm>
            <a:off x="130943" y="4070516"/>
            <a:ext cx="11894608" cy="1093489"/>
            <a:chOff x="1904250" y="2603624"/>
            <a:chExt cx="10014014" cy="1093489"/>
          </a:xfrm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ABB8EEDC-C020-48CC-A6C6-E048787BD8C8}"/>
                </a:ext>
              </a:extLst>
            </p:cNvPr>
            <p:cNvSpPr/>
            <p:nvPr/>
          </p:nvSpPr>
          <p:spPr>
            <a:xfrm>
              <a:off x="1904250" y="2619895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Первая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1,3,5,7,9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8B89614A-4D9A-47EC-88DD-1169119FEEB4}"/>
                </a:ext>
              </a:extLst>
            </p:cNvPr>
            <p:cNvSpPr/>
            <p:nvPr/>
          </p:nvSpPr>
          <p:spPr>
            <a:xfrm>
              <a:off x="4443264" y="2603624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Вторая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1,3,5,7,9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71B5A6DE-DC62-4DD5-BD9B-128743AFE1CD}"/>
                </a:ext>
              </a:extLst>
            </p:cNvPr>
            <p:cNvSpPr/>
            <p:nvPr/>
          </p:nvSpPr>
          <p:spPr>
            <a:xfrm>
              <a:off x="6982278" y="2619896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Третья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1,3,5,7,9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937757B9-2157-4329-8473-0CEBAEF70D42}"/>
                </a:ext>
              </a:extLst>
            </p:cNvPr>
            <p:cNvSpPr/>
            <p:nvPr/>
          </p:nvSpPr>
          <p:spPr>
            <a:xfrm>
              <a:off x="9521292" y="2606141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Четвертая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1,3,5,7,9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D23F4970-E4A9-42E6-8BD3-A5F56A7DB9FC}"/>
              </a:ext>
            </a:extLst>
          </p:cNvPr>
          <p:cNvSpPr txBox="1"/>
          <p:nvPr/>
        </p:nvSpPr>
        <p:spPr>
          <a:xfrm>
            <a:off x="3562991" y="5435044"/>
            <a:ext cx="687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Итого: 5*5*5*5=625</a:t>
            </a:r>
          </a:p>
        </p:txBody>
      </p:sp>
    </p:spTree>
    <p:extLst>
      <p:ext uri="{BB962C8B-B14F-4D97-AF65-F5344CB8AC3E}">
        <p14:creationId xmlns:p14="http://schemas.microsoft.com/office/powerpoint/2010/main" val="197651469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148696" y="602846"/>
            <a:ext cx="112791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натуральных четырехзначных (пятизначных) чисел-палиндромов?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Палиндром – это число, которое одинаково читается в обе стороны. Например: 1221 или 35753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37197-C089-4FB0-8400-A021B6C5AEE9}"/>
              </a:ext>
            </a:extLst>
          </p:cNvPr>
          <p:cNvSpPr txBox="1"/>
          <p:nvPr/>
        </p:nvSpPr>
        <p:spPr>
          <a:xfrm>
            <a:off x="1352013" y="5120986"/>
            <a:ext cx="4743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Для четырехзначных</a:t>
            </a:r>
          </a:p>
          <a:p>
            <a:r>
              <a:rPr lang="ru-RU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Итого: 9*10=90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 226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26F79D2C-5C0F-4AA5-B8B9-A22A6889C0BE}"/>
              </a:ext>
            </a:extLst>
          </p:cNvPr>
          <p:cNvGrpSpPr/>
          <p:nvPr/>
        </p:nvGrpSpPr>
        <p:grpSpPr>
          <a:xfrm>
            <a:off x="148696" y="2882255"/>
            <a:ext cx="11924936" cy="1093489"/>
            <a:chOff x="1904250" y="2603624"/>
            <a:chExt cx="10014014" cy="1093489"/>
          </a:xfrm>
        </p:grpSpPr>
        <p:sp>
          <p:nvSpPr>
            <p:cNvPr id="2" name="Прямоугольник: скругленные углы 1">
              <a:extLst>
                <a:ext uri="{FF2B5EF4-FFF2-40B4-BE49-F238E27FC236}">
                  <a16:creationId xmlns:a16="http://schemas.microsoft.com/office/drawing/2014/main" id="{CF9A09D1-8154-4346-B87A-E18BA853198A}"/>
                </a:ext>
              </a:extLst>
            </p:cNvPr>
            <p:cNvSpPr/>
            <p:nvPr/>
          </p:nvSpPr>
          <p:spPr>
            <a:xfrm>
              <a:off x="1904250" y="2619895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Первая цифра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1,2,3,4,5,6,7,8,9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9 вариантов</a:t>
              </a:r>
              <a:endParaRPr lang="ru-RU" sz="2200" dirty="0">
                <a:solidFill>
                  <a:srgbClr val="0000FF"/>
                </a:solidFill>
              </a:endParaRPr>
            </a:p>
          </p:txBody>
        </p:sp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5E04780A-AAFA-4D83-9683-8F54A26C642D}"/>
                </a:ext>
              </a:extLst>
            </p:cNvPr>
            <p:cNvSpPr/>
            <p:nvPr/>
          </p:nvSpPr>
          <p:spPr>
            <a:xfrm>
              <a:off x="4443264" y="2603624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Вторая цифра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0,1,2,3,4,5,6,7,8,9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10 вариантов</a:t>
              </a:r>
              <a:endParaRPr lang="ru-RU" sz="2200" dirty="0">
                <a:solidFill>
                  <a:srgbClr val="0000FF"/>
                </a:solidFill>
              </a:endParaRPr>
            </a:p>
          </p:txBody>
        </p:sp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71D99FA5-6660-4027-94A5-4DB9E4EA1250}"/>
                </a:ext>
              </a:extLst>
            </p:cNvPr>
            <p:cNvSpPr/>
            <p:nvPr/>
          </p:nvSpPr>
          <p:spPr>
            <a:xfrm>
              <a:off x="6982278" y="2619896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Третья цифра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0,1,2,3,4,5,6,7,8,9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Те же 10 вариантов</a:t>
              </a:r>
              <a:endParaRPr lang="ru-RU" sz="2200" dirty="0">
                <a:solidFill>
                  <a:srgbClr val="0000FF"/>
                </a:solidFill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1034C0A5-A5E5-4FDF-8CE4-67216C9618FE}"/>
                </a:ext>
              </a:extLst>
            </p:cNvPr>
            <p:cNvSpPr/>
            <p:nvPr/>
          </p:nvSpPr>
          <p:spPr>
            <a:xfrm>
              <a:off x="9521292" y="2606141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Четвертая цифра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1,2,3,4,5,6,7,8,9</a:t>
              </a:r>
            </a:p>
            <a:p>
              <a:pPr algn="ctr"/>
              <a:r>
                <a:rPr lang="ru-RU" sz="22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Те же 9 вариантов</a:t>
              </a:r>
              <a:endParaRPr lang="ru-RU" sz="2200" dirty="0">
                <a:solidFill>
                  <a:srgbClr val="0000FF"/>
                </a:solidFill>
              </a:endParaRPr>
            </a:p>
          </p:txBody>
        </p:sp>
      </p:grpSp>
      <p:sp>
        <p:nvSpPr>
          <p:cNvPr id="4" name="Левая круглая скобка 3">
            <a:extLst>
              <a:ext uri="{FF2B5EF4-FFF2-40B4-BE49-F238E27FC236}">
                <a16:creationId xmlns:a16="http://schemas.microsoft.com/office/drawing/2014/main" id="{8B6EDA46-D173-484B-BF58-15ED9F8A5647}"/>
              </a:ext>
            </a:extLst>
          </p:cNvPr>
          <p:cNvSpPr/>
          <p:nvPr/>
        </p:nvSpPr>
        <p:spPr>
          <a:xfrm rot="16200000">
            <a:off x="5645140" y="2425139"/>
            <a:ext cx="419749" cy="3535822"/>
          </a:xfrm>
          <a:prstGeom prst="leftBracket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Левая круглая скобка 17">
            <a:extLst>
              <a:ext uri="{FF2B5EF4-FFF2-40B4-BE49-F238E27FC236}">
                <a16:creationId xmlns:a16="http://schemas.microsoft.com/office/drawing/2014/main" id="{558B5DA1-653E-4EA6-B39C-54F6AFE6D516}"/>
              </a:ext>
            </a:extLst>
          </p:cNvPr>
          <p:cNvSpPr/>
          <p:nvPr/>
        </p:nvSpPr>
        <p:spPr>
          <a:xfrm rot="16200000">
            <a:off x="5524076" y="-362746"/>
            <a:ext cx="661876" cy="9386260"/>
          </a:xfrm>
          <a:prstGeom prst="leftBracket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ACB66A9-8DB9-4C88-85D5-B46BA63AE498}"/>
              </a:ext>
            </a:extLst>
          </p:cNvPr>
          <p:cNvSpPr/>
          <p:nvPr/>
        </p:nvSpPr>
        <p:spPr>
          <a:xfrm>
            <a:off x="79899" y="2769833"/>
            <a:ext cx="6016101" cy="14232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840B8B-3B82-4B92-A50E-AA59AE8B5017}"/>
              </a:ext>
            </a:extLst>
          </p:cNvPr>
          <p:cNvSpPr txBox="1"/>
          <p:nvPr/>
        </p:nvSpPr>
        <p:spPr>
          <a:xfrm>
            <a:off x="6971551" y="5120985"/>
            <a:ext cx="4743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Для пятизначных</a:t>
            </a:r>
          </a:p>
          <a:p>
            <a:r>
              <a:rPr lang="ru-RU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Итого: 9*10*</a:t>
            </a:r>
            <a:r>
              <a:rPr lang="ru-RU" sz="36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ru-RU" sz="3600" b="1" i="1" dirty="0">
                <a:latin typeface="Calibri" panose="020F0502020204030204" pitchFamily="34" charset="0"/>
                <a:cs typeface="Calibri" panose="020F0502020204030204" pitchFamily="34" charset="0"/>
              </a:rPr>
              <a:t>=900</a:t>
            </a:r>
          </a:p>
        </p:txBody>
      </p:sp>
    </p:spTree>
    <p:extLst>
      <p:ext uri="{BB962C8B-B14F-4D97-AF65-F5344CB8AC3E}">
        <p14:creationId xmlns:p14="http://schemas.microsoft.com/office/powerpoint/2010/main" val="205884297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201962" y="723702"/>
            <a:ext cx="10415731" cy="255454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dirty="0"/>
              <a:t>Сколько существует натуральных четырехзначных чисел, которые начинаются на 1, 2 или 3, а оканчиваются на 4 или 5?</a:t>
            </a:r>
          </a:p>
          <a:p>
            <a:endParaRPr lang="ru-RU" dirty="0"/>
          </a:p>
          <a:p>
            <a:r>
              <a:rPr lang="ru-RU" b="1" dirty="0"/>
              <a:t>Решение</a:t>
            </a:r>
            <a:r>
              <a:rPr lang="ru-RU" dirty="0"/>
              <a:t>:  3*10*10*2=600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83502D-D76C-4E3A-A997-0C709B2432A4}"/>
              </a:ext>
            </a:extLst>
          </p:cNvPr>
          <p:cNvSpPr txBox="1"/>
          <p:nvPr/>
        </p:nvSpPr>
        <p:spPr>
          <a:xfrm>
            <a:off x="1180731" y="3902441"/>
            <a:ext cx="9436962" cy="255454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dirty="0"/>
              <a:t>Сколько существует натуральных четырехзначных чисел, которые начинаются на 6 или 7, оканчиваются на 6, 7 или 8 и не содержат цифр 0,1,2?</a:t>
            </a:r>
          </a:p>
          <a:p>
            <a:endParaRPr lang="ru-RU" dirty="0"/>
          </a:p>
          <a:p>
            <a:r>
              <a:rPr lang="ru-RU" b="1" dirty="0"/>
              <a:t>Решение</a:t>
            </a:r>
            <a:r>
              <a:rPr lang="ru-RU" dirty="0"/>
              <a:t>: 2*7*7*3=294</a:t>
            </a:r>
          </a:p>
        </p:txBody>
      </p:sp>
    </p:spTree>
    <p:extLst>
      <p:ext uri="{BB962C8B-B14F-4D97-AF65-F5344CB8AC3E}">
        <p14:creationId xmlns:p14="http://schemas.microsoft.com/office/powerpoint/2010/main" val="1200245092"/>
      </p:ext>
    </p:extLst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83502D-D76C-4E3A-A997-0C709B2432A4}"/>
              </a:ext>
            </a:extLst>
          </p:cNvPr>
          <p:cNvSpPr txBox="1"/>
          <p:nvPr/>
        </p:nvSpPr>
        <p:spPr>
          <a:xfrm>
            <a:off x="195309" y="951560"/>
            <a:ext cx="10209321" cy="403187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dirty="0"/>
              <a:t>Сколько существует натуральных четырехзначных чисел, которые начинаются на 1 или 2, оканчиваются на 8 или 9, а разность между третьей и второй цифрой равна 5?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b="1" dirty="0"/>
              <a:t>Решение</a:t>
            </a:r>
            <a:r>
              <a:rPr lang="ru-RU" dirty="0"/>
              <a:t>: 2*(0-5,1-6,2-7,3-8,4-9)*2, т. е.  2*5*2=40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D7BCA3A9-F1AD-407C-8F41-6AF91CE56BED}"/>
              </a:ext>
            </a:extLst>
          </p:cNvPr>
          <p:cNvGrpSpPr/>
          <p:nvPr/>
        </p:nvGrpSpPr>
        <p:grpSpPr>
          <a:xfrm>
            <a:off x="399123" y="2882255"/>
            <a:ext cx="9801692" cy="1093489"/>
            <a:chOff x="1904250" y="2603623"/>
            <a:chExt cx="9644441" cy="1093489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9FF61031-23B3-4BF3-93C5-134CB4256BE7}"/>
                </a:ext>
              </a:extLst>
            </p:cNvPr>
            <p:cNvSpPr/>
            <p:nvPr/>
          </p:nvSpPr>
          <p:spPr>
            <a:xfrm>
              <a:off x="1904250" y="2619895"/>
              <a:ext cx="239697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Первая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 или 2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 варианта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D73F7851-E2BA-4994-BD3C-8AC0BD440365}"/>
                </a:ext>
              </a:extLst>
            </p:cNvPr>
            <p:cNvSpPr/>
            <p:nvPr/>
          </p:nvSpPr>
          <p:spPr>
            <a:xfrm>
              <a:off x="4443263" y="2603624"/>
              <a:ext cx="4132565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Вторая и третья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0-5,1-6,2-7,3-8,4-9 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5 вариантов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3E1F4E9D-E148-4438-9929-3D1067964630}"/>
                </a:ext>
              </a:extLst>
            </p:cNvPr>
            <p:cNvSpPr/>
            <p:nvPr/>
          </p:nvSpPr>
          <p:spPr>
            <a:xfrm>
              <a:off x="8717869" y="2603623"/>
              <a:ext cx="2830822" cy="107721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Четвертая цифра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8 или 9</a:t>
              </a:r>
            </a:p>
            <a:p>
              <a:pPr algn="ctr"/>
              <a:r>
                <a:rPr lang="ru-RU" sz="2400" b="1" i="1" dirty="0">
                  <a:solidFill>
                    <a:srgbClr val="0000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 варианта</a:t>
              </a:r>
              <a:endParaRPr lang="ru-RU" sz="2400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6195040"/>
      </p:ext>
    </p:extLst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148696" y="620602"/>
            <a:ext cx="104157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трехзначных натуральных  чисел, состоящих из нечетных цифр и цифры которых стоят в неубывающем порядке (например: 135 или 133)</a:t>
            </a:r>
          </a:p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FF791C-54DC-44EB-BCC4-C1CB63DA9763}"/>
              </a:ext>
            </a:extLst>
          </p:cNvPr>
          <p:cNvSpPr txBox="1"/>
          <p:nvPr/>
        </p:nvSpPr>
        <p:spPr>
          <a:xfrm>
            <a:off x="988748" y="2848897"/>
            <a:ext cx="4716265" cy="304698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11*(1,3,5,7,9)-5 вариантов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13 *(3,5,7,9)-4 варианта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15 *(5,7,9)-3 варианта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17 *(7,9)-2 варианта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19 *(9)-1 вариант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Итого: 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2C879-30C6-4BD7-ACEC-B23105C003A8}"/>
              </a:ext>
            </a:extLst>
          </p:cNvPr>
          <p:cNvSpPr txBox="1"/>
          <p:nvPr/>
        </p:nvSpPr>
        <p:spPr>
          <a:xfrm>
            <a:off x="5963573" y="2848897"/>
            <a:ext cx="4716265" cy="2554545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dirty="0"/>
              <a:t>33*(3,5,7,9)-4 варианта</a:t>
            </a:r>
          </a:p>
          <a:p>
            <a:r>
              <a:rPr lang="ru-RU" dirty="0"/>
              <a:t>35 *(5,7,9)-3 варианта</a:t>
            </a:r>
          </a:p>
          <a:p>
            <a:r>
              <a:rPr lang="ru-RU" dirty="0"/>
              <a:t>37 *(7,9)-2 варианта</a:t>
            </a:r>
          </a:p>
          <a:p>
            <a:r>
              <a:rPr lang="ru-RU" dirty="0"/>
              <a:t>39 *(9)-1 вариант</a:t>
            </a:r>
          </a:p>
          <a:p>
            <a:r>
              <a:rPr lang="ru-RU" dirty="0"/>
              <a:t>Итого: 10</a:t>
            </a:r>
          </a:p>
        </p:txBody>
      </p:sp>
    </p:spTree>
    <p:extLst>
      <p:ext uri="{BB962C8B-B14F-4D97-AF65-F5344CB8AC3E}">
        <p14:creationId xmlns:p14="http://schemas.microsoft.com/office/powerpoint/2010/main" val="499637919"/>
      </p:ext>
    </p:extLst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148696" y="620602"/>
            <a:ext cx="104157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трехзначных натуральных  чисел, состоящих из нечетных цифр и цифры которых стоят в неубывающем порядке (например: 135 или 133)</a:t>
            </a:r>
          </a:p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Задача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FF791C-54DC-44EB-BCC4-C1CB63DA9763}"/>
              </a:ext>
            </a:extLst>
          </p:cNvPr>
          <p:cNvSpPr txBox="1"/>
          <p:nvPr/>
        </p:nvSpPr>
        <p:spPr>
          <a:xfrm>
            <a:off x="743502" y="2848897"/>
            <a:ext cx="4716265" cy="206210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55*(5,7,9)-3 варианта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57 *(7,9)-2 варианта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59 *(9)-1 вариант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Итого: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2C879-30C6-4BD7-ACEC-B23105C003A8}"/>
              </a:ext>
            </a:extLst>
          </p:cNvPr>
          <p:cNvSpPr txBox="1"/>
          <p:nvPr/>
        </p:nvSpPr>
        <p:spPr>
          <a:xfrm>
            <a:off x="6158881" y="2848897"/>
            <a:ext cx="4716265" cy="353943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ru-RU" dirty="0"/>
              <a:t>77 *(7,9)-2 варианта</a:t>
            </a:r>
          </a:p>
          <a:p>
            <a:r>
              <a:rPr lang="ru-RU" dirty="0"/>
              <a:t>79 *(9)-1 варианта</a:t>
            </a:r>
          </a:p>
          <a:p>
            <a:r>
              <a:rPr lang="ru-RU" dirty="0"/>
              <a:t>Итого: 3</a:t>
            </a:r>
          </a:p>
          <a:p>
            <a:r>
              <a:rPr lang="ru-RU" dirty="0"/>
              <a:t>999-1 вариант</a:t>
            </a:r>
          </a:p>
          <a:p>
            <a:r>
              <a:rPr lang="ru-RU" dirty="0"/>
              <a:t>Итого: 1</a:t>
            </a:r>
          </a:p>
          <a:p>
            <a:endParaRPr lang="ru-RU" dirty="0"/>
          </a:p>
          <a:p>
            <a:r>
              <a:rPr lang="ru-RU" b="1" dirty="0"/>
              <a:t>Всего: 15+10+6+3+1=35</a:t>
            </a:r>
          </a:p>
        </p:txBody>
      </p:sp>
    </p:spTree>
    <p:extLst>
      <p:ext uri="{BB962C8B-B14F-4D97-AF65-F5344CB8AC3E}">
        <p14:creationId xmlns:p14="http://schemas.microsoft.com/office/powerpoint/2010/main" val="309882313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23E30040-F6EB-412A-8634-BC583326D9BD}"/>
              </a:ext>
            </a:extLst>
          </p:cNvPr>
          <p:cNvSpPr txBox="1"/>
          <p:nvPr/>
        </p:nvSpPr>
        <p:spPr>
          <a:xfrm>
            <a:off x="0" y="15816"/>
            <a:ext cx="104049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Правило умножения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FEAB86-7CF1-4F0A-ADBF-DD24592BB77C}"/>
              </a:ext>
            </a:extLst>
          </p:cNvPr>
          <p:cNvSpPr txBox="1"/>
          <p:nvPr/>
        </p:nvSpPr>
        <p:spPr>
          <a:xfrm>
            <a:off x="275316" y="631720"/>
            <a:ext cx="110042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+mn-lt"/>
                <a:cs typeface="Calibri" panose="020F0502020204030204" pitchFamily="34" charset="0"/>
              </a:rPr>
              <a:t>Задача 1</a:t>
            </a:r>
          </a:p>
          <a:p>
            <a:r>
              <a:rPr lang="ru-RU" sz="3200" dirty="0">
                <a:latin typeface="+mn-lt"/>
                <a:cs typeface="Calibri" panose="020F0502020204030204" pitchFamily="34" charset="0"/>
              </a:rPr>
              <a:t>На переговоры приезжают две делегации из двух стран. В первой делегации 3 дипломата, а во второй 4 дипломата. Каждый дипломат пожимает руки всем дипломатам из другой делегации. Сколько случилось рукопожатий?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64FCA4-CF1D-4CD3-8DDE-B7131B46E933}"/>
              </a:ext>
            </a:extLst>
          </p:cNvPr>
          <p:cNvSpPr txBox="1"/>
          <p:nvPr/>
        </p:nvSpPr>
        <p:spPr>
          <a:xfrm>
            <a:off x="8559821" y="3432488"/>
            <a:ext cx="323408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Из 3 вершин выходит по 4 стрелки: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4= 12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D8C634FC-5C89-412D-86C8-B9619B1BEC69}"/>
              </a:ext>
            </a:extLst>
          </p:cNvPr>
          <p:cNvGrpSpPr/>
          <p:nvPr/>
        </p:nvGrpSpPr>
        <p:grpSpPr>
          <a:xfrm>
            <a:off x="2257471" y="3105671"/>
            <a:ext cx="5963252" cy="3614725"/>
            <a:chOff x="2257470" y="3105671"/>
            <a:chExt cx="6172571" cy="3699434"/>
          </a:xfrm>
        </p:grpSpPr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4FE9014A-4B79-4AD4-85D6-FED0D2336B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57470" y="3197194"/>
              <a:ext cx="823081" cy="831970"/>
            </a:xfrm>
            <a:prstGeom prst="rect">
              <a:avLst/>
            </a:prstGeom>
          </p:spPr>
        </p:pic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C13BBEB2-217F-4533-B892-78987509F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57470" y="4230226"/>
              <a:ext cx="823081" cy="831970"/>
            </a:xfrm>
            <a:prstGeom prst="rect">
              <a:avLst/>
            </a:prstGeom>
          </p:spPr>
        </p:pic>
        <p:pic>
          <p:nvPicPr>
            <p:cNvPr id="16" name="Рисунок 15">
              <a:extLst>
                <a:ext uri="{FF2B5EF4-FFF2-40B4-BE49-F238E27FC236}">
                  <a16:creationId xmlns:a16="http://schemas.microsoft.com/office/drawing/2014/main" id="{1CCEA131-0092-44C4-B8BE-26687A842B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57470" y="5224853"/>
              <a:ext cx="823081" cy="831970"/>
            </a:xfrm>
            <a:prstGeom prst="rect">
              <a:avLst/>
            </a:prstGeom>
          </p:spPr>
        </p:pic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B0EEF1B2-2C4D-478F-BCBE-C20E0982A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4601" y="3105671"/>
              <a:ext cx="792835" cy="867106"/>
            </a:xfrm>
            <a:prstGeom prst="rect">
              <a:avLst/>
            </a:prstGeom>
          </p:spPr>
        </p:pic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2D0A3ECB-FF4E-4DD8-81E4-39FB45F43D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04601" y="4086889"/>
              <a:ext cx="792835" cy="867106"/>
            </a:xfrm>
            <a:prstGeom prst="rect">
              <a:avLst/>
            </a:prstGeom>
          </p:spPr>
        </p:pic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58D00382-9CB9-444C-9420-750FD2F060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37204" y="5062196"/>
              <a:ext cx="760709" cy="831970"/>
            </a:xfrm>
            <a:prstGeom prst="rect">
              <a:avLst/>
            </a:prstGeom>
          </p:spPr>
        </p:pic>
        <p:pic>
          <p:nvPicPr>
            <p:cNvPr id="20" name="Рисунок 19">
              <a:extLst>
                <a:ext uri="{FF2B5EF4-FFF2-40B4-BE49-F238E27FC236}">
                  <a16:creationId xmlns:a16="http://schemas.microsoft.com/office/drawing/2014/main" id="{F67B9608-6D50-470C-AA5A-BF86272E9A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37205" y="5937998"/>
              <a:ext cx="792836" cy="867107"/>
            </a:xfrm>
            <a:prstGeom prst="rect">
              <a:avLst/>
            </a:prstGeom>
          </p:spPr>
        </p:pic>
        <p:cxnSp>
          <p:nvCxnSpPr>
            <p:cNvPr id="22" name="Прямая со стрелкой 21">
              <a:extLst>
                <a:ext uri="{FF2B5EF4-FFF2-40B4-BE49-F238E27FC236}">
                  <a16:creationId xmlns:a16="http://schemas.microsoft.com/office/drawing/2014/main" id="{E9D24000-D4D4-4D02-A469-A3CB616D61DD}"/>
                </a:ext>
              </a:extLst>
            </p:cNvPr>
            <p:cNvCxnSpPr/>
            <p:nvPr/>
          </p:nvCxnSpPr>
          <p:spPr>
            <a:xfrm>
              <a:off x="2982897" y="3551068"/>
              <a:ext cx="4492101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>
              <a:extLst>
                <a:ext uri="{FF2B5EF4-FFF2-40B4-BE49-F238E27FC236}">
                  <a16:creationId xmlns:a16="http://schemas.microsoft.com/office/drawing/2014/main" id="{7FAE7C57-C0D9-4E43-95FC-E522D736C774}"/>
                </a:ext>
              </a:extLst>
            </p:cNvPr>
            <p:cNvCxnSpPr>
              <a:cxnSpLocks/>
            </p:cNvCxnSpPr>
            <p:nvPr/>
          </p:nvCxnSpPr>
          <p:spPr>
            <a:xfrm>
              <a:off x="2982897" y="3562703"/>
              <a:ext cx="4621704" cy="91165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714EE4D9-EDBF-4785-81FC-FA49DEA95BF2}"/>
                </a:ext>
              </a:extLst>
            </p:cNvPr>
            <p:cNvCxnSpPr>
              <a:cxnSpLocks/>
            </p:cNvCxnSpPr>
            <p:nvPr/>
          </p:nvCxnSpPr>
          <p:spPr>
            <a:xfrm>
              <a:off x="3019082" y="3561406"/>
              <a:ext cx="4654307" cy="186790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>
              <a:extLst>
                <a:ext uri="{FF2B5EF4-FFF2-40B4-BE49-F238E27FC236}">
                  <a16:creationId xmlns:a16="http://schemas.microsoft.com/office/drawing/2014/main" id="{F048DE35-786C-46B0-B839-946CFA33B5CC}"/>
                </a:ext>
              </a:extLst>
            </p:cNvPr>
            <p:cNvCxnSpPr>
              <a:cxnSpLocks/>
            </p:cNvCxnSpPr>
            <p:nvPr/>
          </p:nvCxnSpPr>
          <p:spPr>
            <a:xfrm>
              <a:off x="2982897" y="3551068"/>
              <a:ext cx="4621704" cy="300953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>
              <a:extLst>
                <a:ext uri="{FF2B5EF4-FFF2-40B4-BE49-F238E27FC236}">
                  <a16:creationId xmlns:a16="http://schemas.microsoft.com/office/drawing/2014/main" id="{737963AC-DEF2-43C6-A1CC-8FC758B32E18}"/>
                </a:ext>
              </a:extLst>
            </p:cNvPr>
            <p:cNvCxnSpPr/>
            <p:nvPr/>
          </p:nvCxnSpPr>
          <p:spPr>
            <a:xfrm>
              <a:off x="3077400" y="4643953"/>
              <a:ext cx="4492101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>
              <a:extLst>
                <a:ext uri="{FF2B5EF4-FFF2-40B4-BE49-F238E27FC236}">
                  <a16:creationId xmlns:a16="http://schemas.microsoft.com/office/drawing/2014/main" id="{03E36A03-7423-447A-8DB3-4A54E5B68C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12500" y="3659270"/>
              <a:ext cx="4362498" cy="984684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>
              <a:extLst>
                <a:ext uri="{FF2B5EF4-FFF2-40B4-BE49-F238E27FC236}">
                  <a16:creationId xmlns:a16="http://schemas.microsoft.com/office/drawing/2014/main" id="{11C369DE-1B35-416C-BDCE-7F5868EE7748}"/>
                </a:ext>
              </a:extLst>
            </p:cNvPr>
            <p:cNvCxnSpPr>
              <a:cxnSpLocks/>
            </p:cNvCxnSpPr>
            <p:nvPr/>
          </p:nvCxnSpPr>
          <p:spPr>
            <a:xfrm>
              <a:off x="3112500" y="4643953"/>
              <a:ext cx="4595989" cy="954962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Прямая со стрелкой 36">
              <a:extLst>
                <a:ext uri="{FF2B5EF4-FFF2-40B4-BE49-F238E27FC236}">
                  <a16:creationId xmlns:a16="http://schemas.microsoft.com/office/drawing/2014/main" id="{31929794-3A43-480F-907F-418BB1BBA1D6}"/>
                </a:ext>
              </a:extLst>
            </p:cNvPr>
            <p:cNvCxnSpPr>
              <a:cxnSpLocks/>
            </p:cNvCxnSpPr>
            <p:nvPr/>
          </p:nvCxnSpPr>
          <p:spPr>
            <a:xfrm>
              <a:off x="3112500" y="4643953"/>
              <a:ext cx="4457001" cy="1997479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>
              <a:extLst>
                <a:ext uri="{FF2B5EF4-FFF2-40B4-BE49-F238E27FC236}">
                  <a16:creationId xmlns:a16="http://schemas.microsoft.com/office/drawing/2014/main" id="{044FE428-6608-4C66-BA36-7DB712D55DE4}"/>
                </a:ext>
              </a:extLst>
            </p:cNvPr>
            <p:cNvCxnSpPr/>
            <p:nvPr/>
          </p:nvCxnSpPr>
          <p:spPr>
            <a:xfrm>
              <a:off x="3047698" y="5640838"/>
              <a:ext cx="4492101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id="{1B2B1C89-DF69-4F7A-B691-3B5C3EC780D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94949" y="3773103"/>
              <a:ext cx="4380049" cy="1867735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>
              <a:extLst>
                <a:ext uri="{FF2B5EF4-FFF2-40B4-BE49-F238E27FC236}">
                  <a16:creationId xmlns:a16="http://schemas.microsoft.com/office/drawing/2014/main" id="{0CB8C709-2AFE-482E-B805-A027444D00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47698" y="4812632"/>
              <a:ext cx="4492101" cy="846286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>
              <a:extLst>
                <a:ext uri="{FF2B5EF4-FFF2-40B4-BE49-F238E27FC236}">
                  <a16:creationId xmlns:a16="http://schemas.microsoft.com/office/drawing/2014/main" id="{3210FF52-0AF5-4B00-90D4-CFE8442177B9}"/>
                </a:ext>
              </a:extLst>
            </p:cNvPr>
            <p:cNvCxnSpPr>
              <a:cxnSpLocks/>
            </p:cNvCxnSpPr>
            <p:nvPr/>
          </p:nvCxnSpPr>
          <p:spPr>
            <a:xfrm>
              <a:off x="3094949" y="5658918"/>
              <a:ext cx="4278003" cy="1078766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59838"/>
      </p:ext>
    </p:extLst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C9C6144-5D08-4F5C-A929-A8CD04BEA3C7}"/>
              </a:ext>
            </a:extLst>
          </p:cNvPr>
          <p:cNvSpPr txBox="1"/>
          <p:nvPr/>
        </p:nvSpPr>
        <p:spPr>
          <a:xfrm>
            <a:off x="2303967" y="1562833"/>
            <a:ext cx="77544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latin typeface="Calibri" panose="020F0502020204030204" pitchFamily="34" charset="0"/>
                <a:cs typeface="Calibri" panose="020F0502020204030204" pitchFamily="34" charset="0"/>
              </a:rPr>
              <a:t>Домашнее задание:</a:t>
            </a:r>
          </a:p>
          <a:p>
            <a:r>
              <a:rPr lang="ru-RU" sz="6000" b="1" dirty="0">
                <a:latin typeface="Calibri" panose="020F0502020204030204" pitchFamily="34" charset="0"/>
                <a:cs typeface="Calibri" panose="020F0502020204030204" pitchFamily="34" charset="0"/>
              </a:rPr>
              <a:t>§35 1 часть стр. 130, №226 (а, в, г), 230</a:t>
            </a:r>
          </a:p>
        </p:txBody>
      </p:sp>
    </p:spTree>
    <p:extLst>
      <p:ext uri="{BB962C8B-B14F-4D97-AF65-F5344CB8AC3E}">
        <p14:creationId xmlns:p14="http://schemas.microsoft.com/office/powerpoint/2010/main" val="3021664024"/>
      </p:ext>
    </p:extLst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719200" y="819612"/>
            <a:ext cx="99508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Пусть даны множества А = 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а,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с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и В = 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1, 2, 3,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Составим пары из элементов этих множеств:</a:t>
            </a:r>
          </a:p>
          <a:p>
            <a:pPr algn="ctr"/>
            <a:r>
              <a:rPr lang="ru-RU" sz="3200" dirty="0">
                <a:latin typeface="+mn-lt"/>
                <a:cs typeface="Calibri" panose="020F0502020204030204" pitchFamily="34" charset="0"/>
              </a:rPr>
              <a:t>(а; 1), (а; 2), (а; 3), (а; 4), </a:t>
            </a:r>
            <a:endParaRPr lang="en-US" sz="3200" dirty="0">
              <a:latin typeface="+mn-lt"/>
              <a:cs typeface="Calibri" panose="020F0502020204030204" pitchFamily="34" charset="0"/>
            </a:endParaRPr>
          </a:p>
          <a:p>
            <a:pPr algn="ctr"/>
            <a:r>
              <a:rPr lang="ru-RU" sz="3200" dirty="0">
                <a:latin typeface="+mn-lt"/>
                <a:cs typeface="Calibri" panose="020F0502020204030204" pitchFamily="34" charset="0"/>
              </a:rPr>
              <a:t>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b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1), 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b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2), 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b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3), 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b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4), </a:t>
            </a:r>
            <a:endParaRPr lang="en-US" sz="3200" dirty="0">
              <a:latin typeface="+mn-lt"/>
              <a:cs typeface="Calibri" panose="020F0502020204030204" pitchFamily="34" charset="0"/>
            </a:endParaRPr>
          </a:p>
          <a:p>
            <a:pPr algn="ctr"/>
            <a:r>
              <a:rPr lang="ru-RU" sz="3200" dirty="0">
                <a:latin typeface="+mn-lt"/>
                <a:cs typeface="Calibri" panose="020F0502020204030204" pitchFamily="34" charset="0"/>
              </a:rPr>
              <a:t>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c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1), 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c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2), 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c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3), (</a:t>
            </a:r>
            <a:r>
              <a:rPr lang="en-US" sz="3200" dirty="0">
                <a:latin typeface="+mn-lt"/>
                <a:cs typeface="Calibri" panose="020F0502020204030204" pitchFamily="34" charset="0"/>
              </a:rPr>
              <a:t>c</a:t>
            </a:r>
            <a:r>
              <a:rPr lang="ru-RU" sz="3200" dirty="0">
                <a:latin typeface="+mn-lt"/>
                <a:cs typeface="Calibri" panose="020F0502020204030204" pitchFamily="34" charset="0"/>
              </a:rPr>
              <a:t>; 4).</a:t>
            </a:r>
          </a:p>
          <a:p>
            <a:pPr algn="ctr"/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Получили 12 упорядоченных пар: 3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4 = 12.</a:t>
            </a:r>
            <a:endParaRPr lang="ru-RU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426524-E44D-418F-930A-D6BA7CC8E186}"/>
              </a:ext>
            </a:extLst>
          </p:cNvPr>
          <p:cNvSpPr txBox="1"/>
          <p:nvPr/>
        </p:nvSpPr>
        <p:spPr>
          <a:xfrm>
            <a:off x="1677610" y="4193419"/>
            <a:ext cx="9729300" cy="2281476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Если множество А состоит из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элементов, множество В – из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k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элементов, то множество упорядоченных пар (а;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), где 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а</a:t>
            </a:r>
            <a:r>
              <a:rPr lang="ru-RU" sz="3200" dirty="0" err="1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А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,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В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состоит из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элементов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A59F94-887D-437F-85E1-A8F107D42F08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Правило умножения</a:t>
            </a:r>
          </a:p>
        </p:txBody>
      </p:sp>
    </p:spTree>
    <p:extLst>
      <p:ext uri="{BB962C8B-B14F-4D97-AF65-F5344CB8AC3E}">
        <p14:creationId xmlns:p14="http://schemas.microsoft.com/office/powerpoint/2010/main" val="273434298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271980" y="535982"/>
            <a:ext cx="10248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Задача 2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Встречаются 6 человек и каждый пожимает руки всем остальным. Сколько всего будет рукопожатий?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EC8CE4-C30A-441E-A6E5-73EF5846CDD4}"/>
              </a:ext>
            </a:extLst>
          </p:cNvPr>
          <p:cNvSpPr txBox="1"/>
          <p:nvPr/>
        </p:nvSpPr>
        <p:spPr>
          <a:xfrm>
            <a:off x="1126836" y="1973339"/>
            <a:ext cx="109631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Пусть А =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{a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 – множество из 6 элементов.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Всего упорядоченных пар, составленных из двух таких множеств:                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 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= 36.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Пара вида (х, х) означает, что человек жал руку сам себе, таких пар 6. Значит, всего пар с неповторяющимися элементами:            </a:t>
            </a:r>
            <a:r>
              <a:rPr lang="ru-RU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 – 6 = 30. 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В эти 30 пар, входят пары вида (х, у) и (у, х).Таким образом,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30 : 2 = 15 рукопожатий.   Ответ: 15 рукопожатий.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49A5A3-A0EC-4430-9115-B8EA67CB5757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Правило умножения</a:t>
            </a:r>
          </a:p>
        </p:txBody>
      </p:sp>
    </p:spTree>
    <p:extLst>
      <p:ext uri="{BB962C8B-B14F-4D97-AF65-F5344CB8AC3E}">
        <p14:creationId xmlns:p14="http://schemas.microsoft.com/office/powerpoint/2010/main" val="4162824635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300959" y="850071"/>
            <a:ext cx="1044093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Каждый из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3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человек</a:t>
            </a:r>
            <a:r>
              <a:rPr lang="ru-RU" sz="3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пожал руку каждому из оставшихся (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3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– 1).</a:t>
            </a:r>
          </a:p>
          <a:p>
            <a:endParaRPr lang="ru-RU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Всего упорядоченных пар по правилу умножения: 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ru-RU" sz="32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– 1).</a:t>
            </a:r>
          </a:p>
          <a:p>
            <a:endParaRPr lang="ru-RU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Всего упорядоченных пар с неповторяющимся в два раза меньше :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F9D640-36E8-4DFB-B3FB-0EBA1DEAD7D1}"/>
              </a:ext>
            </a:extLst>
          </p:cNvPr>
          <p:cNvSpPr txBox="1"/>
          <p:nvPr/>
        </p:nvSpPr>
        <p:spPr>
          <a:xfrm>
            <a:off x="0" y="15816"/>
            <a:ext cx="669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Правило умножения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774EE8-1F4E-45BD-A48D-729DC8464F0C}"/>
                  </a:ext>
                </a:extLst>
              </p:cNvPr>
              <p:cNvSpPr txBox="1"/>
              <p:nvPr/>
            </p:nvSpPr>
            <p:spPr>
              <a:xfrm>
                <a:off x="2565787" y="4389501"/>
                <a:ext cx="6206836" cy="19390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6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6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ru-RU" sz="6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6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ru-RU" sz="6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ru-RU" sz="6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6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6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6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6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ru-RU" sz="6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6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6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ru-RU" sz="6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6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774EE8-1F4E-45BD-A48D-729DC8464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787" y="4389501"/>
                <a:ext cx="6206836" cy="19390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0139639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1758773" y="707886"/>
            <a:ext cx="7006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диагоналей у 10-угольника?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9C6144-5D08-4F5C-A929-A8CD04BEA3C7}"/>
              </a:ext>
            </a:extLst>
          </p:cNvPr>
          <p:cNvSpPr txBox="1"/>
          <p:nvPr/>
        </p:nvSpPr>
        <p:spPr>
          <a:xfrm>
            <a:off x="0" y="0"/>
            <a:ext cx="544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Типовые задачи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3154B1-26DB-49C3-9A68-E5838FBB0299}"/>
              </a:ext>
            </a:extLst>
          </p:cNvPr>
          <p:cNvSpPr txBox="1"/>
          <p:nvPr/>
        </p:nvSpPr>
        <p:spPr>
          <a:xfrm>
            <a:off x="899018" y="4003717"/>
            <a:ext cx="6753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</a:t>
            </a:r>
          </a:p>
          <a:p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 (10-</a:t>
            </a:r>
            <a:r>
              <a:rPr lang="ru-RU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sz="40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10 : 2 = 35 диагоналей</a:t>
            </a: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.</a:t>
            </a:r>
            <a:endParaRPr lang="ru-RU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34EFFA-9066-40B9-9947-A2E99FE0BB02}"/>
              </a:ext>
            </a:extLst>
          </p:cNvPr>
          <p:cNvSpPr txBox="1"/>
          <p:nvPr/>
        </p:nvSpPr>
        <p:spPr>
          <a:xfrm>
            <a:off x="1128767" y="1415772"/>
            <a:ext cx="82665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Диагональ – это рукопожатие двух вершин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7C5184A-5CBF-40EC-9E06-4EC3CE042760}"/>
                  </a:ext>
                </a:extLst>
              </p:cNvPr>
              <p:cNvSpPr txBox="1"/>
              <p:nvPr/>
            </p:nvSpPr>
            <p:spPr>
              <a:xfrm>
                <a:off x="2460521" y="2248885"/>
                <a:ext cx="4620869" cy="1323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4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ru-RU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ru-RU" sz="4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num>
                        <m:den>
                          <m:r>
                            <a:rPr lang="ru-RU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4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4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ru-RU" sz="4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4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ru-RU" sz="4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7C5184A-5CBF-40EC-9E06-4EC3CE042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521" y="2248885"/>
                <a:ext cx="4620869" cy="1323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Десятиугольник 2">
            <a:extLst>
              <a:ext uri="{FF2B5EF4-FFF2-40B4-BE49-F238E27FC236}">
                <a16:creationId xmlns:a16="http://schemas.microsoft.com/office/drawing/2014/main" id="{B84EEB34-5D1F-4F06-AAAB-58E780E75C28}"/>
              </a:ext>
            </a:extLst>
          </p:cNvPr>
          <p:cNvSpPr/>
          <p:nvPr/>
        </p:nvSpPr>
        <p:spPr>
          <a:xfrm>
            <a:off x="7908044" y="2438400"/>
            <a:ext cx="3306619" cy="3306619"/>
          </a:xfrm>
          <a:prstGeom prst="decagon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41E74F4-C4F2-48C0-A48F-41735B83004E}"/>
              </a:ext>
            </a:extLst>
          </p:cNvPr>
          <p:cNvCxnSpPr>
            <a:cxnSpLocks/>
            <a:stCxn id="3" idx="9"/>
            <a:endCxn id="3" idx="7"/>
          </p:cNvCxnSpPr>
          <p:nvPr/>
        </p:nvCxnSpPr>
        <p:spPr>
          <a:xfrm flipH="1">
            <a:off x="8223798" y="2438403"/>
            <a:ext cx="1848456" cy="63150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E7ADA925-8BD2-468E-9345-3A0F537DD44B}"/>
              </a:ext>
            </a:extLst>
          </p:cNvPr>
          <p:cNvCxnSpPr>
            <a:cxnSpLocks/>
            <a:stCxn id="3" idx="9"/>
            <a:endCxn id="3" idx="6"/>
          </p:cNvCxnSpPr>
          <p:nvPr/>
        </p:nvCxnSpPr>
        <p:spPr>
          <a:xfrm flipH="1">
            <a:off x="7908044" y="2438403"/>
            <a:ext cx="2164210" cy="165330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7C94130F-6A9C-476D-8850-536A080233B5}"/>
              </a:ext>
            </a:extLst>
          </p:cNvPr>
          <p:cNvCxnSpPr>
            <a:cxnSpLocks/>
            <a:stCxn id="3" idx="9"/>
            <a:endCxn id="3" idx="5"/>
          </p:cNvCxnSpPr>
          <p:nvPr/>
        </p:nvCxnSpPr>
        <p:spPr>
          <a:xfrm flipH="1">
            <a:off x="8223798" y="2438403"/>
            <a:ext cx="1848456" cy="267510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B8E7E540-9809-4869-ABCD-4977F0E03B38}"/>
              </a:ext>
            </a:extLst>
          </p:cNvPr>
          <p:cNvCxnSpPr>
            <a:cxnSpLocks/>
            <a:stCxn id="3" idx="9"/>
            <a:endCxn id="3" idx="4"/>
          </p:cNvCxnSpPr>
          <p:nvPr/>
        </p:nvCxnSpPr>
        <p:spPr>
          <a:xfrm flipH="1">
            <a:off x="9050453" y="2438403"/>
            <a:ext cx="1021801" cy="33066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141AB665-04D6-4525-9975-7DD546774AAA}"/>
              </a:ext>
            </a:extLst>
          </p:cNvPr>
          <p:cNvCxnSpPr>
            <a:cxnSpLocks/>
            <a:stCxn id="3" idx="1"/>
            <a:endCxn id="3" idx="9"/>
          </p:cNvCxnSpPr>
          <p:nvPr/>
        </p:nvCxnSpPr>
        <p:spPr>
          <a:xfrm flipH="1" flipV="1">
            <a:off x="10072254" y="2438403"/>
            <a:ext cx="1142409" cy="165330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497B0897-6C76-4AC2-ADA1-0755BB70C7AB}"/>
              </a:ext>
            </a:extLst>
          </p:cNvPr>
          <p:cNvCxnSpPr>
            <a:cxnSpLocks/>
            <a:stCxn id="3" idx="2"/>
            <a:endCxn id="3" idx="9"/>
          </p:cNvCxnSpPr>
          <p:nvPr/>
        </p:nvCxnSpPr>
        <p:spPr>
          <a:xfrm flipH="1" flipV="1">
            <a:off x="10072254" y="2438403"/>
            <a:ext cx="826655" cy="267510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24582B2E-6678-441C-89E1-F5D1E0758E48}"/>
              </a:ext>
            </a:extLst>
          </p:cNvPr>
          <p:cNvCxnSpPr>
            <a:cxnSpLocks/>
            <a:stCxn id="3" idx="3"/>
            <a:endCxn id="3" idx="9"/>
          </p:cNvCxnSpPr>
          <p:nvPr/>
        </p:nvCxnSpPr>
        <p:spPr>
          <a:xfrm flipV="1">
            <a:off x="10072254" y="2438403"/>
            <a:ext cx="0" cy="33066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1A155B3F-7ED8-4540-88BC-B61E6E8F5A37}"/>
              </a:ext>
            </a:extLst>
          </p:cNvPr>
          <p:cNvCxnSpPr/>
          <p:nvPr/>
        </p:nvCxnSpPr>
        <p:spPr>
          <a:xfrm flipH="1">
            <a:off x="9236364" y="2179782"/>
            <a:ext cx="230909" cy="406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C87A5F14-8C16-464E-92B9-B4AA2AB7A6F5}"/>
              </a:ext>
            </a:extLst>
          </p:cNvPr>
          <p:cNvCxnSpPr/>
          <p:nvPr/>
        </p:nvCxnSpPr>
        <p:spPr>
          <a:xfrm flipH="1">
            <a:off x="10582186" y="2634956"/>
            <a:ext cx="230909" cy="406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45672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C9C6144-5D08-4F5C-A929-A8CD04BEA3C7}"/>
              </a:ext>
            </a:extLst>
          </p:cNvPr>
          <p:cNvSpPr txBox="1"/>
          <p:nvPr/>
        </p:nvSpPr>
        <p:spPr>
          <a:xfrm>
            <a:off x="0" y="0"/>
            <a:ext cx="544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Типовые задачи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C1392-FAD8-4E4B-95C5-E7283653E1C8}"/>
              </a:ext>
            </a:extLst>
          </p:cNvPr>
          <p:cNvSpPr txBox="1"/>
          <p:nvPr/>
        </p:nvSpPr>
        <p:spPr>
          <a:xfrm>
            <a:off x="0" y="541081"/>
            <a:ext cx="1127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треугольников с вершинами в вершинах правильного пятиугольника? </a:t>
            </a:r>
            <a:endParaRPr lang="ru-RU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C54222-24CB-4DB3-9A8E-A30B63D0A239}"/>
              </a:ext>
            </a:extLst>
          </p:cNvPr>
          <p:cNvSpPr txBox="1"/>
          <p:nvPr/>
        </p:nvSpPr>
        <p:spPr>
          <a:xfrm>
            <a:off x="1838036" y="2910262"/>
            <a:ext cx="1072879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 </a:t>
            </a:r>
          </a:p>
          <a:p>
            <a:pPr algn="just"/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Всего упорядоченных наборов из трёх вершин без повторений:</a:t>
            </a:r>
          </a:p>
          <a:p>
            <a:pPr algn="ctr"/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*4*3=60</a:t>
            </a:r>
          </a:p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В число этих наборов входят тройки: (А,В,С), (А,С,В), (В,А,С), (В,С,А), (С,А,В), (С,В,А), каждая из которых обозначает один и тот же треугольник. То есть, для каждых трёх вершин получаем 6 упорядоченных троек – это один и тот же треугольник.</a:t>
            </a:r>
          </a:p>
          <a:p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Значит, 60 : 6 = 10 треугольников.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5A2AC0-27FD-4B44-906C-54CA22001D07}"/>
              </a:ext>
            </a:extLst>
          </p:cNvPr>
          <p:cNvSpPr txBox="1"/>
          <p:nvPr/>
        </p:nvSpPr>
        <p:spPr>
          <a:xfrm>
            <a:off x="0" y="1650253"/>
            <a:ext cx="1211424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 элементов множества </a:t>
            </a:r>
            <a:r>
              <a:rPr lang="en-US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{A</a:t>
            </a:r>
            <a:r>
              <a:rPr lang="ru-RU" sz="3200" i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В, </a:t>
            </a:r>
            <a:r>
              <a:rPr lang="en-US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ru-RU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ru-RU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E}</a:t>
            </a:r>
            <a:r>
              <a:rPr lang="ru-RU" sz="3200" i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составим упорядоченные тройки (А, В, С) </a:t>
            </a:r>
          </a:p>
        </p:txBody>
      </p:sp>
      <p:sp>
        <p:nvSpPr>
          <p:cNvPr id="3" name="Пятиугольник 2">
            <a:extLst>
              <a:ext uri="{FF2B5EF4-FFF2-40B4-BE49-F238E27FC236}">
                <a16:creationId xmlns:a16="http://schemas.microsoft.com/office/drawing/2014/main" id="{808597A7-3C42-4D2F-BD33-42EAD69FFDC6}"/>
              </a:ext>
            </a:extLst>
          </p:cNvPr>
          <p:cNvSpPr/>
          <p:nvPr/>
        </p:nvSpPr>
        <p:spPr>
          <a:xfrm>
            <a:off x="147782" y="2759425"/>
            <a:ext cx="1579418" cy="1587477"/>
          </a:xfrm>
          <a:prstGeom prst="pentagon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7FF72A52-55CE-4B52-9C2B-A77BE8F88F01}"/>
              </a:ext>
            </a:extLst>
          </p:cNvPr>
          <p:cNvCxnSpPr>
            <a:cxnSpLocks/>
            <a:stCxn id="3" idx="0"/>
            <a:endCxn id="3" idx="4"/>
          </p:cNvCxnSpPr>
          <p:nvPr/>
        </p:nvCxnSpPr>
        <p:spPr>
          <a:xfrm>
            <a:off x="937491" y="2759425"/>
            <a:ext cx="488066" cy="158747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6FFF1B0-FFAE-498F-9C90-02D3C2D04A4B}"/>
              </a:ext>
            </a:extLst>
          </p:cNvPr>
          <p:cNvCxnSpPr>
            <a:cxnSpLocks/>
            <a:stCxn id="3" idx="2"/>
            <a:endCxn id="3" idx="4"/>
          </p:cNvCxnSpPr>
          <p:nvPr/>
        </p:nvCxnSpPr>
        <p:spPr>
          <a:xfrm>
            <a:off x="449425" y="4346898"/>
            <a:ext cx="97613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C0408F57-F3E6-4AAC-A6EC-79907B8BF038}"/>
              </a:ext>
            </a:extLst>
          </p:cNvPr>
          <p:cNvCxnSpPr>
            <a:cxnSpLocks/>
            <a:stCxn id="3" idx="0"/>
            <a:endCxn id="3" idx="2"/>
          </p:cNvCxnSpPr>
          <p:nvPr/>
        </p:nvCxnSpPr>
        <p:spPr>
          <a:xfrm flipH="1">
            <a:off x="449425" y="2759425"/>
            <a:ext cx="488066" cy="158747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109A72A9-6F95-4FBA-B6F4-1B1F7CFD4165}"/>
              </a:ext>
            </a:extLst>
          </p:cNvPr>
          <p:cNvCxnSpPr>
            <a:cxnSpLocks/>
            <a:stCxn id="3" idx="0"/>
            <a:endCxn id="3" idx="5"/>
          </p:cNvCxnSpPr>
          <p:nvPr/>
        </p:nvCxnSpPr>
        <p:spPr>
          <a:xfrm>
            <a:off x="937491" y="2759425"/>
            <a:ext cx="789707" cy="6063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F27BC85B-0AAD-44E4-B23D-3F6F51F44628}"/>
              </a:ext>
            </a:extLst>
          </p:cNvPr>
          <p:cNvCxnSpPr>
            <a:cxnSpLocks/>
            <a:stCxn id="3" idx="0"/>
            <a:endCxn id="3" idx="1"/>
          </p:cNvCxnSpPr>
          <p:nvPr/>
        </p:nvCxnSpPr>
        <p:spPr>
          <a:xfrm flipH="1">
            <a:off x="147784" y="2759425"/>
            <a:ext cx="789707" cy="6063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6C05B6F6-A396-4328-93FD-49B1F5B6A4E2}"/>
              </a:ext>
            </a:extLst>
          </p:cNvPr>
          <p:cNvCxnSpPr>
            <a:cxnSpLocks/>
            <a:stCxn id="3" idx="1"/>
            <a:endCxn id="3" idx="5"/>
          </p:cNvCxnSpPr>
          <p:nvPr/>
        </p:nvCxnSpPr>
        <p:spPr>
          <a:xfrm>
            <a:off x="147784" y="3365786"/>
            <a:ext cx="157941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68806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204187" y="675228"/>
            <a:ext cx="81852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способов составить очередь из 6 человек?</a:t>
            </a:r>
            <a:endParaRPr lang="ru-RU" sz="32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A4B467-B08A-4415-BAFC-9DE4959F1D88}"/>
              </a:ext>
            </a:extLst>
          </p:cNvPr>
          <p:cNvSpPr txBox="1"/>
          <p:nvPr/>
        </p:nvSpPr>
        <p:spPr>
          <a:xfrm>
            <a:off x="1091954" y="2027654"/>
            <a:ext cx="1093728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 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Первым в очереди  – один из шести (его можно выбрать 6 способами).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Вторым – один из пяти (его можно выбрать 5 способами), т.д.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Последним – оставшийся (единственный способ его выбора).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Значит,  количество упорядоченных наборов:</a:t>
            </a:r>
          </a:p>
          <a:p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6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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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  </a:t>
            </a:r>
            <a:r>
              <a:rPr lang="ru-RU" sz="4400" b="1" i="1" dirty="0">
                <a:latin typeface="Calibri" panose="020F0502020204030204" pitchFamily="34" charset="0"/>
                <a:cs typeface="Calibri" panose="020F0502020204030204" pitchFamily="34" charset="0"/>
              </a:rPr>
              <a:t>1 = 720 способов.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2C381B-A45D-4B2A-ADAB-718BA7266247}"/>
              </a:ext>
            </a:extLst>
          </p:cNvPr>
          <p:cNvSpPr txBox="1"/>
          <p:nvPr/>
        </p:nvSpPr>
        <p:spPr>
          <a:xfrm>
            <a:off x="0" y="0"/>
            <a:ext cx="5442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Типовые задачи</a:t>
            </a:r>
          </a:p>
        </p:txBody>
      </p:sp>
    </p:spTree>
    <p:extLst>
      <p:ext uri="{BB962C8B-B14F-4D97-AF65-F5344CB8AC3E}">
        <p14:creationId xmlns:p14="http://schemas.microsoft.com/office/powerpoint/2010/main" val="3721931547"/>
      </p:ext>
    </p:extLst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4303AB1-A1AE-485D-AC07-B97DC7F110E1}"/>
              </a:ext>
            </a:extLst>
          </p:cNvPr>
          <p:cNvSpPr txBox="1"/>
          <p:nvPr/>
        </p:nvSpPr>
        <p:spPr>
          <a:xfrm>
            <a:off x="93474" y="683826"/>
            <a:ext cx="112791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Сколько существует возможных различных результатов в случайном опыте, в котором: </a:t>
            </a:r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Бросают три монеты?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237197-C089-4FB0-8400-A021B6C5AEE9}"/>
              </a:ext>
            </a:extLst>
          </p:cNvPr>
          <p:cNvSpPr txBox="1"/>
          <p:nvPr/>
        </p:nvSpPr>
        <p:spPr>
          <a:xfrm>
            <a:off x="848136" y="2278573"/>
            <a:ext cx="525114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>
                <a:latin typeface="Calibri" panose="020F0502020204030204" pitchFamily="34" charset="0"/>
                <a:cs typeface="Calibri" panose="020F0502020204030204" pitchFamily="34" charset="0"/>
              </a:rPr>
              <a:t>Решение: </a:t>
            </a:r>
          </a:p>
          <a:p>
            <a:pPr marL="514350" indent="-514350">
              <a:buAutoNum type="arabicParenR"/>
            </a:pPr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ООО, ООР, ОРО, ОРР, РОО, РОР, РРО, РРР</a:t>
            </a:r>
          </a:p>
          <a:p>
            <a:r>
              <a:rPr lang="ru-RU" sz="3200" dirty="0">
                <a:latin typeface="Calibri" panose="020F0502020204030204" pitchFamily="34" charset="0"/>
                <a:cs typeface="Calibri" panose="020F0502020204030204" pitchFamily="34" charset="0"/>
              </a:rPr>
              <a:t>Ответ: 8 различных исходов опыта.</a:t>
            </a:r>
          </a:p>
          <a:p>
            <a:r>
              <a:rPr lang="ru-RU" sz="6000" dirty="0">
                <a:latin typeface="Calibri" panose="020F0502020204030204" pitchFamily="34" charset="0"/>
                <a:cs typeface="Calibri" panose="020F0502020204030204" pitchFamily="34" charset="0"/>
              </a:rPr>
              <a:t>т.е.  2*2*2=8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A312A-5785-4F02-8475-4FFA4A708366}"/>
              </a:ext>
            </a:extLst>
          </p:cNvPr>
          <p:cNvSpPr txBox="1"/>
          <p:nvPr/>
        </p:nvSpPr>
        <p:spPr>
          <a:xfrm>
            <a:off x="0" y="15816"/>
            <a:ext cx="6693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0066FF"/>
                </a:solidFill>
                <a:latin typeface="+mn-lt"/>
                <a:cs typeface="Calibri" panose="020F0502020204030204" pitchFamily="34" charset="0"/>
              </a:rPr>
              <a:t>Правило умножения </a:t>
            </a:r>
            <a:r>
              <a:rPr lang="ru-RU" sz="4800" b="1" dirty="0">
                <a:solidFill>
                  <a:srgbClr val="FF0000"/>
                </a:solidFill>
                <a:latin typeface="+mn-lt"/>
                <a:cs typeface="Calibri" panose="020F0502020204030204" pitchFamily="34" charset="0"/>
              </a:rPr>
              <a:t>!</a:t>
            </a:r>
          </a:p>
        </p:txBody>
      </p:sp>
      <p:grpSp>
        <p:nvGrpSpPr>
          <p:cNvPr id="71" name="Группа 70">
            <a:extLst>
              <a:ext uri="{FF2B5EF4-FFF2-40B4-BE49-F238E27FC236}">
                <a16:creationId xmlns:a16="http://schemas.microsoft.com/office/drawing/2014/main" id="{5CDB46C1-82F4-4813-885F-8361BBA7E2BD}"/>
              </a:ext>
            </a:extLst>
          </p:cNvPr>
          <p:cNvGrpSpPr/>
          <p:nvPr/>
        </p:nvGrpSpPr>
        <p:grpSpPr>
          <a:xfrm>
            <a:off x="5330038" y="2803371"/>
            <a:ext cx="6711077" cy="2954720"/>
            <a:chOff x="5256147" y="3643880"/>
            <a:chExt cx="6711077" cy="295472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06AF6F0C-D637-4999-A0E2-A018EC30BFAB}"/>
                </a:ext>
              </a:extLst>
            </p:cNvPr>
            <p:cNvSpPr/>
            <p:nvPr/>
          </p:nvSpPr>
          <p:spPr>
            <a:xfrm>
              <a:off x="6618454" y="4432784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О</a:t>
              </a: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C95E906B-E781-4B4B-95E0-37CA5872B810}"/>
                </a:ext>
              </a:extLst>
            </p:cNvPr>
            <p:cNvSpPr/>
            <p:nvPr/>
          </p:nvSpPr>
          <p:spPr>
            <a:xfrm>
              <a:off x="10084654" y="4438203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Р</a:t>
              </a: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FDDD1735-299B-4A1B-A56F-019FE27D488C}"/>
                </a:ext>
              </a:extLst>
            </p:cNvPr>
            <p:cNvSpPr/>
            <p:nvPr/>
          </p:nvSpPr>
          <p:spPr>
            <a:xfrm>
              <a:off x="8342318" y="3643880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/>
                <a:t>S</a:t>
              </a:r>
              <a:endParaRPr lang="ru-RU" sz="3200" b="1" dirty="0"/>
            </a:p>
          </p:txBody>
        </p: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0E2D3464-64A8-4822-AC0E-A9EB9A2E1825}"/>
                </a:ext>
              </a:extLst>
            </p:cNvPr>
            <p:cNvCxnSpPr>
              <a:cxnSpLocks/>
              <a:stCxn id="12" idx="3"/>
              <a:endCxn id="2" idx="0"/>
            </p:cNvCxnSpPr>
            <p:nvPr/>
          </p:nvCxnSpPr>
          <p:spPr>
            <a:xfrm flipH="1">
              <a:off x="6863218" y="4061717"/>
              <a:ext cx="1550790" cy="37106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2669D001-C7AE-4337-8707-B8EB41FA4A4F}"/>
                </a:ext>
              </a:extLst>
            </p:cNvPr>
            <p:cNvCxnSpPr>
              <a:cxnSpLocks/>
              <a:stCxn id="12" idx="5"/>
              <a:endCxn id="11" idx="0"/>
            </p:cNvCxnSpPr>
            <p:nvPr/>
          </p:nvCxnSpPr>
          <p:spPr>
            <a:xfrm>
              <a:off x="8760155" y="4061717"/>
              <a:ext cx="1569263" cy="37648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9590342C-1C1C-4F71-B459-B66466BA4DB3}"/>
                </a:ext>
              </a:extLst>
            </p:cNvPr>
            <p:cNvSpPr/>
            <p:nvPr/>
          </p:nvSpPr>
          <p:spPr>
            <a:xfrm>
              <a:off x="5757440" y="5292025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О</a:t>
              </a: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B3D49DD3-2D4D-402F-B2CA-1AD779C5EEED}"/>
                </a:ext>
              </a:extLst>
            </p:cNvPr>
            <p:cNvSpPr/>
            <p:nvPr/>
          </p:nvSpPr>
          <p:spPr>
            <a:xfrm>
              <a:off x="7496995" y="5292024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Р</a:t>
              </a:r>
            </a:p>
          </p:txBody>
        </p:sp>
        <p:cxnSp>
          <p:nvCxnSpPr>
            <p:cNvPr id="20" name="Прямая соединительная линия 19">
              <a:extLst>
                <a:ext uri="{FF2B5EF4-FFF2-40B4-BE49-F238E27FC236}">
                  <a16:creationId xmlns:a16="http://schemas.microsoft.com/office/drawing/2014/main" id="{4BE20088-8DBA-4B13-AD6B-8A6676C07B24}"/>
                </a:ext>
              </a:extLst>
            </p:cNvPr>
            <p:cNvCxnSpPr>
              <a:cxnSpLocks/>
              <a:stCxn id="2" idx="3"/>
              <a:endCxn id="18" idx="0"/>
            </p:cNvCxnSpPr>
            <p:nvPr/>
          </p:nvCxnSpPr>
          <p:spPr>
            <a:xfrm flipH="1">
              <a:off x="6002204" y="4850621"/>
              <a:ext cx="687940" cy="4414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40414412-DA43-4BC4-8B63-EA10FB6D0B80}"/>
                </a:ext>
              </a:extLst>
            </p:cNvPr>
            <p:cNvCxnSpPr>
              <a:cxnSpLocks/>
              <a:stCxn id="2" idx="5"/>
              <a:endCxn id="19" idx="0"/>
            </p:cNvCxnSpPr>
            <p:nvPr/>
          </p:nvCxnSpPr>
          <p:spPr>
            <a:xfrm>
              <a:off x="7036291" y="4850621"/>
              <a:ext cx="705468" cy="44140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4A7E8E34-B3BB-4AB4-8120-1D3AED02D017}"/>
                </a:ext>
              </a:extLst>
            </p:cNvPr>
            <p:cNvSpPr/>
            <p:nvPr/>
          </p:nvSpPr>
          <p:spPr>
            <a:xfrm>
              <a:off x="7005336" y="6109073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О</a:t>
              </a: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0D11A195-6F5E-45AF-A920-3938553D54A5}"/>
                </a:ext>
              </a:extLst>
            </p:cNvPr>
            <p:cNvSpPr/>
            <p:nvPr/>
          </p:nvSpPr>
          <p:spPr>
            <a:xfrm>
              <a:off x="7994043" y="6087837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Р</a:t>
              </a:r>
            </a:p>
          </p:txBody>
        </p: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id="{8E9CC5B1-2AB9-40AD-81F4-E71A740F6F59}"/>
                </a:ext>
              </a:extLst>
            </p:cNvPr>
            <p:cNvCxnSpPr>
              <a:cxnSpLocks/>
              <a:stCxn id="19" idx="3"/>
              <a:endCxn id="39" idx="0"/>
            </p:cNvCxnSpPr>
            <p:nvPr/>
          </p:nvCxnSpPr>
          <p:spPr>
            <a:xfrm flipH="1">
              <a:off x="7250100" y="5709861"/>
              <a:ext cx="318585" cy="3992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id="{64844B12-4F75-4C3D-B1E3-EA3A40C9C862}"/>
                </a:ext>
              </a:extLst>
            </p:cNvPr>
            <p:cNvCxnSpPr>
              <a:cxnSpLocks/>
              <a:stCxn id="19" idx="5"/>
              <a:endCxn id="40" idx="0"/>
            </p:cNvCxnSpPr>
            <p:nvPr/>
          </p:nvCxnSpPr>
          <p:spPr>
            <a:xfrm>
              <a:off x="7914832" y="5709861"/>
              <a:ext cx="323975" cy="3779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id="{3C13A060-3FE9-4DDA-9067-9BB4225DA2D5}"/>
                </a:ext>
              </a:extLst>
            </p:cNvPr>
            <p:cNvSpPr/>
            <p:nvPr/>
          </p:nvSpPr>
          <p:spPr>
            <a:xfrm>
              <a:off x="5256147" y="6092759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О</a:t>
              </a:r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6B8909AB-FEE6-4427-8816-439B5C7FFBA0}"/>
                </a:ext>
              </a:extLst>
            </p:cNvPr>
            <p:cNvSpPr/>
            <p:nvPr/>
          </p:nvSpPr>
          <p:spPr>
            <a:xfrm>
              <a:off x="6235201" y="6092759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Р</a:t>
              </a:r>
            </a:p>
          </p:txBody>
        </p:sp>
        <p:cxnSp>
          <p:nvCxnSpPr>
            <p:cNvPr id="45" name="Прямая соединительная линия 44">
              <a:extLst>
                <a:ext uri="{FF2B5EF4-FFF2-40B4-BE49-F238E27FC236}">
                  <a16:creationId xmlns:a16="http://schemas.microsoft.com/office/drawing/2014/main" id="{09E2C17F-5C42-4783-9360-3EF763BDD616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 flipH="1">
              <a:off x="5500911" y="5723414"/>
              <a:ext cx="316453" cy="36934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>
              <a:extLst>
                <a:ext uri="{FF2B5EF4-FFF2-40B4-BE49-F238E27FC236}">
                  <a16:creationId xmlns:a16="http://schemas.microsoft.com/office/drawing/2014/main" id="{C521D5C0-7037-48AF-99DD-BC0AE2BA8C2F}"/>
                </a:ext>
              </a:extLst>
            </p:cNvPr>
            <p:cNvCxnSpPr>
              <a:cxnSpLocks/>
              <a:endCxn id="44" idx="0"/>
            </p:cNvCxnSpPr>
            <p:nvPr/>
          </p:nvCxnSpPr>
          <p:spPr>
            <a:xfrm>
              <a:off x="6163511" y="5723414"/>
              <a:ext cx="316454" cy="36934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4B99187E-EBF4-4434-BF13-6F63EC319359}"/>
                </a:ext>
              </a:extLst>
            </p:cNvPr>
            <p:cNvSpPr/>
            <p:nvPr/>
          </p:nvSpPr>
          <p:spPr>
            <a:xfrm>
              <a:off x="9241094" y="5290382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О</a:t>
              </a: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id="{966F26CF-ADB7-4BA1-9081-3EA2F1F73ADD}"/>
                </a:ext>
              </a:extLst>
            </p:cNvPr>
            <p:cNvSpPr/>
            <p:nvPr/>
          </p:nvSpPr>
          <p:spPr>
            <a:xfrm>
              <a:off x="10980649" y="5290381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Р</a:t>
              </a:r>
            </a:p>
          </p:txBody>
        </p:sp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29D23D73-9F76-49FA-B8F1-C1A216E60E8A}"/>
                </a:ext>
              </a:extLst>
            </p:cNvPr>
            <p:cNvCxnSpPr>
              <a:cxnSpLocks/>
              <a:stCxn id="11" idx="3"/>
              <a:endCxn id="51" idx="0"/>
            </p:cNvCxnSpPr>
            <p:nvPr/>
          </p:nvCxnSpPr>
          <p:spPr>
            <a:xfrm flipH="1">
              <a:off x="9485858" y="4856040"/>
              <a:ext cx="670486" cy="43434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7E5EE1A0-BDC1-4867-94C5-8257382E22FA}"/>
                </a:ext>
              </a:extLst>
            </p:cNvPr>
            <p:cNvCxnSpPr>
              <a:cxnSpLocks/>
              <a:stCxn id="11" idx="5"/>
              <a:endCxn id="52" idx="0"/>
            </p:cNvCxnSpPr>
            <p:nvPr/>
          </p:nvCxnSpPr>
          <p:spPr>
            <a:xfrm>
              <a:off x="10502491" y="4856040"/>
              <a:ext cx="722922" cy="43434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id="{03909247-6F15-4DD9-B36C-069D30EA0C21}"/>
                </a:ext>
              </a:extLst>
            </p:cNvPr>
            <p:cNvSpPr/>
            <p:nvPr/>
          </p:nvSpPr>
          <p:spPr>
            <a:xfrm>
              <a:off x="10488990" y="6107430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О</a:t>
              </a:r>
            </a:p>
          </p:txBody>
        </p:sp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id="{30EA18D3-67DF-49D4-80A4-6581D5A357AF}"/>
                </a:ext>
              </a:extLst>
            </p:cNvPr>
            <p:cNvSpPr/>
            <p:nvPr/>
          </p:nvSpPr>
          <p:spPr>
            <a:xfrm>
              <a:off x="11477697" y="6086194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Р</a:t>
              </a:r>
            </a:p>
          </p:txBody>
        </p:sp>
        <p:cxnSp>
          <p:nvCxnSpPr>
            <p:cNvPr id="57" name="Прямая соединительная линия 56">
              <a:extLst>
                <a:ext uri="{FF2B5EF4-FFF2-40B4-BE49-F238E27FC236}">
                  <a16:creationId xmlns:a16="http://schemas.microsoft.com/office/drawing/2014/main" id="{151A21CA-43E4-4C36-A015-7CA87D1F6A66}"/>
                </a:ext>
              </a:extLst>
            </p:cNvPr>
            <p:cNvCxnSpPr>
              <a:cxnSpLocks/>
              <a:stCxn id="52" idx="3"/>
              <a:endCxn id="55" idx="0"/>
            </p:cNvCxnSpPr>
            <p:nvPr/>
          </p:nvCxnSpPr>
          <p:spPr>
            <a:xfrm flipH="1">
              <a:off x="10733754" y="5708218"/>
              <a:ext cx="318585" cy="39921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>
              <a:extLst>
                <a:ext uri="{FF2B5EF4-FFF2-40B4-BE49-F238E27FC236}">
                  <a16:creationId xmlns:a16="http://schemas.microsoft.com/office/drawing/2014/main" id="{67C02150-337E-465D-82C0-F41C3A694E6A}"/>
                </a:ext>
              </a:extLst>
            </p:cNvPr>
            <p:cNvCxnSpPr>
              <a:cxnSpLocks/>
              <a:stCxn id="52" idx="5"/>
              <a:endCxn id="56" idx="0"/>
            </p:cNvCxnSpPr>
            <p:nvPr/>
          </p:nvCxnSpPr>
          <p:spPr>
            <a:xfrm>
              <a:off x="11398486" y="5708218"/>
              <a:ext cx="323975" cy="37797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Овал 58">
              <a:extLst>
                <a:ext uri="{FF2B5EF4-FFF2-40B4-BE49-F238E27FC236}">
                  <a16:creationId xmlns:a16="http://schemas.microsoft.com/office/drawing/2014/main" id="{71006D68-F655-42AA-B9AF-BEB338E2898C}"/>
                </a:ext>
              </a:extLst>
            </p:cNvPr>
            <p:cNvSpPr/>
            <p:nvPr/>
          </p:nvSpPr>
          <p:spPr>
            <a:xfrm>
              <a:off x="8739801" y="6091116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О</a:t>
              </a:r>
            </a:p>
          </p:txBody>
        </p:sp>
        <p:sp>
          <p:nvSpPr>
            <p:cNvPr id="60" name="Овал 59">
              <a:extLst>
                <a:ext uri="{FF2B5EF4-FFF2-40B4-BE49-F238E27FC236}">
                  <a16:creationId xmlns:a16="http://schemas.microsoft.com/office/drawing/2014/main" id="{1C075177-2FEB-4C50-B3DB-4C747C14F091}"/>
                </a:ext>
              </a:extLst>
            </p:cNvPr>
            <p:cNvSpPr/>
            <p:nvPr/>
          </p:nvSpPr>
          <p:spPr>
            <a:xfrm>
              <a:off x="9718855" y="6091116"/>
              <a:ext cx="489527" cy="489527"/>
            </a:xfrm>
            <a:prstGeom prst="ellipse">
              <a:avLst/>
            </a:prstGeom>
            <a:ln w="28575">
              <a:solidFill>
                <a:srgbClr val="0000FF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3200" b="1" dirty="0"/>
                <a:t>Р</a:t>
              </a:r>
            </a:p>
          </p:txBody>
        </p:sp>
        <p:cxnSp>
          <p:nvCxnSpPr>
            <p:cNvPr id="61" name="Прямая соединительная линия 60">
              <a:extLst>
                <a:ext uri="{FF2B5EF4-FFF2-40B4-BE49-F238E27FC236}">
                  <a16:creationId xmlns:a16="http://schemas.microsoft.com/office/drawing/2014/main" id="{F8E27DBD-46C6-4FC1-B104-73FEC2883209}"/>
                </a:ext>
              </a:extLst>
            </p:cNvPr>
            <p:cNvCxnSpPr>
              <a:cxnSpLocks/>
              <a:endCxn id="59" idx="0"/>
            </p:cNvCxnSpPr>
            <p:nvPr/>
          </p:nvCxnSpPr>
          <p:spPr>
            <a:xfrm flipH="1">
              <a:off x="8984565" y="5721771"/>
              <a:ext cx="316453" cy="36934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>
              <a:extLst>
                <a:ext uri="{FF2B5EF4-FFF2-40B4-BE49-F238E27FC236}">
                  <a16:creationId xmlns:a16="http://schemas.microsoft.com/office/drawing/2014/main" id="{80259AC6-39D4-4E24-9139-EDBDDAF97501}"/>
                </a:ext>
              </a:extLst>
            </p:cNvPr>
            <p:cNvCxnSpPr>
              <a:cxnSpLocks/>
              <a:endCxn id="60" idx="0"/>
            </p:cNvCxnSpPr>
            <p:nvPr/>
          </p:nvCxnSpPr>
          <p:spPr>
            <a:xfrm>
              <a:off x="9647165" y="5721771"/>
              <a:ext cx="316454" cy="36934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443174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Моя-ВиС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Мо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Моя-ВиС" id="{FD19E4F2-3E4B-4579-BA1F-FCBDA7AECCCE}" vid="{6570945C-A214-4634-8A9D-6178DEA2A1E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Моя-ВиС</Template>
  <TotalTime>1172</TotalTime>
  <Words>1357</Words>
  <Application>Microsoft Office PowerPoint</Application>
  <PresentationFormat>Широкоэкранный</PresentationFormat>
  <Paragraphs>230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Cambria Math</vt:lpstr>
      <vt:lpstr>Моя-ВиС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AV-server</dc:creator>
  <cp:lastModifiedBy>AV-server</cp:lastModifiedBy>
  <cp:revision>87</cp:revision>
  <dcterms:created xsi:type="dcterms:W3CDTF">2023-09-01T14:38:54Z</dcterms:created>
  <dcterms:modified xsi:type="dcterms:W3CDTF">2025-03-24T08:10:51Z</dcterms:modified>
</cp:coreProperties>
</file>