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0" r:id="rId1"/>
  </p:sldMasterIdLst>
  <p:notesMasterIdLst>
    <p:notesMasterId r:id="rId23"/>
  </p:notesMasterIdLst>
  <p:sldIdLst>
    <p:sldId id="256" r:id="rId2"/>
    <p:sldId id="322" r:id="rId3"/>
    <p:sldId id="311" r:id="rId4"/>
    <p:sldId id="313" r:id="rId5"/>
    <p:sldId id="328" r:id="rId6"/>
    <p:sldId id="314" r:id="rId7"/>
    <p:sldId id="315" r:id="rId8"/>
    <p:sldId id="316" r:id="rId9"/>
    <p:sldId id="330" r:id="rId10"/>
    <p:sldId id="317" r:id="rId11"/>
    <p:sldId id="329" r:id="rId12"/>
    <p:sldId id="331" r:id="rId13"/>
    <p:sldId id="320" r:id="rId14"/>
    <p:sldId id="318" r:id="rId15"/>
    <p:sldId id="319" r:id="rId16"/>
    <p:sldId id="326" r:id="rId17"/>
    <p:sldId id="327" r:id="rId18"/>
    <p:sldId id="324" r:id="rId19"/>
    <p:sldId id="323" r:id="rId20"/>
    <p:sldId id="332" r:id="rId21"/>
    <p:sldId id="309" r:id="rId22"/>
  </p:sldIdLst>
  <p:sldSz cx="12192000" cy="6858000"/>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1" autoAdjust="0"/>
    <p:restoredTop sz="94660"/>
  </p:normalViewPr>
  <p:slideViewPr>
    <p:cSldViewPr>
      <p:cViewPr varScale="1">
        <p:scale>
          <a:sx n="114" d="100"/>
          <a:sy n="114" d="100"/>
        </p:scale>
        <p:origin x="774" y="120"/>
      </p:cViewPr>
      <p:guideLst>
        <p:guide orient="horz" pos="288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90" y="-2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93585A7F-FC03-4E4B-B40F-5DA3FCA02BFD}" type="datetimeFigureOut">
              <a:rPr lang="ru-RU" smtClean="0"/>
              <a:t>26.02.2025</a:t>
            </a:fld>
            <a:endParaRPr lang="ru-RU" dirty="0"/>
          </a:p>
        </p:txBody>
      </p:sp>
      <p:sp>
        <p:nvSpPr>
          <p:cNvPr id="4" name="Образ слайда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31DB7B-BAC5-4291-B957-8A1C0859036D}" type="slidenum">
              <a:rPr lang="ru-RU" smtClean="0"/>
              <a:t>‹#›</a:t>
            </a:fld>
            <a:endParaRPr lang="ru-RU" dirty="0"/>
          </a:p>
        </p:txBody>
      </p:sp>
    </p:spTree>
    <p:extLst>
      <p:ext uri="{BB962C8B-B14F-4D97-AF65-F5344CB8AC3E}">
        <p14:creationId xmlns:p14="http://schemas.microsoft.com/office/powerpoint/2010/main" val="1434045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Tree>
    <p:extLst>
      <p:ext uri="{BB962C8B-B14F-4D97-AF65-F5344CB8AC3E}">
        <p14:creationId xmlns:p14="http://schemas.microsoft.com/office/powerpoint/2010/main" val="66484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630355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2037335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2/26/2025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68975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rgbClr val="0180FF"/>
                </a:solidFill>
              </a:defRPr>
            </a:lvl1pPr>
          </a:lstStyle>
          <a:p>
            <a:r>
              <a:rPr lang="ru-RU"/>
              <a:t>Образец заголовка</a:t>
            </a:r>
            <a:endParaRPr lang="ru-RU" dirty="0"/>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219881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309391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341552582"/>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1297322463"/>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947204198"/>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solidFill>
                <a:srgbClr val="000000"/>
              </a:solidFill>
            </a:endParaRPr>
          </a:p>
        </p:txBody>
      </p:sp>
      <p:sp>
        <p:nvSpPr>
          <p:cNvPr id="3" name="Нижний колонтитул 2"/>
          <p:cNvSpPr>
            <a:spLocks noGrp="1"/>
          </p:cNvSpPr>
          <p:nvPr>
            <p:ph type="ftr" sz="quarter" idx="11"/>
          </p:nvPr>
        </p:nvSpPr>
        <p:spPr/>
        <p:txBody>
          <a:bodyPr/>
          <a:lstStyle/>
          <a:p>
            <a:pPr>
              <a:defRPr/>
            </a:pPr>
            <a:endParaRPr lang="ru-RU">
              <a:solidFill>
                <a:srgbClr val="000000"/>
              </a:solidFill>
            </a:endParaRPr>
          </a:p>
        </p:txBody>
      </p:sp>
      <p:sp>
        <p:nvSpPr>
          <p:cNvPr id="4" name="Номер слайда 3"/>
          <p:cNvSpPr>
            <a:spLocks noGrp="1"/>
          </p:cNvSpPr>
          <p:nvPr>
            <p:ph type="sldNum" sz="quarter" idx="12"/>
          </p:nvPr>
        </p:nvSpPr>
        <p:spPr/>
        <p:txBody>
          <a:bodyPr/>
          <a:lstStyle/>
          <a:p>
            <a:pPr>
              <a:defRPr/>
            </a:pPr>
            <a:fld id="{E75DD9C4-04C5-42F8-99A6-A032E4E4780A}" type="slidenum">
              <a:rPr lang="ru-RU" smtClean="0">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670282414"/>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RU" dirty="0"/>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125661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D8BD707-D9CF-40AE-B4C6-C98DA3205C09}" type="datetimeFigureOut">
              <a:rPr lang="en-US" smtClean="0"/>
              <a:t>2/26/2025</a:t>
            </a:fld>
            <a:endParaRPr lang="en-US"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6F15528-21DE-4FAA-801E-634DDDAF4B2B}" type="slidenum">
              <a:rPr lang="ru-RU" smtClean="0"/>
              <a:t>‹#›</a:t>
            </a:fld>
            <a:endParaRPr lang="ru-RU" dirty="0"/>
          </a:p>
        </p:txBody>
      </p:sp>
    </p:spTree>
    <p:extLst>
      <p:ext uri="{BB962C8B-B14F-4D97-AF65-F5344CB8AC3E}">
        <p14:creationId xmlns:p14="http://schemas.microsoft.com/office/powerpoint/2010/main" val="175061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2/26/2025</a:t>
            </a:fld>
            <a:endParaRPr lang="en-US"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ru-RU" smtClean="0"/>
              <a:t>‹#›</a:t>
            </a:fld>
            <a:endParaRPr lang="ru-RU" dirty="0"/>
          </a:p>
        </p:txBody>
      </p:sp>
    </p:spTree>
    <p:extLst>
      <p:ext uri="{BB962C8B-B14F-4D97-AF65-F5344CB8AC3E}">
        <p14:creationId xmlns:p14="http://schemas.microsoft.com/office/powerpoint/2010/main" val="144001441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ransition>
    <p:wedg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Заголовок 1"/>
          <p:cNvSpPr txBox="1">
            <a:spLocks/>
          </p:cNvSpPr>
          <p:nvPr/>
        </p:nvSpPr>
        <p:spPr bwMode="auto">
          <a:xfrm>
            <a:off x="1447800" y="762000"/>
            <a:ext cx="962025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lgn="ctr">
              <a:spcBef>
                <a:spcPct val="0"/>
              </a:spcBef>
              <a:buNone/>
            </a:pPr>
            <a:r>
              <a:rPr lang="ru-RU" altLang="ru-RU" sz="6000" dirty="0">
                <a:solidFill>
                  <a:srgbClr val="0066FF"/>
                </a:solidFill>
                <a:effectLst>
                  <a:outerShdw blurRad="38100" dist="38100" dir="2700000" algn="tl">
                    <a:srgbClr val="000000">
                      <a:alpha val="43137"/>
                    </a:srgbClr>
                  </a:outerShdw>
                </a:effectLst>
              </a:rPr>
              <a:t>Дерево.</a:t>
            </a:r>
          </a:p>
          <a:p>
            <a:pPr algn="ctr">
              <a:spcBef>
                <a:spcPct val="0"/>
              </a:spcBef>
              <a:buNone/>
            </a:pPr>
            <a:r>
              <a:rPr lang="ru-RU" altLang="ru-RU" sz="6000" dirty="0">
                <a:solidFill>
                  <a:srgbClr val="0066FF"/>
                </a:solidFill>
                <a:effectLst>
                  <a:outerShdw blurRad="38100" dist="38100" dir="2700000" algn="tl">
                    <a:srgbClr val="000000">
                      <a:alpha val="43137"/>
                    </a:srgbClr>
                  </a:outerShdw>
                </a:effectLst>
              </a:rPr>
              <a:t>Свойства деревьев.</a:t>
            </a:r>
          </a:p>
          <a:p>
            <a:pPr algn="ctr">
              <a:spcBef>
                <a:spcPct val="0"/>
              </a:spcBef>
              <a:buNone/>
            </a:pPr>
            <a:r>
              <a:rPr lang="ru-RU" altLang="ru-RU" sz="6000" dirty="0">
                <a:solidFill>
                  <a:srgbClr val="0066FF"/>
                </a:solidFill>
                <a:effectLst>
                  <a:outerShdw blurRad="38100" dist="38100" dir="2700000" algn="tl">
                    <a:srgbClr val="000000">
                      <a:alpha val="43137"/>
                    </a:srgbClr>
                  </a:outerShdw>
                </a:effectLst>
              </a:rPr>
              <a:t>Дерево случайного эксперимента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2A1E5603-9D43-EEEE-9552-C2B9CFB5B71F}"/>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Lst>
          </a:blip>
          <a:stretch>
            <a:fillRect/>
          </a:stretch>
        </p:blipFill>
        <p:spPr>
          <a:xfrm>
            <a:off x="2057400" y="3429000"/>
            <a:ext cx="8067159" cy="2830583"/>
          </a:xfrm>
          <a:prstGeom prst="rect">
            <a:avLst/>
          </a:prstGeom>
        </p:spPr>
      </p:pic>
      <p:sp>
        <p:nvSpPr>
          <p:cNvPr id="2" name="Скругленный прямоугольник 1"/>
          <p:cNvSpPr/>
          <p:nvPr/>
        </p:nvSpPr>
        <p:spPr>
          <a:xfrm>
            <a:off x="584319" y="838200"/>
            <a:ext cx="9601200" cy="1981200"/>
          </a:xfrm>
          <a:prstGeom prst="roundRect">
            <a:avLst/>
          </a:prstGeom>
          <a:ln w="28575">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r>
              <a:rPr lang="ru-RU" sz="3200" b="1" dirty="0">
                <a:latin typeface="Calibri" panose="020F0502020204030204" pitchFamily="34" charset="0"/>
                <a:cs typeface="Calibri" panose="020F0502020204030204" pitchFamily="34" charset="0"/>
              </a:rPr>
              <a:t>Свойство 2. </a:t>
            </a:r>
            <a:r>
              <a:rPr lang="ru-RU" sz="3200" dirty="0">
                <a:latin typeface="Calibri" panose="020F0502020204030204" pitchFamily="34" charset="0"/>
                <a:cs typeface="Calibri" panose="020F0502020204030204" pitchFamily="34" charset="0"/>
              </a:rPr>
              <a:t>Если в дереве конечное число вершин и есть хотя бы одно ребро, то в таком дереве есть концевая вершина.</a:t>
            </a:r>
          </a:p>
        </p:txBody>
      </p:sp>
      <p:sp>
        <p:nvSpPr>
          <p:cNvPr id="6" name="TextBox 5"/>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Теоремы и свойства</a:t>
            </a:r>
          </a:p>
        </p:txBody>
      </p:sp>
    </p:spTree>
    <p:extLst>
      <p:ext uri="{BB962C8B-B14F-4D97-AF65-F5344CB8AC3E}">
        <p14:creationId xmlns:p14="http://schemas.microsoft.com/office/powerpoint/2010/main" val="176087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2A1E5603-9D43-EEEE-9552-C2B9CFB5B71F}"/>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Lst>
          </a:blip>
          <a:stretch>
            <a:fillRect/>
          </a:stretch>
        </p:blipFill>
        <p:spPr>
          <a:xfrm>
            <a:off x="1981200" y="3276600"/>
            <a:ext cx="8067159" cy="2830583"/>
          </a:xfrm>
          <a:prstGeom prst="rect">
            <a:avLst/>
          </a:prstGeom>
        </p:spPr>
      </p:pic>
      <p:sp>
        <p:nvSpPr>
          <p:cNvPr id="2" name="Скругленный прямоугольник 1"/>
          <p:cNvSpPr/>
          <p:nvPr/>
        </p:nvSpPr>
        <p:spPr>
          <a:xfrm>
            <a:off x="584319" y="838200"/>
            <a:ext cx="9601200" cy="1752600"/>
          </a:xfrm>
          <a:prstGeom prst="roundRect">
            <a:avLst/>
          </a:prstGeom>
          <a:ln w="28575">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r>
              <a:rPr lang="ru-RU" sz="3200" b="1" dirty="0">
                <a:latin typeface="Calibri" panose="020F0502020204030204" pitchFamily="34" charset="0"/>
                <a:cs typeface="Calibri" panose="020F0502020204030204" pitchFamily="34" charset="0"/>
              </a:rPr>
              <a:t>Свойство 3. </a:t>
            </a:r>
            <a:r>
              <a:rPr lang="ru-RU" sz="3200" dirty="0">
                <a:latin typeface="Calibri" panose="020F0502020204030204" pitchFamily="34" charset="0"/>
                <a:cs typeface="Calibri" panose="020F0502020204030204" pitchFamily="34" charset="0"/>
              </a:rPr>
              <a:t>В конечном дереве число ребер на 1 меньше числа вершин.</a:t>
            </a:r>
          </a:p>
        </p:txBody>
      </p:sp>
      <p:sp>
        <p:nvSpPr>
          <p:cNvPr id="6" name="TextBox 5"/>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Теоремы и свойства</a:t>
            </a:r>
          </a:p>
        </p:txBody>
      </p:sp>
    </p:spTree>
    <p:extLst>
      <p:ext uri="{BB962C8B-B14F-4D97-AF65-F5344CB8AC3E}">
        <p14:creationId xmlns:p14="http://schemas.microsoft.com/office/powerpoint/2010/main" val="100115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66800" y="1752600"/>
            <a:ext cx="9525000" cy="1938992"/>
          </a:xfrm>
          <a:prstGeom prst="rect">
            <a:avLst/>
          </a:prstGeom>
          <a:noFill/>
        </p:spPr>
        <p:txBody>
          <a:bodyPr wrap="square" rtlCol="0">
            <a:spAutoFit/>
          </a:bodyPr>
          <a:lstStyle/>
          <a:p>
            <a:pPr algn="ctr"/>
            <a:r>
              <a:rPr lang="ru-RU" sz="6000" dirty="0">
                <a:solidFill>
                  <a:srgbClr val="0066FF"/>
                </a:solidFill>
                <a:effectLst>
                  <a:outerShdw blurRad="38100" dist="38100" dir="2700000" algn="tl">
                    <a:srgbClr val="000000">
                      <a:alpha val="43137"/>
                    </a:srgbClr>
                  </a:outerShdw>
                </a:effectLst>
              </a:rPr>
              <a:t>Дерево случайного эксперимента</a:t>
            </a:r>
          </a:p>
        </p:txBody>
      </p:sp>
    </p:spTree>
    <p:extLst>
      <p:ext uri="{BB962C8B-B14F-4D97-AF65-F5344CB8AC3E}">
        <p14:creationId xmlns:p14="http://schemas.microsoft.com/office/powerpoint/2010/main" val="332293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E2DE2A5-D597-CA85-81ED-5C144639CB66}"/>
              </a:ext>
            </a:extLst>
          </p:cNvPr>
          <p:cNvSpPr>
            <a:spLocks noGrp="1"/>
          </p:cNvSpPr>
          <p:nvPr>
            <p:ph idx="1"/>
          </p:nvPr>
        </p:nvSpPr>
        <p:spPr>
          <a:xfrm>
            <a:off x="533400" y="152400"/>
            <a:ext cx="9829800" cy="2286000"/>
          </a:xfrm>
          <a:prstGeom prst="roundRect">
            <a:avLst/>
          </a:prstGeom>
          <a:ln w="28575">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normAutofit lnSpcReduction="10000"/>
          </a:bodyPr>
          <a:lstStyle/>
          <a:p>
            <a:pPr marL="0" indent="0">
              <a:buNone/>
            </a:pPr>
            <a:r>
              <a:rPr lang="ru-RU" sz="3200" dirty="0">
                <a:solidFill>
                  <a:schemeClr val="dk1"/>
                </a:solidFill>
                <a:latin typeface="Calibri" panose="020F0502020204030204" pitchFamily="34" charset="0"/>
                <a:cs typeface="Calibri" panose="020F0502020204030204" pitchFamily="34" charset="0"/>
              </a:rPr>
              <a:t>В дереве случайного опыта элементарные события изображаются цепями, идущими от начальной вершины к концевым. Поэтому количество концевых вершин в дереве случайного опыта равно числу элементарных событий. </a:t>
            </a:r>
          </a:p>
        </p:txBody>
      </p:sp>
      <p:pic>
        <p:nvPicPr>
          <p:cNvPr id="4" name="Рисунок 3">
            <a:extLst>
              <a:ext uri="{FF2B5EF4-FFF2-40B4-BE49-F238E27FC236}">
                <a16:creationId xmlns:a16="http://schemas.microsoft.com/office/drawing/2014/main" id="{0BA8DA69-F8CA-49A9-4475-FB1526FC4F74}"/>
              </a:ext>
            </a:extLst>
          </p:cNvPr>
          <p:cNvPicPr>
            <a:picLocks noChangeAspect="1"/>
          </p:cNvPicPr>
          <p:nvPr/>
        </p:nvPicPr>
        <p:blipFill rotWithShape="1">
          <a:blip r:embed="rId2"/>
          <a:srcRect t="3482"/>
          <a:stretch/>
        </p:blipFill>
        <p:spPr>
          <a:xfrm>
            <a:off x="2438400" y="3949477"/>
            <a:ext cx="7681018" cy="2908523"/>
          </a:xfrm>
          <a:prstGeom prst="rect">
            <a:avLst/>
          </a:prstGeom>
        </p:spPr>
      </p:pic>
      <p:sp>
        <p:nvSpPr>
          <p:cNvPr id="2" name="Прямоугольник 1"/>
          <p:cNvSpPr/>
          <p:nvPr/>
        </p:nvSpPr>
        <p:spPr>
          <a:xfrm>
            <a:off x="381000" y="2514599"/>
            <a:ext cx="11049000" cy="1569660"/>
          </a:xfrm>
          <a:prstGeom prst="rect">
            <a:avLst/>
          </a:prstGeom>
        </p:spPr>
        <p:txBody>
          <a:bodyPr wrap="square">
            <a:spAutoFit/>
          </a:bodyPr>
          <a:lstStyle/>
          <a:p>
            <a:pPr lvl="0"/>
            <a:r>
              <a:rPr lang="ru-RU" sz="3200" b="1" u="sng" kern="0" dirty="0">
                <a:solidFill>
                  <a:sysClr val="windowText" lastClr="000000"/>
                </a:solidFill>
                <a:latin typeface="Calibri" panose="020F0502020204030204" pitchFamily="34" charset="0"/>
                <a:cs typeface="Calibri" panose="020F0502020204030204" pitchFamily="34" charset="0"/>
              </a:rPr>
              <a:t>Задача 19.</a:t>
            </a:r>
            <a:r>
              <a:rPr lang="ru-RU" sz="3200" kern="0" dirty="0">
                <a:solidFill>
                  <a:sysClr val="windowText" lastClr="000000"/>
                </a:solidFill>
                <a:latin typeface="Calibri" panose="020F0502020204030204" pitchFamily="34" charset="0"/>
                <a:cs typeface="Calibri" panose="020F0502020204030204" pitchFamily="34" charset="0"/>
              </a:rPr>
              <a:t> На рисунке 14 изображено дерево некоторого случайного опыта с началом в точке </a:t>
            </a:r>
            <a:r>
              <a:rPr lang="en-US" sz="3200" kern="0" dirty="0">
                <a:solidFill>
                  <a:sysClr val="windowText" lastClr="000000"/>
                </a:solidFill>
                <a:latin typeface="Calibri" panose="020F0502020204030204" pitchFamily="34" charset="0"/>
                <a:cs typeface="Calibri" panose="020F0502020204030204" pitchFamily="34" charset="0"/>
              </a:rPr>
              <a:t>S</a:t>
            </a:r>
            <a:r>
              <a:rPr lang="uk-UA" sz="3200" kern="0" dirty="0">
                <a:solidFill>
                  <a:sysClr val="windowText" lastClr="000000"/>
                </a:solidFill>
                <a:latin typeface="Calibri" panose="020F0502020204030204" pitchFamily="34" charset="0"/>
                <a:cs typeface="Calibri" panose="020F0502020204030204" pitchFamily="34" charset="0"/>
              </a:rPr>
              <a:t>. </a:t>
            </a:r>
            <a:r>
              <a:rPr lang="uk-UA" sz="3200" kern="0" dirty="0" err="1">
                <a:solidFill>
                  <a:sysClr val="windowText" lastClr="000000"/>
                </a:solidFill>
                <a:latin typeface="Calibri" panose="020F0502020204030204" pitchFamily="34" charset="0"/>
                <a:cs typeface="Calibri" panose="020F0502020204030204" pitchFamily="34" charset="0"/>
              </a:rPr>
              <a:t>Сколько</a:t>
            </a:r>
            <a:r>
              <a:rPr lang="uk-UA" sz="3200" kern="0" dirty="0">
                <a:solidFill>
                  <a:sysClr val="windowText" lastClr="000000"/>
                </a:solidFill>
                <a:latin typeface="Calibri" panose="020F0502020204030204" pitchFamily="34" charset="0"/>
                <a:cs typeface="Calibri" panose="020F0502020204030204" pitchFamily="34" charset="0"/>
              </a:rPr>
              <a:t> </a:t>
            </a:r>
            <a:r>
              <a:rPr lang="uk-UA" sz="3200" kern="0" dirty="0" err="1">
                <a:solidFill>
                  <a:sysClr val="windowText" lastClr="000000"/>
                </a:solidFill>
                <a:latin typeface="Calibri" panose="020F0502020204030204" pitchFamily="34" charset="0"/>
                <a:cs typeface="Calibri" panose="020F0502020204030204" pitchFamily="34" charset="0"/>
              </a:rPr>
              <a:t>элементарных</a:t>
            </a:r>
            <a:r>
              <a:rPr lang="uk-UA" sz="3200" kern="0" dirty="0">
                <a:solidFill>
                  <a:sysClr val="windowText" lastClr="000000"/>
                </a:solidFill>
                <a:latin typeface="Calibri" panose="020F0502020204030204" pitchFamily="34" charset="0"/>
                <a:cs typeface="Calibri" panose="020F0502020204030204" pitchFamily="34" charset="0"/>
              </a:rPr>
              <a:t> </a:t>
            </a:r>
            <a:r>
              <a:rPr lang="uk-UA" sz="3200" kern="0" dirty="0" err="1">
                <a:solidFill>
                  <a:sysClr val="windowText" lastClr="000000"/>
                </a:solidFill>
                <a:latin typeface="Calibri" panose="020F0502020204030204" pitchFamily="34" charset="0"/>
                <a:cs typeface="Calibri" panose="020F0502020204030204" pitchFamily="34" charset="0"/>
              </a:rPr>
              <a:t>событий</a:t>
            </a:r>
            <a:r>
              <a:rPr lang="uk-UA" sz="3200" kern="0" dirty="0">
                <a:solidFill>
                  <a:sysClr val="windowText" lastClr="000000"/>
                </a:solidFill>
                <a:latin typeface="Calibri" panose="020F0502020204030204" pitchFamily="34" charset="0"/>
                <a:cs typeface="Calibri" panose="020F0502020204030204" pitchFamily="34" charset="0"/>
              </a:rPr>
              <a:t> в </a:t>
            </a:r>
            <a:r>
              <a:rPr lang="uk-UA" sz="3200" kern="0" dirty="0" err="1">
                <a:solidFill>
                  <a:sysClr val="windowText" lastClr="000000"/>
                </a:solidFill>
                <a:latin typeface="Calibri" panose="020F0502020204030204" pitchFamily="34" charset="0"/>
                <a:cs typeface="Calibri" panose="020F0502020204030204" pitchFamily="34" charset="0"/>
              </a:rPr>
              <a:t>этом</a:t>
            </a:r>
            <a:r>
              <a:rPr lang="uk-UA" sz="3200" kern="0" dirty="0">
                <a:solidFill>
                  <a:sysClr val="windowText" lastClr="000000"/>
                </a:solidFill>
                <a:latin typeface="Calibri" panose="020F0502020204030204" pitchFamily="34" charset="0"/>
                <a:cs typeface="Calibri" panose="020F0502020204030204" pitchFamily="34" charset="0"/>
              </a:rPr>
              <a:t> </a:t>
            </a:r>
            <a:r>
              <a:rPr lang="uk-UA" sz="3200" kern="0" dirty="0" err="1">
                <a:solidFill>
                  <a:sysClr val="windowText" lastClr="000000"/>
                </a:solidFill>
                <a:latin typeface="Calibri" panose="020F0502020204030204" pitchFamily="34" charset="0"/>
                <a:cs typeface="Calibri" panose="020F0502020204030204" pitchFamily="34" charset="0"/>
              </a:rPr>
              <a:t>опыте</a:t>
            </a:r>
            <a:r>
              <a:rPr lang="uk-UA" sz="3200" kern="0" dirty="0">
                <a:solidFill>
                  <a:sysClr val="windowText" lastClr="000000"/>
                </a:solidFill>
                <a:latin typeface="Calibri" panose="020F0502020204030204" pitchFamily="34" charset="0"/>
                <a:cs typeface="Calibri" panose="020F0502020204030204" pitchFamily="34" charset="0"/>
              </a:rPr>
              <a:t>?</a:t>
            </a:r>
            <a:r>
              <a:rPr lang="ru-RU" sz="3200" kern="0" dirty="0">
                <a:solidFill>
                  <a:sysClr val="windowText" lastClr="000000"/>
                </a:solidFill>
                <a:latin typeface="Calibri" panose="020F0502020204030204" pitchFamily="34" charset="0"/>
                <a:cs typeface="Calibri" panose="020F0502020204030204" pitchFamily="34" charset="0"/>
              </a:rPr>
              <a:t> </a:t>
            </a:r>
            <a:endParaRPr lang="x-none" sz="3200" kern="0" dirty="0">
              <a:solidFill>
                <a:sysClr val="windowText" lastClr="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5217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E2DE2A5-D597-CA85-81ED-5C144639CB66}"/>
              </a:ext>
            </a:extLst>
          </p:cNvPr>
          <p:cNvSpPr>
            <a:spLocks noGrp="1"/>
          </p:cNvSpPr>
          <p:nvPr>
            <p:ph idx="1"/>
          </p:nvPr>
        </p:nvSpPr>
        <p:spPr>
          <a:xfrm>
            <a:off x="0" y="1"/>
            <a:ext cx="9378171" cy="685799"/>
          </a:xfrm>
          <a:prstGeom prst="rect">
            <a:avLst/>
          </a:prstGeom>
        </p:spPr>
        <p:txBody>
          <a:bodyPr>
            <a:noAutofit/>
          </a:bodyPr>
          <a:lstStyle/>
          <a:p>
            <a:pPr marL="0" indent="0">
              <a:buNone/>
            </a:pPr>
            <a:r>
              <a:rPr lang="ru-RU" sz="4000" dirty="0">
                <a:solidFill>
                  <a:srgbClr val="0066FF"/>
                </a:solidFill>
              </a:rPr>
              <a:t>Решение задач. Пример 1.</a:t>
            </a:r>
          </a:p>
        </p:txBody>
      </p:sp>
      <p:grpSp>
        <p:nvGrpSpPr>
          <p:cNvPr id="50" name="Группа 49"/>
          <p:cNvGrpSpPr/>
          <p:nvPr/>
        </p:nvGrpSpPr>
        <p:grpSpPr>
          <a:xfrm>
            <a:off x="1447800" y="3886200"/>
            <a:ext cx="10409125" cy="2670689"/>
            <a:chOff x="762000" y="3581400"/>
            <a:chExt cx="11488190" cy="2746994"/>
          </a:xfrm>
        </p:grpSpPr>
        <p:sp>
          <p:nvSpPr>
            <p:cNvPr id="4" name="Скругленный прямоугольник 3"/>
            <p:cNvSpPr/>
            <p:nvPr/>
          </p:nvSpPr>
          <p:spPr>
            <a:xfrm>
              <a:off x="5387462" y="3581400"/>
              <a:ext cx="1241939" cy="304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a:t>Тарелка</a:t>
              </a:r>
            </a:p>
          </p:txBody>
        </p:sp>
        <p:sp>
          <p:nvSpPr>
            <p:cNvPr id="5" name="Скругленный прямоугольник 4"/>
            <p:cNvSpPr/>
            <p:nvPr/>
          </p:nvSpPr>
          <p:spPr>
            <a:xfrm>
              <a:off x="2120438" y="4335086"/>
              <a:ext cx="1600200" cy="304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dirty="0"/>
                <a:t>Качественная</a:t>
              </a:r>
            </a:p>
          </p:txBody>
        </p:sp>
        <p:sp>
          <p:nvSpPr>
            <p:cNvPr id="6" name="Скругленный прямоугольник 5"/>
            <p:cNvSpPr/>
            <p:nvPr/>
          </p:nvSpPr>
          <p:spPr>
            <a:xfrm>
              <a:off x="8686800" y="4347557"/>
              <a:ext cx="13716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С дефектом</a:t>
              </a:r>
            </a:p>
          </p:txBody>
        </p:sp>
        <p:sp>
          <p:nvSpPr>
            <p:cNvPr id="7" name="Скругленный прямоугольник 6"/>
            <p:cNvSpPr/>
            <p:nvPr/>
          </p:nvSpPr>
          <p:spPr>
            <a:xfrm>
              <a:off x="762000" y="5105400"/>
              <a:ext cx="1600200" cy="304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dirty="0"/>
                <a:t>Качественная</a:t>
              </a:r>
            </a:p>
          </p:txBody>
        </p:sp>
        <p:sp>
          <p:nvSpPr>
            <p:cNvPr id="8" name="Скругленный прямоугольник 7"/>
            <p:cNvSpPr/>
            <p:nvPr/>
          </p:nvSpPr>
          <p:spPr>
            <a:xfrm>
              <a:off x="2302279" y="6018415"/>
              <a:ext cx="10668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Пережог</a:t>
              </a:r>
            </a:p>
          </p:txBody>
        </p:sp>
        <p:sp>
          <p:nvSpPr>
            <p:cNvPr id="9" name="Скругленный прямоугольник 8"/>
            <p:cNvSpPr/>
            <p:nvPr/>
          </p:nvSpPr>
          <p:spPr>
            <a:xfrm>
              <a:off x="3537277" y="6019800"/>
              <a:ext cx="14859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Деформация</a:t>
              </a:r>
            </a:p>
          </p:txBody>
        </p:sp>
        <p:sp>
          <p:nvSpPr>
            <p:cNvPr id="10" name="Скругленный прямоугольник 9"/>
            <p:cNvSpPr/>
            <p:nvPr/>
          </p:nvSpPr>
          <p:spPr>
            <a:xfrm>
              <a:off x="5206538" y="6018415"/>
              <a:ext cx="1077191"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Трещина</a:t>
              </a:r>
            </a:p>
          </p:txBody>
        </p:sp>
        <p:sp>
          <p:nvSpPr>
            <p:cNvPr id="11" name="Скругленный прямоугольник 10"/>
            <p:cNvSpPr/>
            <p:nvPr/>
          </p:nvSpPr>
          <p:spPr>
            <a:xfrm>
              <a:off x="7538873" y="5095066"/>
              <a:ext cx="1600200" cy="304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dirty="0"/>
                <a:t>Качественная</a:t>
              </a:r>
            </a:p>
          </p:txBody>
        </p:sp>
        <p:sp>
          <p:nvSpPr>
            <p:cNvPr id="12" name="Скругленный прямоугольник 11"/>
            <p:cNvSpPr/>
            <p:nvPr/>
          </p:nvSpPr>
          <p:spPr>
            <a:xfrm>
              <a:off x="8363576" y="6019800"/>
              <a:ext cx="10668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Пережог</a:t>
              </a:r>
            </a:p>
          </p:txBody>
        </p:sp>
        <p:sp>
          <p:nvSpPr>
            <p:cNvPr id="13" name="Скругленный прямоугольник 12"/>
            <p:cNvSpPr/>
            <p:nvPr/>
          </p:nvSpPr>
          <p:spPr>
            <a:xfrm>
              <a:off x="9558738" y="6023594"/>
              <a:ext cx="14859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Деформация</a:t>
              </a:r>
            </a:p>
          </p:txBody>
        </p:sp>
        <p:sp>
          <p:nvSpPr>
            <p:cNvPr id="14" name="Скругленный прямоугольник 13"/>
            <p:cNvSpPr/>
            <p:nvPr/>
          </p:nvSpPr>
          <p:spPr>
            <a:xfrm>
              <a:off x="11172999" y="6018415"/>
              <a:ext cx="1077191"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Трещина</a:t>
              </a:r>
            </a:p>
          </p:txBody>
        </p:sp>
        <p:sp>
          <p:nvSpPr>
            <p:cNvPr id="15" name="Скругленный прямоугольник 14"/>
            <p:cNvSpPr/>
            <p:nvPr/>
          </p:nvSpPr>
          <p:spPr>
            <a:xfrm>
              <a:off x="3485457" y="5113714"/>
              <a:ext cx="16002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С дефектом</a:t>
              </a:r>
            </a:p>
          </p:txBody>
        </p:sp>
        <p:cxnSp>
          <p:nvCxnSpPr>
            <p:cNvPr id="17" name="Прямая со стрелкой 16"/>
            <p:cNvCxnSpPr>
              <a:stCxn id="4" idx="2"/>
              <a:endCxn id="5" idx="0"/>
            </p:cNvCxnSpPr>
            <p:nvPr/>
          </p:nvCxnSpPr>
          <p:spPr>
            <a:xfrm flipH="1">
              <a:off x="2920538" y="3886200"/>
              <a:ext cx="3087894" cy="448886"/>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4" idx="2"/>
              <a:endCxn id="6" idx="0"/>
            </p:cNvCxnSpPr>
            <p:nvPr/>
          </p:nvCxnSpPr>
          <p:spPr>
            <a:xfrm>
              <a:off x="6008432" y="3886200"/>
              <a:ext cx="3364168" cy="461357"/>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5" idx="2"/>
              <a:endCxn id="7" idx="0"/>
            </p:cNvCxnSpPr>
            <p:nvPr/>
          </p:nvCxnSpPr>
          <p:spPr>
            <a:xfrm flipH="1">
              <a:off x="1562100" y="4639886"/>
              <a:ext cx="1358438" cy="465514"/>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a:stCxn id="5" idx="2"/>
              <a:endCxn id="15" idx="0"/>
            </p:cNvCxnSpPr>
            <p:nvPr/>
          </p:nvCxnSpPr>
          <p:spPr>
            <a:xfrm>
              <a:off x="2920538" y="4639886"/>
              <a:ext cx="1365019" cy="473828"/>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15" idx="2"/>
              <a:endCxn id="8" idx="0"/>
            </p:cNvCxnSpPr>
            <p:nvPr/>
          </p:nvCxnSpPr>
          <p:spPr>
            <a:xfrm flipH="1">
              <a:off x="2835679" y="5418514"/>
              <a:ext cx="1449878" cy="599901"/>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62" idx="2"/>
              <a:endCxn id="12" idx="0"/>
            </p:cNvCxnSpPr>
            <p:nvPr/>
          </p:nvCxnSpPr>
          <p:spPr>
            <a:xfrm flipH="1">
              <a:off x="8896977" y="5399808"/>
              <a:ext cx="1396603" cy="619992"/>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6" idx="2"/>
              <a:endCxn id="11" idx="0"/>
            </p:cNvCxnSpPr>
            <p:nvPr/>
          </p:nvCxnSpPr>
          <p:spPr>
            <a:xfrm flipH="1">
              <a:off x="8338973" y="4652357"/>
              <a:ext cx="1033628" cy="442709"/>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a:stCxn id="62" idx="2"/>
              <a:endCxn id="13" idx="0"/>
            </p:cNvCxnSpPr>
            <p:nvPr/>
          </p:nvCxnSpPr>
          <p:spPr>
            <a:xfrm>
              <a:off x="10293580" y="5399809"/>
              <a:ext cx="8108" cy="623785"/>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62" idx="2"/>
              <a:endCxn id="14" idx="0"/>
            </p:cNvCxnSpPr>
            <p:nvPr/>
          </p:nvCxnSpPr>
          <p:spPr>
            <a:xfrm>
              <a:off x="10293580" y="5399809"/>
              <a:ext cx="1418015" cy="618605"/>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a:stCxn id="15" idx="2"/>
              <a:endCxn id="9" idx="0"/>
            </p:cNvCxnSpPr>
            <p:nvPr/>
          </p:nvCxnSpPr>
          <p:spPr>
            <a:xfrm flipH="1">
              <a:off x="4280227" y="5418514"/>
              <a:ext cx="5331" cy="601286"/>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a:stCxn id="15" idx="2"/>
              <a:endCxn id="10" idx="0"/>
            </p:cNvCxnSpPr>
            <p:nvPr/>
          </p:nvCxnSpPr>
          <p:spPr>
            <a:xfrm>
              <a:off x="4285557" y="5418514"/>
              <a:ext cx="1459577" cy="599901"/>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Скругленный прямоугольник 61"/>
            <p:cNvSpPr/>
            <p:nvPr/>
          </p:nvSpPr>
          <p:spPr>
            <a:xfrm>
              <a:off x="9493480" y="5095009"/>
              <a:ext cx="16002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600" dirty="0"/>
                <a:t>С дефектом</a:t>
              </a:r>
            </a:p>
          </p:txBody>
        </p:sp>
        <p:cxnSp>
          <p:nvCxnSpPr>
            <p:cNvPr id="69" name="Прямая со стрелкой 68"/>
            <p:cNvCxnSpPr>
              <a:stCxn id="6" idx="2"/>
              <a:endCxn id="62" idx="0"/>
            </p:cNvCxnSpPr>
            <p:nvPr/>
          </p:nvCxnSpPr>
          <p:spPr>
            <a:xfrm>
              <a:off x="9372600" y="4652357"/>
              <a:ext cx="920980" cy="442652"/>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0" name="TextBox 29">
            <a:extLst>
              <a:ext uri="{FF2B5EF4-FFF2-40B4-BE49-F238E27FC236}">
                <a16:creationId xmlns:a16="http://schemas.microsoft.com/office/drawing/2014/main" id="{17DF921D-6858-418A-9197-2327C47E26F7}"/>
              </a:ext>
            </a:extLst>
          </p:cNvPr>
          <p:cNvSpPr txBox="1"/>
          <p:nvPr/>
        </p:nvSpPr>
        <p:spPr>
          <a:xfrm>
            <a:off x="45683" y="484545"/>
            <a:ext cx="10790021" cy="3539430"/>
          </a:xfrm>
          <a:prstGeom prst="rect">
            <a:avLst/>
          </a:prstGeom>
          <a:noFill/>
        </p:spPr>
        <p:txBody>
          <a:bodyPr wrap="square">
            <a:spAutoFit/>
          </a:bodyPr>
          <a:lstStyle/>
          <a:p>
            <a:pPr marL="0" indent="0">
              <a:buNone/>
            </a:pPr>
            <a:r>
              <a:rPr lang="ru-RU" sz="2800" dirty="0"/>
              <a:t>На фабрике керамической посуды производят тарелки.</a:t>
            </a:r>
          </a:p>
          <a:p>
            <a:pPr marL="0" indent="0">
              <a:buNone/>
            </a:pPr>
            <a:r>
              <a:rPr lang="ru-RU" sz="2800" dirty="0"/>
              <a:t>Каждая новая тарелка может иметь дефект (пережог, деформацию, трещину), а может оказаться качественной. Поэтому все тарелки проходят контроль качества. Система контроля выявляет почти все дефектные тарелки, но иногда может случайно не заметить дефект. Более того, редко, но случается, что система контроля качества по ошибке бракует тарелку без дефекта. Изобразите весь этот процесс с помощью дерева.</a:t>
            </a:r>
            <a:endParaRPr lang="x-none" sz="2800" dirty="0"/>
          </a:p>
        </p:txBody>
      </p:sp>
    </p:spTree>
    <p:extLst>
      <p:ext uri="{BB962C8B-B14F-4D97-AF65-F5344CB8AC3E}">
        <p14:creationId xmlns:p14="http://schemas.microsoft.com/office/powerpoint/2010/main" val="137887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E2DE2A5-D597-CA85-81ED-5C144639CB66}"/>
              </a:ext>
            </a:extLst>
          </p:cNvPr>
          <p:cNvSpPr>
            <a:spLocks noGrp="1"/>
          </p:cNvSpPr>
          <p:nvPr>
            <p:ph idx="1"/>
          </p:nvPr>
        </p:nvSpPr>
        <p:spPr>
          <a:xfrm>
            <a:off x="8313" y="-5542"/>
            <a:ext cx="8373688" cy="538942"/>
          </a:xfrm>
          <a:prstGeom prst="rect">
            <a:avLst/>
          </a:prstGeom>
        </p:spPr>
        <p:txBody>
          <a:bodyPr>
            <a:normAutofit fontScale="92500" lnSpcReduction="20000"/>
          </a:bodyPr>
          <a:lstStyle/>
          <a:p>
            <a:pPr marL="0" indent="0">
              <a:buNone/>
            </a:pPr>
            <a:r>
              <a:rPr lang="ru-RU" sz="4000" dirty="0">
                <a:solidFill>
                  <a:srgbClr val="0066FF"/>
                </a:solidFill>
                <a:latin typeface="Calibri" panose="020F0502020204030204" pitchFamily="34" charset="0"/>
                <a:cs typeface="Calibri" panose="020F0502020204030204" pitchFamily="34" charset="0"/>
              </a:rPr>
              <a:t>Решение задач. Пример 2 </a:t>
            </a:r>
          </a:p>
        </p:txBody>
      </p:sp>
      <p:grpSp>
        <p:nvGrpSpPr>
          <p:cNvPr id="4" name="Группа 3"/>
          <p:cNvGrpSpPr/>
          <p:nvPr/>
        </p:nvGrpSpPr>
        <p:grpSpPr>
          <a:xfrm>
            <a:off x="2362200" y="3429000"/>
            <a:ext cx="7926944" cy="3104843"/>
            <a:chOff x="2573623" y="3285666"/>
            <a:chExt cx="7128564" cy="3358977"/>
          </a:xfrm>
        </p:grpSpPr>
        <p:cxnSp>
          <p:nvCxnSpPr>
            <p:cNvPr id="17" name="Прямая со стрелкой 16"/>
            <p:cNvCxnSpPr>
              <a:stCxn id="5" idx="2"/>
              <a:endCxn id="6" idx="0"/>
            </p:cNvCxnSpPr>
            <p:nvPr/>
          </p:nvCxnSpPr>
          <p:spPr>
            <a:xfrm flipH="1">
              <a:off x="3572877" y="3742267"/>
              <a:ext cx="2634385" cy="477544"/>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5" idx="2"/>
              <a:endCxn id="47" idx="0"/>
            </p:cNvCxnSpPr>
            <p:nvPr/>
          </p:nvCxnSpPr>
          <p:spPr>
            <a:xfrm flipH="1">
              <a:off x="6206981" y="3742267"/>
              <a:ext cx="281" cy="461678"/>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6" idx="2"/>
              <a:endCxn id="55" idx="0"/>
            </p:cNvCxnSpPr>
            <p:nvPr/>
          </p:nvCxnSpPr>
          <p:spPr>
            <a:xfrm flipH="1">
              <a:off x="2815984" y="4693641"/>
              <a:ext cx="756894" cy="402682"/>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6" idx="2"/>
              <a:endCxn id="57" idx="0"/>
            </p:cNvCxnSpPr>
            <p:nvPr/>
          </p:nvCxnSpPr>
          <p:spPr>
            <a:xfrm>
              <a:off x="3572877" y="4693641"/>
              <a:ext cx="608572" cy="402682"/>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48" idx="0"/>
              <a:endCxn id="5" idx="2"/>
            </p:cNvCxnSpPr>
            <p:nvPr/>
          </p:nvCxnSpPr>
          <p:spPr>
            <a:xfrm flipH="1" flipV="1">
              <a:off x="6207262" y="3742267"/>
              <a:ext cx="2633820" cy="477543"/>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Прямая со стрелкой 67"/>
            <p:cNvCxnSpPr>
              <a:stCxn id="55" idx="2"/>
              <a:endCxn id="65" idx="0"/>
            </p:cNvCxnSpPr>
            <p:nvPr/>
          </p:nvCxnSpPr>
          <p:spPr>
            <a:xfrm>
              <a:off x="2815983" y="5570152"/>
              <a:ext cx="0" cy="600661"/>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Прямая со стрелкой 69"/>
            <p:cNvCxnSpPr>
              <a:stCxn id="57" idx="2"/>
              <a:endCxn id="67" idx="0"/>
            </p:cNvCxnSpPr>
            <p:nvPr/>
          </p:nvCxnSpPr>
          <p:spPr>
            <a:xfrm flipH="1">
              <a:off x="4181450" y="5570152"/>
              <a:ext cx="1" cy="600662"/>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Прямая со стрелкой 76"/>
            <p:cNvCxnSpPr>
              <a:stCxn id="47" idx="2"/>
              <a:endCxn id="79" idx="0"/>
            </p:cNvCxnSpPr>
            <p:nvPr/>
          </p:nvCxnSpPr>
          <p:spPr>
            <a:xfrm flipH="1">
              <a:off x="5475833" y="4677773"/>
              <a:ext cx="731147" cy="392898"/>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Прямая со стрелкой 77"/>
            <p:cNvCxnSpPr>
              <a:stCxn id="47" idx="2"/>
              <a:endCxn id="80" idx="0"/>
            </p:cNvCxnSpPr>
            <p:nvPr/>
          </p:nvCxnSpPr>
          <p:spPr>
            <a:xfrm>
              <a:off x="6206980" y="4677773"/>
              <a:ext cx="634319" cy="392898"/>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Прямая со стрелкой 82"/>
            <p:cNvCxnSpPr>
              <a:stCxn id="79" idx="2"/>
              <a:endCxn id="81" idx="0"/>
            </p:cNvCxnSpPr>
            <p:nvPr/>
          </p:nvCxnSpPr>
          <p:spPr>
            <a:xfrm>
              <a:off x="5475833" y="5544500"/>
              <a:ext cx="0" cy="600661"/>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Прямая со стрелкой 83"/>
            <p:cNvCxnSpPr>
              <a:stCxn id="80" idx="2"/>
              <a:endCxn id="82" idx="0"/>
            </p:cNvCxnSpPr>
            <p:nvPr/>
          </p:nvCxnSpPr>
          <p:spPr>
            <a:xfrm>
              <a:off x="6841299" y="5544500"/>
              <a:ext cx="0" cy="600663"/>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Прямая со стрелкой 84"/>
            <p:cNvCxnSpPr>
              <a:stCxn id="48" idx="2"/>
              <a:endCxn id="87" idx="0"/>
            </p:cNvCxnSpPr>
            <p:nvPr/>
          </p:nvCxnSpPr>
          <p:spPr>
            <a:xfrm flipH="1">
              <a:off x="8094361" y="4693639"/>
              <a:ext cx="746721" cy="385455"/>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Прямая со стрелкой 85"/>
            <p:cNvCxnSpPr>
              <a:stCxn id="48" idx="2"/>
              <a:endCxn id="88" idx="0"/>
            </p:cNvCxnSpPr>
            <p:nvPr/>
          </p:nvCxnSpPr>
          <p:spPr>
            <a:xfrm>
              <a:off x="8841082" y="4693639"/>
              <a:ext cx="618744" cy="385455"/>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Прямая со стрелкой 90"/>
            <p:cNvCxnSpPr>
              <a:stCxn id="87" idx="2"/>
              <a:endCxn id="89" idx="0"/>
            </p:cNvCxnSpPr>
            <p:nvPr/>
          </p:nvCxnSpPr>
          <p:spPr>
            <a:xfrm>
              <a:off x="8094361" y="5552923"/>
              <a:ext cx="2" cy="600661"/>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Прямая со стрелкой 91"/>
            <p:cNvCxnSpPr>
              <a:stCxn id="88" idx="2"/>
              <a:endCxn id="90" idx="0"/>
            </p:cNvCxnSpPr>
            <p:nvPr/>
          </p:nvCxnSpPr>
          <p:spPr>
            <a:xfrm>
              <a:off x="9459827" y="5552923"/>
              <a:ext cx="0" cy="600662"/>
            </a:xfrm>
            <a:prstGeom prst="straightConnector1">
              <a:avLst/>
            </a:prstGeom>
            <a:ln w="38100">
              <a:solidFill>
                <a:srgbClr val="0066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Скругленный прямоугольник 4"/>
            <p:cNvSpPr/>
            <p:nvPr/>
          </p:nvSpPr>
          <p:spPr>
            <a:xfrm>
              <a:off x="6003482" y="3285666"/>
              <a:ext cx="407560" cy="45660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dirty="0"/>
                <a:t>S</a:t>
              </a:r>
              <a:endParaRPr lang="ru-RU" sz="3200" dirty="0"/>
            </a:p>
          </p:txBody>
        </p:sp>
        <p:sp>
          <p:nvSpPr>
            <p:cNvPr id="6" name="Скругленный прямоугольник 5"/>
            <p:cNvSpPr/>
            <p:nvPr/>
          </p:nvSpPr>
          <p:spPr>
            <a:xfrm>
              <a:off x="3330517" y="4219811"/>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А</a:t>
              </a:r>
            </a:p>
          </p:txBody>
        </p:sp>
        <p:sp>
          <p:nvSpPr>
            <p:cNvPr id="47" name="Скругленный прямоугольник 46"/>
            <p:cNvSpPr/>
            <p:nvPr/>
          </p:nvSpPr>
          <p:spPr>
            <a:xfrm>
              <a:off x="5964620" y="4203944"/>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Б</a:t>
              </a:r>
            </a:p>
          </p:txBody>
        </p:sp>
        <p:sp>
          <p:nvSpPr>
            <p:cNvPr id="48" name="Скругленный прямоугольник 47"/>
            <p:cNvSpPr/>
            <p:nvPr/>
          </p:nvSpPr>
          <p:spPr>
            <a:xfrm>
              <a:off x="8598722" y="4219810"/>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В</a:t>
              </a:r>
            </a:p>
          </p:txBody>
        </p:sp>
        <p:sp>
          <p:nvSpPr>
            <p:cNvPr id="55" name="Скругленный прямоугольник 54"/>
            <p:cNvSpPr/>
            <p:nvPr/>
          </p:nvSpPr>
          <p:spPr>
            <a:xfrm>
              <a:off x="2573623" y="5096323"/>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Б</a:t>
              </a:r>
            </a:p>
          </p:txBody>
        </p:sp>
        <p:sp>
          <p:nvSpPr>
            <p:cNvPr id="57" name="Скругленный прямоугольник 56"/>
            <p:cNvSpPr/>
            <p:nvPr/>
          </p:nvSpPr>
          <p:spPr>
            <a:xfrm>
              <a:off x="3939090" y="5096323"/>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В</a:t>
              </a:r>
            </a:p>
          </p:txBody>
        </p:sp>
        <p:sp>
          <p:nvSpPr>
            <p:cNvPr id="65" name="Скругленный прямоугольник 64"/>
            <p:cNvSpPr/>
            <p:nvPr/>
          </p:nvSpPr>
          <p:spPr>
            <a:xfrm>
              <a:off x="2573623" y="6170813"/>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В</a:t>
              </a:r>
            </a:p>
          </p:txBody>
        </p:sp>
        <p:sp>
          <p:nvSpPr>
            <p:cNvPr id="67" name="Скругленный прямоугольник 66"/>
            <p:cNvSpPr/>
            <p:nvPr/>
          </p:nvSpPr>
          <p:spPr>
            <a:xfrm>
              <a:off x="3939089" y="6170814"/>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Б</a:t>
              </a:r>
            </a:p>
          </p:txBody>
        </p:sp>
        <p:sp>
          <p:nvSpPr>
            <p:cNvPr id="79" name="Скругленный прямоугольник 78"/>
            <p:cNvSpPr/>
            <p:nvPr/>
          </p:nvSpPr>
          <p:spPr>
            <a:xfrm>
              <a:off x="5233473" y="5070671"/>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А</a:t>
              </a:r>
            </a:p>
          </p:txBody>
        </p:sp>
        <p:sp>
          <p:nvSpPr>
            <p:cNvPr id="80" name="Скругленный прямоугольник 79"/>
            <p:cNvSpPr/>
            <p:nvPr/>
          </p:nvSpPr>
          <p:spPr>
            <a:xfrm>
              <a:off x="6598938" y="5070671"/>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В</a:t>
              </a:r>
            </a:p>
          </p:txBody>
        </p:sp>
        <p:sp>
          <p:nvSpPr>
            <p:cNvPr id="81" name="Скругленный прямоугольник 80"/>
            <p:cNvSpPr/>
            <p:nvPr/>
          </p:nvSpPr>
          <p:spPr>
            <a:xfrm>
              <a:off x="5233473" y="6145161"/>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В</a:t>
              </a:r>
            </a:p>
          </p:txBody>
        </p:sp>
        <p:sp>
          <p:nvSpPr>
            <p:cNvPr id="82" name="Скругленный прямоугольник 81"/>
            <p:cNvSpPr/>
            <p:nvPr/>
          </p:nvSpPr>
          <p:spPr>
            <a:xfrm>
              <a:off x="6598938" y="6145163"/>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А</a:t>
              </a:r>
            </a:p>
          </p:txBody>
        </p:sp>
        <p:sp>
          <p:nvSpPr>
            <p:cNvPr id="87" name="Скругленный прямоугольник 86"/>
            <p:cNvSpPr/>
            <p:nvPr/>
          </p:nvSpPr>
          <p:spPr>
            <a:xfrm>
              <a:off x="7852001" y="5079094"/>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А</a:t>
              </a:r>
            </a:p>
          </p:txBody>
        </p:sp>
        <p:sp>
          <p:nvSpPr>
            <p:cNvPr id="88" name="Скругленный прямоугольник 87"/>
            <p:cNvSpPr/>
            <p:nvPr/>
          </p:nvSpPr>
          <p:spPr>
            <a:xfrm>
              <a:off x="9217466" y="5079094"/>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Б</a:t>
              </a:r>
            </a:p>
          </p:txBody>
        </p:sp>
        <p:sp>
          <p:nvSpPr>
            <p:cNvPr id="89" name="Скругленный прямоугольник 88"/>
            <p:cNvSpPr/>
            <p:nvPr/>
          </p:nvSpPr>
          <p:spPr>
            <a:xfrm>
              <a:off x="7852003" y="6153584"/>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Б</a:t>
              </a:r>
            </a:p>
          </p:txBody>
        </p:sp>
        <p:sp>
          <p:nvSpPr>
            <p:cNvPr id="90" name="Скругленный прямоугольник 89"/>
            <p:cNvSpPr/>
            <p:nvPr/>
          </p:nvSpPr>
          <p:spPr>
            <a:xfrm>
              <a:off x="9217466" y="6153585"/>
              <a:ext cx="484721" cy="47382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dirty="0"/>
                <a:t>А</a:t>
              </a:r>
            </a:p>
          </p:txBody>
        </p:sp>
      </p:grpSp>
      <p:sp>
        <p:nvSpPr>
          <p:cNvPr id="36" name="TextBox 35">
            <a:extLst>
              <a:ext uri="{FF2B5EF4-FFF2-40B4-BE49-F238E27FC236}">
                <a16:creationId xmlns:a16="http://schemas.microsoft.com/office/drawing/2014/main" id="{770B4C1F-AAD3-48E2-A811-480C08E5C7C6}"/>
              </a:ext>
            </a:extLst>
          </p:cNvPr>
          <p:cNvSpPr txBox="1"/>
          <p:nvPr/>
        </p:nvSpPr>
        <p:spPr>
          <a:xfrm>
            <a:off x="154821" y="767113"/>
            <a:ext cx="10869258" cy="2246769"/>
          </a:xfrm>
          <a:prstGeom prst="rect">
            <a:avLst/>
          </a:prstGeom>
          <a:noFill/>
        </p:spPr>
        <p:txBody>
          <a:bodyPr wrap="square">
            <a:spAutoFit/>
          </a:bodyPr>
          <a:lstStyle/>
          <a:p>
            <a:pPr marL="0" indent="0">
              <a:buNone/>
            </a:pPr>
            <a:r>
              <a:rPr lang="ru-RU" sz="2800" dirty="0">
                <a:latin typeface="Calibri" panose="020F0502020204030204" pitchFamily="34" charset="0"/>
                <a:cs typeface="Calibri" panose="020F0502020204030204" pitchFamily="34" charset="0"/>
              </a:rPr>
              <a:t>Три друга – Андрей (А), Борис (Б) и Владимир (В) – в случайном порядке встают в очередь. Изобразим дерево этого случайного опыта. Начнем с вершины </a:t>
            </a:r>
            <a:r>
              <a:rPr lang="en-US" sz="2800" dirty="0">
                <a:latin typeface="Calibri" panose="020F0502020204030204" pitchFamily="34" charset="0"/>
                <a:cs typeface="Calibri" panose="020F0502020204030204" pitchFamily="34" charset="0"/>
              </a:rPr>
              <a:t>S</a:t>
            </a:r>
            <a:r>
              <a:rPr lang="ru-RU" sz="2800" dirty="0">
                <a:latin typeface="Calibri" panose="020F0502020204030204" pitchFamily="34" charset="0"/>
                <a:cs typeface="Calibri" panose="020F0502020204030204" pitchFamily="34" charset="0"/>
              </a:rPr>
              <a:t>. На первое место можно поставить одного из троих, на второе – одного из двоих, а в конец очереди – оставшегося. Следуя этому рассуждению, строим дерево. </a:t>
            </a:r>
            <a:r>
              <a:rPr lang="ru-RU" sz="2800" b="1" u="sng" dirty="0">
                <a:latin typeface="Calibri" panose="020F0502020204030204" pitchFamily="34" charset="0"/>
                <a:cs typeface="Calibri" panose="020F0502020204030204" pitchFamily="34" charset="0"/>
              </a:rPr>
              <a:t> </a:t>
            </a:r>
            <a:endParaRPr lang="x-none"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438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52400" y="753144"/>
            <a:ext cx="10363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fontAlgn="ctr"/>
            <a:r>
              <a:rPr lang="ru-RU" altLang="ru-RU" sz="2800" dirty="0">
                <a:latin typeface="+mn-lt"/>
              </a:rPr>
              <a:t>Из спичек сложили треугольник со стороной в 4 спички. Затем его разделили спичками на маленькие треугольники со стороной в 1 спичку. Всего потребовалось 30 спичек.</a:t>
            </a:r>
          </a:p>
          <a:p>
            <a:pPr eaLnBrk="0" hangingPunct="0"/>
            <a:r>
              <a:rPr lang="ru-RU" altLang="ru-RU" sz="2800" dirty="0">
                <a:latin typeface="+mn-lt"/>
              </a:rPr>
              <a:t>Какое наименьшее число спичек можно убрать, чтобы муравей мог заползти в любой маленький треугольник, не перебираясь через спички?</a:t>
            </a:r>
          </a:p>
        </p:txBody>
      </p:sp>
      <p:sp>
        <p:nvSpPr>
          <p:cNvPr id="4" name="AutoShape 2" descr="https://lesson.edu.ru/api/s3/ecl-storage-dev/847aab3496114ddc91d0df0200c288d3/02.4-08-00053-m3.1m-06-01/content/151811124000/image1.png"/>
          <p:cNvSpPr>
            <a:spLocks noChangeAspect="1" noChangeArrowheads="1"/>
          </p:cNvSpPr>
          <p:nvPr/>
        </p:nvSpPr>
        <p:spPr bwMode="auto">
          <a:xfrm>
            <a:off x="2073275" y="39243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581400"/>
            <a:ext cx="3736950" cy="3201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0" y="1"/>
            <a:ext cx="8077200" cy="707886"/>
          </a:xfrm>
          <a:prstGeom prst="rect">
            <a:avLst/>
          </a:prstGeom>
        </p:spPr>
        <p:txBody>
          <a:bodyPr wrap="square">
            <a:spAutoFit/>
          </a:bodyPr>
          <a:lstStyle/>
          <a:p>
            <a:r>
              <a:rPr lang="ru-RU" sz="4000" dirty="0">
                <a:solidFill>
                  <a:srgbClr val="0066FF"/>
                </a:solidFill>
                <a:latin typeface="Calibri" panose="020F0502020204030204" pitchFamily="34" charset="0"/>
                <a:cs typeface="Calibri" panose="020F0502020204030204" pitchFamily="34" charset="0"/>
              </a:rPr>
              <a:t>Решение задач. Пример 3 </a:t>
            </a:r>
          </a:p>
        </p:txBody>
      </p:sp>
      <p:pic>
        <p:nvPicPr>
          <p:cNvPr id="6" name="Рисунок 5">
            <a:extLst>
              <a:ext uri="{FF2B5EF4-FFF2-40B4-BE49-F238E27FC236}">
                <a16:creationId xmlns:a16="http://schemas.microsoft.com/office/drawing/2014/main" id="{D37BE2DF-3EDF-43DA-A5C6-A4058E940FAD}"/>
              </a:ext>
            </a:extLst>
          </p:cNvPr>
          <p:cNvPicPr>
            <a:picLocks noChangeAspect="1"/>
          </p:cNvPicPr>
          <p:nvPr/>
        </p:nvPicPr>
        <p:blipFill>
          <a:blip r:embed="rId3"/>
          <a:stretch>
            <a:fillRect/>
          </a:stretch>
        </p:blipFill>
        <p:spPr>
          <a:xfrm>
            <a:off x="6096000" y="3200400"/>
            <a:ext cx="4167768" cy="3517215"/>
          </a:xfrm>
          <a:prstGeom prst="rect">
            <a:avLst/>
          </a:prstGeom>
        </p:spPr>
      </p:pic>
      <p:grpSp>
        <p:nvGrpSpPr>
          <p:cNvPr id="8" name="Группа 7">
            <a:extLst>
              <a:ext uri="{FF2B5EF4-FFF2-40B4-BE49-F238E27FC236}">
                <a16:creationId xmlns:a16="http://schemas.microsoft.com/office/drawing/2014/main" id="{A209BA4D-B07D-4C70-BD25-E814D3316DE6}"/>
              </a:ext>
            </a:extLst>
          </p:cNvPr>
          <p:cNvGrpSpPr/>
          <p:nvPr/>
        </p:nvGrpSpPr>
        <p:grpSpPr>
          <a:xfrm>
            <a:off x="1791530" y="4087452"/>
            <a:ext cx="2938929" cy="2538103"/>
            <a:chOff x="-199755" y="-210864"/>
            <a:chExt cx="9534781" cy="8293448"/>
          </a:xfrm>
        </p:grpSpPr>
        <p:cxnSp>
          <p:nvCxnSpPr>
            <p:cNvPr id="9" name="Прямая со стрелкой 8">
              <a:extLst>
                <a:ext uri="{FF2B5EF4-FFF2-40B4-BE49-F238E27FC236}">
                  <a16:creationId xmlns:a16="http://schemas.microsoft.com/office/drawing/2014/main" id="{10C27404-A97A-474A-AB1A-BB2B74FCA706}"/>
                </a:ext>
              </a:extLst>
            </p:cNvPr>
            <p:cNvCxnSpPr>
              <a:cxnSpLocks/>
              <a:stCxn id="11" idx="7"/>
              <a:endCxn id="13" idx="3"/>
            </p:cNvCxnSpPr>
            <p:nvPr/>
          </p:nvCxnSpPr>
          <p:spPr>
            <a:xfrm flipV="1">
              <a:off x="3263141" y="1930223"/>
              <a:ext cx="1168005" cy="529553"/>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a:extLst>
                <a:ext uri="{FF2B5EF4-FFF2-40B4-BE49-F238E27FC236}">
                  <a16:creationId xmlns:a16="http://schemas.microsoft.com/office/drawing/2014/main" id="{84351E3C-8521-4006-A0E3-2D92E6DFC1E7}"/>
                </a:ext>
              </a:extLst>
            </p:cNvPr>
            <p:cNvCxnSpPr>
              <a:cxnSpLocks/>
              <a:stCxn id="13" idx="5"/>
              <a:endCxn id="14" idx="1"/>
            </p:cNvCxnSpPr>
            <p:nvPr/>
          </p:nvCxnSpPr>
          <p:spPr>
            <a:xfrm>
              <a:off x="4890261" y="1930223"/>
              <a:ext cx="1025405" cy="426497"/>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11" name="Овал 10">
              <a:extLst>
                <a:ext uri="{FF2B5EF4-FFF2-40B4-BE49-F238E27FC236}">
                  <a16:creationId xmlns:a16="http://schemas.microsoft.com/office/drawing/2014/main" id="{A144FE3F-641C-4290-8336-F0C4823077D6}"/>
                </a:ext>
              </a:extLst>
            </p:cNvPr>
            <p:cNvSpPr/>
            <p:nvPr/>
          </p:nvSpPr>
          <p:spPr>
            <a:xfrm rot="21587833">
              <a:off x="2711100" y="2365735"/>
              <a:ext cx="64769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2" name="Овал 11">
              <a:extLst>
                <a:ext uri="{FF2B5EF4-FFF2-40B4-BE49-F238E27FC236}">
                  <a16:creationId xmlns:a16="http://schemas.microsoft.com/office/drawing/2014/main" id="{D62BE638-FB60-49A1-8652-527831856761}"/>
                </a:ext>
              </a:extLst>
            </p:cNvPr>
            <p:cNvSpPr/>
            <p:nvPr/>
          </p:nvSpPr>
          <p:spPr>
            <a:xfrm>
              <a:off x="4336854" y="-210864"/>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3" name="Овал 12">
              <a:extLst>
                <a:ext uri="{FF2B5EF4-FFF2-40B4-BE49-F238E27FC236}">
                  <a16:creationId xmlns:a16="http://schemas.microsoft.com/office/drawing/2014/main" id="{B82CC444-1721-4F2E-86FD-2C0A1E50B781}"/>
                </a:ext>
              </a:extLst>
            </p:cNvPr>
            <p:cNvSpPr/>
            <p:nvPr/>
          </p:nvSpPr>
          <p:spPr>
            <a:xfrm>
              <a:off x="4336060" y="1377377"/>
              <a:ext cx="649289"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4" name="Овал 13">
              <a:extLst>
                <a:ext uri="{FF2B5EF4-FFF2-40B4-BE49-F238E27FC236}">
                  <a16:creationId xmlns:a16="http://schemas.microsoft.com/office/drawing/2014/main" id="{43F65345-FA9E-4026-9938-C00BC750E454}"/>
                </a:ext>
              </a:extLst>
            </p:cNvPr>
            <p:cNvSpPr/>
            <p:nvPr/>
          </p:nvSpPr>
          <p:spPr>
            <a:xfrm rot="21489666">
              <a:off x="5827991" y="2254347"/>
              <a:ext cx="64769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15" name="Прямая со стрелкой 14">
              <a:extLst>
                <a:ext uri="{FF2B5EF4-FFF2-40B4-BE49-F238E27FC236}">
                  <a16:creationId xmlns:a16="http://schemas.microsoft.com/office/drawing/2014/main" id="{A4A0291F-3C63-49C6-B660-399DE6BB82BE}"/>
                </a:ext>
              </a:extLst>
            </p:cNvPr>
            <p:cNvCxnSpPr>
              <a:cxnSpLocks/>
              <a:stCxn id="12" idx="4"/>
              <a:endCxn id="13" idx="0"/>
            </p:cNvCxnSpPr>
            <p:nvPr/>
          </p:nvCxnSpPr>
          <p:spPr>
            <a:xfrm>
              <a:off x="4660704" y="436836"/>
              <a:ext cx="0" cy="940541"/>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a:extLst>
                <a:ext uri="{FF2B5EF4-FFF2-40B4-BE49-F238E27FC236}">
                  <a16:creationId xmlns:a16="http://schemas.microsoft.com/office/drawing/2014/main" id="{03077B36-8FF4-49A2-B953-1C9D32E42CD8}"/>
                </a:ext>
              </a:extLst>
            </p:cNvPr>
            <p:cNvCxnSpPr>
              <a:cxnSpLocks/>
              <a:stCxn id="18" idx="7"/>
              <a:endCxn id="20" idx="3"/>
            </p:cNvCxnSpPr>
            <p:nvPr/>
          </p:nvCxnSpPr>
          <p:spPr>
            <a:xfrm flipV="1">
              <a:off x="422545" y="6969546"/>
              <a:ext cx="1067963" cy="665583"/>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18" name="Овал 17">
              <a:extLst>
                <a:ext uri="{FF2B5EF4-FFF2-40B4-BE49-F238E27FC236}">
                  <a16:creationId xmlns:a16="http://schemas.microsoft.com/office/drawing/2014/main" id="{FFA66139-21E4-4E16-8FD5-9C76934400B7}"/>
                </a:ext>
              </a:extLst>
            </p:cNvPr>
            <p:cNvSpPr/>
            <p:nvPr/>
          </p:nvSpPr>
          <p:spPr>
            <a:xfrm rot="1346534">
              <a:off x="-199755" y="7434885"/>
              <a:ext cx="64769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9" name="Овал 18">
              <a:extLst>
                <a:ext uri="{FF2B5EF4-FFF2-40B4-BE49-F238E27FC236}">
                  <a16:creationId xmlns:a16="http://schemas.microsoft.com/office/drawing/2014/main" id="{BB3C5681-F925-4603-BFCC-35902A85009E}"/>
                </a:ext>
              </a:extLst>
            </p:cNvPr>
            <p:cNvSpPr/>
            <p:nvPr/>
          </p:nvSpPr>
          <p:spPr>
            <a:xfrm>
              <a:off x="1425999" y="4858286"/>
              <a:ext cx="647700"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20" name="Овал 19">
              <a:extLst>
                <a:ext uri="{FF2B5EF4-FFF2-40B4-BE49-F238E27FC236}">
                  <a16:creationId xmlns:a16="http://schemas.microsoft.com/office/drawing/2014/main" id="{34EADA37-A135-45F4-A7F6-097A1ED15C50}"/>
                </a:ext>
              </a:extLst>
            </p:cNvPr>
            <p:cNvSpPr/>
            <p:nvPr/>
          </p:nvSpPr>
          <p:spPr>
            <a:xfrm>
              <a:off x="1395421" y="6416701"/>
              <a:ext cx="64928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21" name="Овал 20">
              <a:extLst>
                <a:ext uri="{FF2B5EF4-FFF2-40B4-BE49-F238E27FC236}">
                  <a16:creationId xmlns:a16="http://schemas.microsoft.com/office/drawing/2014/main" id="{21123E2D-A9BF-44F6-9970-290576CD0B74}"/>
                </a:ext>
              </a:extLst>
            </p:cNvPr>
            <p:cNvSpPr/>
            <p:nvPr/>
          </p:nvSpPr>
          <p:spPr>
            <a:xfrm rot="347246">
              <a:off x="4304239" y="4710836"/>
              <a:ext cx="64769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22" name="Прямая со стрелкой 21">
              <a:extLst>
                <a:ext uri="{FF2B5EF4-FFF2-40B4-BE49-F238E27FC236}">
                  <a16:creationId xmlns:a16="http://schemas.microsoft.com/office/drawing/2014/main" id="{437A96A6-055B-421D-AC72-F1ACD41528B7}"/>
                </a:ext>
              </a:extLst>
            </p:cNvPr>
            <p:cNvCxnSpPr>
              <a:cxnSpLocks/>
              <a:stCxn id="19" idx="4"/>
              <a:endCxn id="20" idx="0"/>
            </p:cNvCxnSpPr>
            <p:nvPr/>
          </p:nvCxnSpPr>
          <p:spPr>
            <a:xfrm flipH="1">
              <a:off x="1720066" y="5505985"/>
              <a:ext cx="29783" cy="910716"/>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a:extLst>
                <a:ext uri="{FF2B5EF4-FFF2-40B4-BE49-F238E27FC236}">
                  <a16:creationId xmlns:a16="http://schemas.microsoft.com/office/drawing/2014/main" id="{260EDEB0-2B6C-4054-8FD1-C1D526391547}"/>
                </a:ext>
              </a:extLst>
            </p:cNvPr>
            <p:cNvCxnSpPr>
              <a:cxnSpLocks/>
              <a:stCxn id="21" idx="7"/>
              <a:endCxn id="36" idx="3"/>
            </p:cNvCxnSpPr>
            <p:nvPr/>
          </p:nvCxnSpPr>
          <p:spPr>
            <a:xfrm flipV="1">
              <a:off x="4878844" y="4476440"/>
              <a:ext cx="1043440" cy="353676"/>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a:extLst>
                <a:ext uri="{FF2B5EF4-FFF2-40B4-BE49-F238E27FC236}">
                  <a16:creationId xmlns:a16="http://schemas.microsoft.com/office/drawing/2014/main" id="{5F6939C0-65C8-421C-B0A6-81DD60C899DE}"/>
                </a:ext>
              </a:extLst>
            </p:cNvPr>
            <p:cNvCxnSpPr>
              <a:cxnSpLocks/>
              <a:stCxn id="19" idx="7"/>
            </p:cNvCxnSpPr>
            <p:nvPr/>
          </p:nvCxnSpPr>
          <p:spPr>
            <a:xfrm flipV="1">
              <a:off x="1978844" y="4422963"/>
              <a:ext cx="935891" cy="530178"/>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36" name="Овал 35">
              <a:extLst>
                <a:ext uri="{FF2B5EF4-FFF2-40B4-BE49-F238E27FC236}">
                  <a16:creationId xmlns:a16="http://schemas.microsoft.com/office/drawing/2014/main" id="{DF564F23-6DB7-4E77-99E9-551251EC1A06}"/>
                </a:ext>
              </a:extLst>
            </p:cNvPr>
            <p:cNvSpPr/>
            <p:nvPr/>
          </p:nvSpPr>
          <p:spPr>
            <a:xfrm>
              <a:off x="5827196" y="3923595"/>
              <a:ext cx="64928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37" name="Овал 36">
              <a:extLst>
                <a:ext uri="{FF2B5EF4-FFF2-40B4-BE49-F238E27FC236}">
                  <a16:creationId xmlns:a16="http://schemas.microsoft.com/office/drawing/2014/main" id="{AE4DF6F2-7178-434D-8CF6-758C26F75C3C}"/>
                </a:ext>
              </a:extLst>
            </p:cNvPr>
            <p:cNvSpPr/>
            <p:nvPr/>
          </p:nvSpPr>
          <p:spPr>
            <a:xfrm>
              <a:off x="7141224" y="4732909"/>
              <a:ext cx="64769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38" name="Прямая со стрелкой 37">
              <a:extLst>
                <a:ext uri="{FF2B5EF4-FFF2-40B4-BE49-F238E27FC236}">
                  <a16:creationId xmlns:a16="http://schemas.microsoft.com/office/drawing/2014/main" id="{F8356FB9-8ECF-4B08-AFFD-0FAE47814A96}"/>
                </a:ext>
              </a:extLst>
            </p:cNvPr>
            <p:cNvCxnSpPr>
              <a:cxnSpLocks/>
              <a:stCxn id="14" idx="4"/>
              <a:endCxn id="36" idx="0"/>
            </p:cNvCxnSpPr>
            <p:nvPr/>
          </p:nvCxnSpPr>
          <p:spPr>
            <a:xfrm flipH="1">
              <a:off x="6151841" y="2901879"/>
              <a:ext cx="10317" cy="1021716"/>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a:extLst>
                <a:ext uri="{FF2B5EF4-FFF2-40B4-BE49-F238E27FC236}">
                  <a16:creationId xmlns:a16="http://schemas.microsoft.com/office/drawing/2014/main" id="{D7A5FCDC-96AD-4DD3-957D-22DBE76BAFE5}"/>
                </a:ext>
              </a:extLst>
            </p:cNvPr>
            <p:cNvCxnSpPr>
              <a:cxnSpLocks/>
              <a:stCxn id="36" idx="5"/>
              <a:endCxn id="37" idx="1"/>
            </p:cNvCxnSpPr>
            <p:nvPr/>
          </p:nvCxnSpPr>
          <p:spPr>
            <a:xfrm>
              <a:off x="6381398" y="4476440"/>
              <a:ext cx="854680" cy="351323"/>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47" name="Овал 46">
              <a:extLst>
                <a:ext uri="{FF2B5EF4-FFF2-40B4-BE49-F238E27FC236}">
                  <a16:creationId xmlns:a16="http://schemas.microsoft.com/office/drawing/2014/main" id="{2EF3242E-FBE6-4BA7-B36C-86A373A2342F}"/>
                </a:ext>
              </a:extLst>
            </p:cNvPr>
            <p:cNvSpPr/>
            <p:nvPr/>
          </p:nvSpPr>
          <p:spPr>
            <a:xfrm>
              <a:off x="2721511" y="3959114"/>
              <a:ext cx="64928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49" name="Прямая со стрелкой 48">
              <a:extLst>
                <a:ext uri="{FF2B5EF4-FFF2-40B4-BE49-F238E27FC236}">
                  <a16:creationId xmlns:a16="http://schemas.microsoft.com/office/drawing/2014/main" id="{9AAA1174-47ED-4997-ACEE-3640D8FC2415}"/>
                </a:ext>
              </a:extLst>
            </p:cNvPr>
            <p:cNvCxnSpPr>
              <a:cxnSpLocks/>
              <a:endCxn id="11" idx="4"/>
            </p:cNvCxnSpPr>
            <p:nvPr/>
          </p:nvCxnSpPr>
          <p:spPr>
            <a:xfrm flipV="1">
              <a:off x="3036089" y="3013431"/>
              <a:ext cx="0" cy="917434"/>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64" name="Прямая со стрелкой 63">
              <a:extLst>
                <a:ext uri="{FF2B5EF4-FFF2-40B4-BE49-F238E27FC236}">
                  <a16:creationId xmlns:a16="http://schemas.microsoft.com/office/drawing/2014/main" id="{45B68BC6-DE8F-48A4-B6F9-8738D487D4C9}"/>
                </a:ext>
              </a:extLst>
            </p:cNvPr>
            <p:cNvCxnSpPr>
              <a:cxnSpLocks/>
              <a:stCxn id="66" idx="7"/>
              <a:endCxn id="67" idx="3"/>
            </p:cNvCxnSpPr>
            <p:nvPr/>
          </p:nvCxnSpPr>
          <p:spPr>
            <a:xfrm flipV="1">
              <a:off x="3405748" y="6904518"/>
              <a:ext cx="980338" cy="561719"/>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65" name="Прямая со стрелкой 64">
              <a:extLst>
                <a:ext uri="{FF2B5EF4-FFF2-40B4-BE49-F238E27FC236}">
                  <a16:creationId xmlns:a16="http://schemas.microsoft.com/office/drawing/2014/main" id="{585F48C0-3AB0-4DE9-8B19-B3468469D088}"/>
                </a:ext>
              </a:extLst>
            </p:cNvPr>
            <p:cNvCxnSpPr>
              <a:cxnSpLocks/>
              <a:stCxn id="68" idx="5"/>
              <a:endCxn id="89" idx="3"/>
            </p:cNvCxnSpPr>
            <p:nvPr/>
          </p:nvCxnSpPr>
          <p:spPr>
            <a:xfrm flipV="1">
              <a:off x="6355048" y="6838915"/>
              <a:ext cx="888615" cy="635939"/>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66" name="Овал 65">
              <a:extLst>
                <a:ext uri="{FF2B5EF4-FFF2-40B4-BE49-F238E27FC236}">
                  <a16:creationId xmlns:a16="http://schemas.microsoft.com/office/drawing/2014/main" id="{ADB484F6-18B2-46D6-9758-E71630F75783}"/>
                </a:ext>
              </a:extLst>
            </p:cNvPr>
            <p:cNvSpPr/>
            <p:nvPr/>
          </p:nvSpPr>
          <p:spPr>
            <a:xfrm rot="21587833">
              <a:off x="2853707" y="7372196"/>
              <a:ext cx="64769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67" name="Овал 66">
              <a:extLst>
                <a:ext uri="{FF2B5EF4-FFF2-40B4-BE49-F238E27FC236}">
                  <a16:creationId xmlns:a16="http://schemas.microsoft.com/office/drawing/2014/main" id="{F17262B9-E81F-45A3-94C3-A4DF9AC1FE1F}"/>
                </a:ext>
              </a:extLst>
            </p:cNvPr>
            <p:cNvSpPr/>
            <p:nvPr/>
          </p:nvSpPr>
          <p:spPr>
            <a:xfrm>
              <a:off x="4290999" y="6351673"/>
              <a:ext cx="64928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68" name="Овал 67">
              <a:extLst>
                <a:ext uri="{FF2B5EF4-FFF2-40B4-BE49-F238E27FC236}">
                  <a16:creationId xmlns:a16="http://schemas.microsoft.com/office/drawing/2014/main" id="{4613641E-A713-4097-A148-E2FF674D8FDD}"/>
                </a:ext>
              </a:extLst>
            </p:cNvPr>
            <p:cNvSpPr/>
            <p:nvPr/>
          </p:nvSpPr>
          <p:spPr>
            <a:xfrm rot="17665592">
              <a:off x="5727165" y="7268611"/>
              <a:ext cx="652346" cy="643086"/>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69" name="Прямая со стрелкой 68">
              <a:extLst>
                <a:ext uri="{FF2B5EF4-FFF2-40B4-BE49-F238E27FC236}">
                  <a16:creationId xmlns:a16="http://schemas.microsoft.com/office/drawing/2014/main" id="{B316E825-2A2E-4AE1-9A25-2BD8A4522ED7}"/>
                </a:ext>
              </a:extLst>
            </p:cNvPr>
            <p:cNvCxnSpPr>
              <a:cxnSpLocks/>
              <a:stCxn id="21" idx="4"/>
              <a:endCxn id="67" idx="0"/>
            </p:cNvCxnSpPr>
            <p:nvPr/>
          </p:nvCxnSpPr>
          <p:spPr>
            <a:xfrm>
              <a:off x="4595665" y="5356885"/>
              <a:ext cx="19978" cy="994788"/>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89" name="Овал 88">
              <a:extLst>
                <a:ext uri="{FF2B5EF4-FFF2-40B4-BE49-F238E27FC236}">
                  <a16:creationId xmlns:a16="http://schemas.microsoft.com/office/drawing/2014/main" id="{3CAB763E-75CA-4004-A4C0-5B6AA2084FCF}"/>
                </a:ext>
              </a:extLst>
            </p:cNvPr>
            <p:cNvSpPr/>
            <p:nvPr/>
          </p:nvSpPr>
          <p:spPr>
            <a:xfrm>
              <a:off x="7148576" y="6286070"/>
              <a:ext cx="649289" cy="647699"/>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90" name="Прямая со стрелкой 89">
              <a:extLst>
                <a:ext uri="{FF2B5EF4-FFF2-40B4-BE49-F238E27FC236}">
                  <a16:creationId xmlns:a16="http://schemas.microsoft.com/office/drawing/2014/main" id="{BDB30BDC-BC11-4B46-BD0B-E808D5FC67C2}"/>
                </a:ext>
              </a:extLst>
            </p:cNvPr>
            <p:cNvCxnSpPr>
              <a:cxnSpLocks/>
              <a:stCxn id="37" idx="4"/>
              <a:endCxn id="89" idx="0"/>
            </p:cNvCxnSpPr>
            <p:nvPr/>
          </p:nvCxnSpPr>
          <p:spPr>
            <a:xfrm>
              <a:off x="7465074" y="5380608"/>
              <a:ext cx="8146" cy="905462"/>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99" name="Прямая со стрелкой 98">
              <a:extLst>
                <a:ext uri="{FF2B5EF4-FFF2-40B4-BE49-F238E27FC236}">
                  <a16:creationId xmlns:a16="http://schemas.microsoft.com/office/drawing/2014/main" id="{CD82B9B1-D505-4B8A-A5D2-390BEEDF9248}"/>
                </a:ext>
              </a:extLst>
            </p:cNvPr>
            <p:cNvCxnSpPr>
              <a:cxnSpLocks/>
              <a:stCxn id="89" idx="5"/>
              <a:endCxn id="100" idx="0"/>
            </p:cNvCxnSpPr>
            <p:nvPr/>
          </p:nvCxnSpPr>
          <p:spPr>
            <a:xfrm>
              <a:off x="7702777" y="6838915"/>
              <a:ext cx="1017943" cy="662292"/>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100" name="Овал 99">
              <a:extLst>
                <a:ext uri="{FF2B5EF4-FFF2-40B4-BE49-F238E27FC236}">
                  <a16:creationId xmlns:a16="http://schemas.microsoft.com/office/drawing/2014/main" id="{923748BE-F7CF-4890-8B09-CB7FDDEFB97A}"/>
                </a:ext>
              </a:extLst>
            </p:cNvPr>
            <p:cNvSpPr/>
            <p:nvPr/>
          </p:nvSpPr>
          <p:spPr>
            <a:xfrm rot="17665592">
              <a:off x="8687310" y="7313585"/>
              <a:ext cx="652346" cy="643086"/>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grpSp>
    </p:spTree>
    <p:extLst>
      <p:ext uri="{BB962C8B-B14F-4D97-AF65-F5344CB8AC3E}">
        <p14:creationId xmlns:p14="http://schemas.microsoft.com/office/powerpoint/2010/main" val="187854113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707887"/>
            <a:ext cx="10515600" cy="1869786"/>
          </a:xfrm>
          <a:prstGeom prst="rect">
            <a:avLst/>
          </a:prstGeom>
        </p:spPr>
        <p:txBody>
          <a:bodyPr wrap="square">
            <a:spAutoFit/>
          </a:bodyPr>
          <a:lstStyle/>
          <a:p>
            <a:r>
              <a:rPr lang="ru-RU" sz="2800" dirty="0"/>
              <a:t>В воображаемой стране десять городов соединены между собой девятью дорогами так, что из каждого города в каждый можно доехать. Сколько способов проехать из Солнечного города в Радужный город?</a:t>
            </a:r>
          </a:p>
        </p:txBody>
      </p:sp>
      <p:sp>
        <p:nvSpPr>
          <p:cNvPr id="3" name="Прямоугольник 2"/>
          <p:cNvSpPr/>
          <p:nvPr/>
        </p:nvSpPr>
        <p:spPr>
          <a:xfrm>
            <a:off x="223733" y="2590800"/>
            <a:ext cx="11815867" cy="2308324"/>
          </a:xfrm>
          <a:prstGeom prst="rect">
            <a:avLst/>
          </a:prstGeom>
        </p:spPr>
        <p:txBody>
          <a:bodyPr wrap="square">
            <a:spAutoFit/>
          </a:bodyPr>
          <a:lstStyle/>
          <a:p>
            <a:r>
              <a:rPr lang="ru-RU" sz="2400" dirty="0">
                <a:solidFill>
                  <a:srgbClr val="FF0000"/>
                </a:solidFill>
              </a:rPr>
              <a:t>ПОДСКАЗКА. </a:t>
            </a:r>
            <a:r>
              <a:rPr lang="ru-RU" sz="2400" dirty="0"/>
              <a:t>Найдите число путей из одной какой-то вершины в другую. Всегда получается единственный путь. В любом ли дереве путь из одной вершины в другую единственный?</a:t>
            </a:r>
          </a:p>
          <a:p>
            <a:r>
              <a:rPr lang="ru-RU" sz="2400" dirty="0"/>
              <a:t>Если бы в дереве существовало две разных цепи, соединяющих две вершины, то вместе эти две эти цепи образовывали бы цикл. А цикла в дереве нет. Противоречие. Значит, двух разных дорог из г. Солнечного в г. Радужный нет.</a:t>
            </a:r>
          </a:p>
        </p:txBody>
      </p:sp>
      <p:sp>
        <p:nvSpPr>
          <p:cNvPr id="4" name="AutoShape 2" descr="https://lesson.edu.ru/api/s3/ecl-storage-dev/847aab3496114ddc91d0df0200c288d3/02.4-08-00053-m3.1m-06-01/content/151811125000/image2.png"/>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2772" y="4912251"/>
            <a:ext cx="5157787" cy="186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a:extLst>
              <a:ext uri="{FF2B5EF4-FFF2-40B4-BE49-F238E27FC236}">
                <a16:creationId xmlns:a16="http://schemas.microsoft.com/office/drawing/2014/main" id="{512721FE-691F-4AF1-92C5-C1470B4A82A1}"/>
              </a:ext>
            </a:extLst>
          </p:cNvPr>
          <p:cNvSpPr/>
          <p:nvPr/>
        </p:nvSpPr>
        <p:spPr>
          <a:xfrm>
            <a:off x="0" y="1"/>
            <a:ext cx="8077200" cy="707886"/>
          </a:xfrm>
          <a:prstGeom prst="rect">
            <a:avLst/>
          </a:prstGeom>
        </p:spPr>
        <p:txBody>
          <a:bodyPr wrap="square">
            <a:spAutoFit/>
          </a:bodyPr>
          <a:lstStyle/>
          <a:p>
            <a:r>
              <a:rPr lang="ru-RU" sz="4000" dirty="0">
                <a:solidFill>
                  <a:srgbClr val="0066FF"/>
                </a:solidFill>
                <a:latin typeface="Calibri" panose="020F0502020204030204" pitchFamily="34" charset="0"/>
                <a:cs typeface="Calibri" panose="020F0502020204030204" pitchFamily="34" charset="0"/>
              </a:rPr>
              <a:t>Решение задач. Пример 4 </a:t>
            </a:r>
          </a:p>
        </p:txBody>
      </p:sp>
    </p:spTree>
    <p:extLst>
      <p:ext uri="{BB962C8B-B14F-4D97-AF65-F5344CB8AC3E}">
        <p14:creationId xmlns:p14="http://schemas.microsoft.com/office/powerpoint/2010/main" val="206734169"/>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0438305" cy="707886"/>
          </a:xfrm>
          <a:prstGeom prst="rect">
            <a:avLst/>
          </a:prstGeom>
        </p:spPr>
        <p:txBody>
          <a:bodyPr wrap="square">
            <a:spAutoFit/>
          </a:bodyPr>
          <a:lstStyle/>
          <a:p>
            <a:r>
              <a:rPr lang="ru-RU" altLang="ru-RU" sz="4000" dirty="0">
                <a:solidFill>
                  <a:srgbClr val="0066FF"/>
                </a:solidFill>
                <a:latin typeface="Calibri" panose="020F0502020204030204" pitchFamily="34" charset="0"/>
                <a:cs typeface="Calibri" panose="020F0502020204030204" pitchFamily="34" charset="0"/>
              </a:rPr>
              <a:t>Повторение. Подготовка к ВПР </a:t>
            </a:r>
            <a:endParaRPr lang="ru-RU" sz="4000" dirty="0">
              <a:solidFill>
                <a:srgbClr val="0066FF"/>
              </a:solidFill>
              <a:latin typeface="Calibri" panose="020F0502020204030204" pitchFamily="34" charset="0"/>
              <a:cs typeface="Calibri" panose="020F0502020204030204" pitchFamily="34" charset="0"/>
            </a:endParaRPr>
          </a:p>
        </p:txBody>
      </p:sp>
      <p:sp>
        <p:nvSpPr>
          <p:cNvPr id="10" name="Прямоугольник 9"/>
          <p:cNvSpPr/>
          <p:nvPr/>
        </p:nvSpPr>
        <p:spPr>
          <a:xfrm>
            <a:off x="152400" y="707886"/>
            <a:ext cx="10287000" cy="4154984"/>
          </a:xfrm>
          <a:prstGeom prst="rect">
            <a:avLst/>
          </a:prstGeom>
        </p:spPr>
        <p:txBody>
          <a:bodyPr wrap="square">
            <a:spAutoFit/>
          </a:bodyPr>
          <a:lstStyle/>
          <a:p>
            <a:r>
              <a:rPr lang="ru-RU" sz="2400" dirty="0"/>
              <a:t>№1 На соревнованиях по фигурному катанию каждый элемент имеет базовую стоимость и судейскую оценку. Девять судей независимо друг от друга выставляют за каждый элемент свои оценки от –5 до +5 баллов. Затем самая высокая и самая низкая оценки отбрасываются. Среднее арифметическое оставшихся семи оценок, округлённое до сотых, прибавляется к базовой стоимости. Полученная сумма является итоговой оценкой за элемент.</a:t>
            </a:r>
          </a:p>
          <a:p>
            <a:r>
              <a:rPr lang="ru-RU" sz="2400" dirty="0"/>
              <a:t>Фигуристу Артёму Петрову судьи поставили оценки за три элемента. Эти оценки и базовая стоимость каждого элемента показаны в таблице. Определите, за какой элемент Артём Петров получил наиболее высокую оценку. В ответе запишите этот элемент и оценку за него.</a:t>
            </a:r>
          </a:p>
        </p:txBody>
      </p:sp>
      <p:graphicFrame>
        <p:nvGraphicFramePr>
          <p:cNvPr id="11" name="Таблица 10"/>
          <p:cNvGraphicFramePr>
            <a:graphicFrameLocks noGrp="1"/>
          </p:cNvGraphicFramePr>
          <p:nvPr>
            <p:extLst>
              <p:ext uri="{D42A27DB-BD31-4B8C-83A1-F6EECF244321}">
                <p14:modId xmlns:p14="http://schemas.microsoft.com/office/powerpoint/2010/main" val="2231898237"/>
              </p:ext>
            </p:extLst>
          </p:nvPr>
        </p:nvGraphicFramePr>
        <p:xfrm>
          <a:off x="2286000" y="4724400"/>
          <a:ext cx="6858004" cy="1925959"/>
        </p:xfrm>
        <a:graphic>
          <a:graphicData uri="http://schemas.openxmlformats.org/drawingml/2006/table">
            <a:tbl>
              <a:tblPr firstRow="1" firstCol="1" lastRow="1" lastCol="1" bandRow="1" bandCol="1"/>
              <a:tblGrid>
                <a:gridCol w="1295400">
                  <a:extLst>
                    <a:ext uri="{9D8B030D-6E8A-4147-A177-3AD203B41FA5}">
                      <a16:colId xmlns:a16="http://schemas.microsoft.com/office/drawing/2014/main" val="20000"/>
                    </a:ext>
                  </a:extLst>
                </a:gridCol>
                <a:gridCol w="1711717">
                  <a:extLst>
                    <a:ext uri="{9D8B030D-6E8A-4147-A177-3AD203B41FA5}">
                      <a16:colId xmlns:a16="http://schemas.microsoft.com/office/drawing/2014/main" val="20001"/>
                    </a:ext>
                  </a:extLst>
                </a:gridCol>
                <a:gridCol w="426731">
                  <a:extLst>
                    <a:ext uri="{9D8B030D-6E8A-4147-A177-3AD203B41FA5}">
                      <a16:colId xmlns:a16="http://schemas.microsoft.com/office/drawing/2014/main" val="20002"/>
                    </a:ext>
                  </a:extLst>
                </a:gridCol>
                <a:gridCol w="428449">
                  <a:extLst>
                    <a:ext uri="{9D8B030D-6E8A-4147-A177-3AD203B41FA5}">
                      <a16:colId xmlns:a16="http://schemas.microsoft.com/office/drawing/2014/main" val="20003"/>
                    </a:ext>
                  </a:extLst>
                </a:gridCol>
                <a:gridCol w="428449">
                  <a:extLst>
                    <a:ext uri="{9D8B030D-6E8A-4147-A177-3AD203B41FA5}">
                      <a16:colId xmlns:a16="http://schemas.microsoft.com/office/drawing/2014/main" val="20004"/>
                    </a:ext>
                  </a:extLst>
                </a:gridCol>
                <a:gridCol w="428449">
                  <a:extLst>
                    <a:ext uri="{9D8B030D-6E8A-4147-A177-3AD203B41FA5}">
                      <a16:colId xmlns:a16="http://schemas.microsoft.com/office/drawing/2014/main" val="20005"/>
                    </a:ext>
                  </a:extLst>
                </a:gridCol>
                <a:gridCol w="428449">
                  <a:extLst>
                    <a:ext uri="{9D8B030D-6E8A-4147-A177-3AD203B41FA5}">
                      <a16:colId xmlns:a16="http://schemas.microsoft.com/office/drawing/2014/main" val="20006"/>
                    </a:ext>
                  </a:extLst>
                </a:gridCol>
                <a:gridCol w="428449">
                  <a:extLst>
                    <a:ext uri="{9D8B030D-6E8A-4147-A177-3AD203B41FA5}">
                      <a16:colId xmlns:a16="http://schemas.microsoft.com/office/drawing/2014/main" val="20007"/>
                    </a:ext>
                  </a:extLst>
                </a:gridCol>
                <a:gridCol w="426731">
                  <a:extLst>
                    <a:ext uri="{9D8B030D-6E8A-4147-A177-3AD203B41FA5}">
                      <a16:colId xmlns:a16="http://schemas.microsoft.com/office/drawing/2014/main" val="20008"/>
                    </a:ext>
                  </a:extLst>
                </a:gridCol>
                <a:gridCol w="428449">
                  <a:extLst>
                    <a:ext uri="{9D8B030D-6E8A-4147-A177-3AD203B41FA5}">
                      <a16:colId xmlns:a16="http://schemas.microsoft.com/office/drawing/2014/main" val="20009"/>
                    </a:ext>
                  </a:extLst>
                </a:gridCol>
                <a:gridCol w="426731">
                  <a:extLst>
                    <a:ext uri="{9D8B030D-6E8A-4147-A177-3AD203B41FA5}">
                      <a16:colId xmlns:a16="http://schemas.microsoft.com/office/drawing/2014/main" val="20010"/>
                    </a:ext>
                  </a:extLst>
                </a:gridCol>
              </a:tblGrid>
              <a:tr h="610236">
                <a:tc>
                  <a:txBody>
                    <a:bodyPr/>
                    <a:lstStyle/>
                    <a:p>
                      <a:pPr marL="72000" lvl="0" algn="l">
                        <a:lnSpc>
                          <a:spcPts val="1280"/>
                        </a:lnSpc>
                        <a:spcAft>
                          <a:spcPts val="0"/>
                        </a:spcAft>
                      </a:pPr>
                      <a:r>
                        <a:rPr lang="ru-RU" sz="1600" b="1" dirty="0">
                          <a:effectLst/>
                          <a:latin typeface="Times New Roman"/>
                          <a:ea typeface="Times New Roman"/>
                          <a:cs typeface="Times New Roman"/>
                        </a:rPr>
                        <a:t>Элементы</a:t>
                      </a:r>
                      <a:endParaRPr lang="ru-RU" sz="1600" dirty="0">
                        <a:effectLst/>
                        <a:latin typeface="Times New Roman"/>
                        <a:ea typeface="Times New Roman"/>
                        <a:cs typeface="Times New Roman"/>
                      </a:endParaRP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2555" marR="118745" algn="ctr">
                        <a:lnSpc>
                          <a:spcPts val="1280"/>
                        </a:lnSpc>
                        <a:spcAft>
                          <a:spcPts val="0"/>
                        </a:spcAft>
                      </a:pPr>
                      <a:r>
                        <a:rPr lang="ru-RU" sz="1600" b="1" dirty="0">
                          <a:effectLst/>
                          <a:latin typeface="Times New Roman"/>
                          <a:ea typeface="Times New Roman"/>
                          <a:cs typeface="Times New Roman"/>
                        </a:rPr>
                        <a:t>Базовая</a:t>
                      </a:r>
                      <a:r>
                        <a:rPr lang="ru-RU" sz="1600" b="1" spc="-20" dirty="0">
                          <a:effectLst/>
                          <a:latin typeface="Times New Roman"/>
                          <a:ea typeface="Times New Roman"/>
                          <a:cs typeface="Times New Roman"/>
                        </a:rPr>
                        <a:t> </a:t>
                      </a:r>
                      <a:r>
                        <a:rPr lang="ru-RU" sz="1600" b="1" dirty="0">
                          <a:effectLst/>
                          <a:latin typeface="Times New Roman"/>
                          <a:ea typeface="Times New Roman"/>
                          <a:cs typeface="Times New Roman"/>
                        </a:rPr>
                        <a:t>стоимость</a:t>
                      </a:r>
                      <a:endParaRPr lang="ru-RU" sz="1600" dirty="0">
                        <a:effectLst/>
                        <a:latin typeface="Times New Roman"/>
                        <a:ea typeface="Times New Roman"/>
                        <a:cs typeface="Times New Roman"/>
                      </a:endParaRP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948055">
                        <a:lnSpc>
                          <a:spcPts val="1280"/>
                        </a:lnSpc>
                        <a:spcAft>
                          <a:spcPts val="0"/>
                        </a:spcAft>
                      </a:pPr>
                      <a:r>
                        <a:rPr lang="ru-RU" sz="1600" b="1" dirty="0">
                          <a:effectLst/>
                          <a:latin typeface="Times New Roman"/>
                          <a:ea typeface="Times New Roman"/>
                          <a:cs typeface="Times New Roman"/>
                        </a:rPr>
                        <a:t>Оценки</a:t>
                      </a:r>
                      <a:r>
                        <a:rPr lang="ru-RU" sz="1600" b="1" spc="-10" dirty="0">
                          <a:effectLst/>
                          <a:latin typeface="Times New Roman"/>
                          <a:ea typeface="Times New Roman"/>
                          <a:cs typeface="Times New Roman"/>
                        </a:rPr>
                        <a:t> </a:t>
                      </a:r>
                      <a:r>
                        <a:rPr lang="ru-RU" sz="1600" b="1" dirty="0">
                          <a:effectLst/>
                          <a:latin typeface="Times New Roman"/>
                          <a:ea typeface="Times New Roman"/>
                          <a:cs typeface="Times New Roman"/>
                        </a:rPr>
                        <a:t>судей</a:t>
                      </a:r>
                      <a:endParaRPr lang="ru-RU" sz="1600" dirty="0">
                        <a:effectLst/>
                        <a:latin typeface="Times New Roman"/>
                        <a:ea typeface="Times New Roman"/>
                        <a:cs typeface="Times New Roman"/>
                      </a:endParaRP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40695">
                <a:tc>
                  <a:txBody>
                    <a:bodyPr/>
                    <a:lstStyle/>
                    <a:p>
                      <a:pPr marL="67945">
                        <a:lnSpc>
                          <a:spcPts val="1290"/>
                        </a:lnSpc>
                        <a:spcAft>
                          <a:spcPts val="0"/>
                        </a:spcAft>
                      </a:pPr>
                      <a:r>
                        <a:rPr lang="ru-RU" sz="1600" dirty="0">
                          <a:effectLst/>
                          <a:latin typeface="Times New Roman"/>
                          <a:ea typeface="Times New Roman"/>
                          <a:cs typeface="Times New Roman"/>
                        </a:rPr>
                        <a:t>Сальхов</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2555" marR="116205" algn="ctr">
                        <a:lnSpc>
                          <a:spcPts val="1290"/>
                        </a:lnSpc>
                        <a:spcAft>
                          <a:spcPts val="0"/>
                        </a:spcAft>
                      </a:pPr>
                      <a:r>
                        <a:rPr lang="ru-RU" sz="1600" dirty="0">
                          <a:effectLst/>
                          <a:latin typeface="Times New Roman"/>
                          <a:ea typeface="Times New Roman"/>
                          <a:cs typeface="Times New Roman"/>
                        </a:rPr>
                        <a:t>4,3</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055" algn="r">
                        <a:lnSpc>
                          <a:spcPts val="1290"/>
                        </a:lnSpc>
                        <a:spcAft>
                          <a:spcPts val="0"/>
                        </a:spcAft>
                      </a:pPr>
                      <a:r>
                        <a:rPr lang="ru-RU" sz="1600" dirty="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90"/>
                        </a:lnSpc>
                        <a:spcAft>
                          <a:spcPts val="0"/>
                        </a:spcAft>
                      </a:pPr>
                      <a:r>
                        <a:rPr lang="ru-RU" sz="1600" dirty="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90"/>
                        </a:lnSpc>
                        <a:spcAft>
                          <a:spcPts val="0"/>
                        </a:spcAft>
                      </a:pPr>
                      <a:r>
                        <a:rPr lang="ru-RU" sz="1600" dirty="0">
                          <a:effectLst/>
                          <a:latin typeface="Times New Roman"/>
                          <a:ea typeface="Times New Roman"/>
                          <a:cs typeface="Times New Roman"/>
                        </a:rPr>
                        <a:t>2</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9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90"/>
                        </a:lnSpc>
                        <a:spcAft>
                          <a:spcPts val="0"/>
                        </a:spcAft>
                      </a:pPr>
                      <a:r>
                        <a:rPr lang="ru-RU" sz="1600" dirty="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690" algn="r">
                        <a:lnSpc>
                          <a:spcPts val="129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8420" algn="r">
                        <a:lnSpc>
                          <a:spcPts val="1290"/>
                        </a:lnSpc>
                        <a:spcAft>
                          <a:spcPts val="0"/>
                        </a:spcAft>
                      </a:pPr>
                      <a:r>
                        <a:rPr lang="ru-RU" sz="160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690" algn="r">
                        <a:lnSpc>
                          <a:spcPts val="129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9220" algn="ctr">
                        <a:lnSpc>
                          <a:spcPts val="129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7514">
                <a:tc>
                  <a:txBody>
                    <a:bodyPr/>
                    <a:lstStyle/>
                    <a:p>
                      <a:pPr marL="67945">
                        <a:lnSpc>
                          <a:spcPts val="1280"/>
                        </a:lnSpc>
                        <a:spcAft>
                          <a:spcPts val="0"/>
                        </a:spcAft>
                      </a:pPr>
                      <a:r>
                        <a:rPr lang="ru-RU" sz="1600" dirty="0">
                          <a:effectLst/>
                          <a:latin typeface="Times New Roman"/>
                          <a:ea typeface="Times New Roman"/>
                          <a:cs typeface="Times New Roman"/>
                        </a:rPr>
                        <a:t>Каскад</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2555" marR="116205" algn="ctr">
                        <a:lnSpc>
                          <a:spcPts val="1280"/>
                        </a:lnSpc>
                        <a:spcAft>
                          <a:spcPts val="0"/>
                        </a:spcAft>
                      </a:pPr>
                      <a:r>
                        <a:rPr lang="ru-RU" sz="1600" dirty="0">
                          <a:effectLst/>
                          <a:latin typeface="Times New Roman"/>
                          <a:ea typeface="Times New Roman"/>
                          <a:cs typeface="Times New Roman"/>
                        </a:rPr>
                        <a:t>6,1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055" algn="r">
                        <a:lnSpc>
                          <a:spcPts val="1280"/>
                        </a:lnSpc>
                        <a:spcAft>
                          <a:spcPts val="0"/>
                        </a:spcAft>
                      </a:pPr>
                      <a:r>
                        <a:rPr lang="ru-RU" sz="1600" dirty="0">
                          <a:effectLst/>
                          <a:latin typeface="Times New Roman"/>
                          <a:ea typeface="Times New Roman"/>
                          <a:cs typeface="Times New Roman"/>
                        </a:rPr>
                        <a:t>–2</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960" algn="r">
                        <a:lnSpc>
                          <a:spcPts val="1280"/>
                        </a:lnSpc>
                        <a:spcAft>
                          <a:spcPts val="0"/>
                        </a:spcAft>
                      </a:pPr>
                      <a:r>
                        <a:rPr lang="ru-RU" sz="1600" dirty="0">
                          <a:effectLst/>
                          <a:latin typeface="Times New Roman"/>
                          <a:ea typeface="Times New Roman"/>
                          <a:cs typeface="Times New Roman"/>
                        </a:rPr>
                        <a:t>–3</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dirty="0">
                          <a:effectLst/>
                          <a:latin typeface="Times New Roman"/>
                          <a:ea typeface="Times New Roman"/>
                          <a:cs typeface="Times New Roman"/>
                        </a:rPr>
                        <a:t>–2</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dirty="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dirty="0">
                          <a:effectLst/>
                          <a:latin typeface="Times New Roman"/>
                          <a:ea typeface="Times New Roman"/>
                          <a:cs typeface="Times New Roman"/>
                        </a:rPr>
                        <a:t>–2</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dirty="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055" algn="r">
                        <a:lnSpc>
                          <a:spcPts val="1280"/>
                        </a:lnSpc>
                        <a:spcAft>
                          <a:spcPts val="0"/>
                        </a:spcAft>
                      </a:pPr>
                      <a:r>
                        <a:rPr lang="ru-RU" sz="1600" dirty="0">
                          <a:effectLst/>
                          <a:latin typeface="Times New Roman"/>
                          <a:ea typeface="Times New Roman"/>
                          <a:cs typeface="Times New Roman"/>
                        </a:rPr>
                        <a:t>–2</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a:effectLst/>
                          <a:latin typeface="Times New Roman"/>
                          <a:ea typeface="Times New Roman"/>
                          <a:cs typeface="Times New Roman"/>
                        </a:rPr>
                        <a:t>–3</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1915" marR="48895" algn="ctr">
                        <a:lnSpc>
                          <a:spcPts val="128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7514">
                <a:tc>
                  <a:txBody>
                    <a:bodyPr/>
                    <a:lstStyle/>
                    <a:p>
                      <a:pPr marL="67945">
                        <a:lnSpc>
                          <a:spcPts val="1280"/>
                        </a:lnSpc>
                        <a:spcAft>
                          <a:spcPts val="0"/>
                        </a:spcAft>
                      </a:pPr>
                      <a:r>
                        <a:rPr lang="ru-RU" sz="1600" dirty="0" err="1">
                          <a:effectLst/>
                          <a:latin typeface="Times New Roman"/>
                          <a:ea typeface="Times New Roman"/>
                          <a:cs typeface="Times New Roman"/>
                        </a:rPr>
                        <a:t>Лутц</a:t>
                      </a:r>
                      <a:endParaRPr lang="ru-RU" sz="1600" dirty="0">
                        <a:effectLst/>
                        <a:latin typeface="Times New Roman"/>
                        <a:ea typeface="Times New Roman"/>
                        <a:cs typeface="Times New Roman"/>
                      </a:endParaRP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2555" marR="116205" algn="ctr">
                        <a:lnSpc>
                          <a:spcPts val="1280"/>
                        </a:lnSpc>
                        <a:spcAft>
                          <a:spcPts val="0"/>
                        </a:spcAft>
                      </a:pPr>
                      <a:r>
                        <a:rPr lang="ru-RU" sz="1600">
                          <a:effectLst/>
                          <a:latin typeface="Times New Roman"/>
                          <a:ea typeface="Times New Roman"/>
                          <a:cs typeface="Times New Roman"/>
                        </a:rPr>
                        <a:t>5,9</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055" algn="r">
                        <a:lnSpc>
                          <a:spcPts val="128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0325" algn="r">
                        <a:lnSpc>
                          <a:spcPts val="1280"/>
                        </a:lnSpc>
                        <a:spcAft>
                          <a:spcPts val="0"/>
                        </a:spcAft>
                      </a:pPr>
                      <a:r>
                        <a:rPr lang="ru-RU" sz="1600">
                          <a:effectLst/>
                          <a:latin typeface="Times New Roman"/>
                          <a:ea typeface="Times New Roman"/>
                          <a:cs typeface="Times New Roman"/>
                        </a:rPr>
                        <a:t>–1</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8420" algn="r">
                        <a:lnSpc>
                          <a:spcPts val="1280"/>
                        </a:lnSpc>
                        <a:spcAft>
                          <a:spcPts val="0"/>
                        </a:spcAft>
                      </a:pPr>
                      <a:r>
                        <a:rPr lang="ru-RU" sz="1600" dirty="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9690" algn="r">
                        <a:lnSpc>
                          <a:spcPts val="1280"/>
                        </a:lnSpc>
                        <a:spcAft>
                          <a:spcPts val="0"/>
                        </a:spcAft>
                      </a:pPr>
                      <a:r>
                        <a:rPr lang="ru-RU" sz="1600" dirty="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9220" algn="ctr">
                        <a:lnSpc>
                          <a:spcPts val="1280"/>
                        </a:lnSpc>
                        <a:spcAft>
                          <a:spcPts val="0"/>
                        </a:spcAft>
                      </a:pPr>
                      <a:r>
                        <a:rPr lang="ru-RU" sz="1600" dirty="0">
                          <a:effectLst/>
                          <a:latin typeface="Times New Roman"/>
                          <a:ea typeface="Times New Roman"/>
                          <a:cs typeface="Times New Roman"/>
                        </a:rPr>
                        <a:t>0</a:t>
                      </a:r>
                    </a:p>
                  </a:txBody>
                  <a:tcPr marL="0" marR="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29240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3" name="Group 137"/>
          <p:cNvGrpSpPr>
            <a:grpSpLocks/>
          </p:cNvGrpSpPr>
          <p:nvPr/>
        </p:nvGrpSpPr>
        <p:grpSpPr>
          <a:xfrm>
            <a:off x="1878331" y="8638540"/>
            <a:ext cx="334645" cy="334645"/>
            <a:chOff x="0" y="0"/>
            <a:chExt cx="334645" cy="334645"/>
          </a:xfrm>
        </p:grpSpPr>
        <p:sp>
          <p:nvSpPr>
            <p:cNvPr id="4" name="Graphic 138"/>
            <p:cNvSpPr/>
            <p:nvPr/>
          </p:nvSpPr>
          <p:spPr>
            <a:xfrm>
              <a:off x="4762" y="4762"/>
              <a:ext cx="325120" cy="325120"/>
            </a:xfrm>
            <a:custGeom>
              <a:avLst/>
              <a:gdLst/>
              <a:ahLst/>
              <a:cxnLst/>
              <a:rect l="l" t="t" r="r" b="b"/>
              <a:pathLst>
                <a:path w="325120" h="325120">
                  <a:moveTo>
                    <a:pt x="161544" y="0"/>
                  </a:moveTo>
                  <a:lnTo>
                    <a:pt x="118886" y="5834"/>
                  </a:lnTo>
                  <a:lnTo>
                    <a:pt x="80376" y="22295"/>
                  </a:lnTo>
                  <a:lnTo>
                    <a:pt x="47625" y="47815"/>
                  </a:lnTo>
                  <a:lnTo>
                    <a:pt x="22239" y="80828"/>
                  </a:lnTo>
                  <a:lnTo>
                    <a:pt x="5827" y="119768"/>
                  </a:lnTo>
                  <a:lnTo>
                    <a:pt x="0" y="163068"/>
                  </a:lnTo>
                  <a:lnTo>
                    <a:pt x="5827" y="205725"/>
                  </a:lnTo>
                  <a:lnTo>
                    <a:pt x="22239" y="244235"/>
                  </a:lnTo>
                  <a:lnTo>
                    <a:pt x="47624" y="276987"/>
                  </a:lnTo>
                  <a:lnTo>
                    <a:pt x="80376" y="302372"/>
                  </a:lnTo>
                  <a:lnTo>
                    <a:pt x="118886" y="318784"/>
                  </a:lnTo>
                  <a:lnTo>
                    <a:pt x="161544" y="324612"/>
                  </a:lnTo>
                  <a:lnTo>
                    <a:pt x="204843" y="318784"/>
                  </a:lnTo>
                  <a:lnTo>
                    <a:pt x="243783" y="302372"/>
                  </a:lnTo>
                  <a:lnTo>
                    <a:pt x="276796" y="276987"/>
                  </a:lnTo>
                  <a:lnTo>
                    <a:pt x="302316" y="244235"/>
                  </a:lnTo>
                  <a:lnTo>
                    <a:pt x="318777" y="205725"/>
                  </a:lnTo>
                  <a:lnTo>
                    <a:pt x="324612" y="163068"/>
                  </a:lnTo>
                  <a:lnTo>
                    <a:pt x="318777" y="119768"/>
                  </a:lnTo>
                  <a:lnTo>
                    <a:pt x="302316" y="80828"/>
                  </a:lnTo>
                  <a:lnTo>
                    <a:pt x="276796" y="47815"/>
                  </a:lnTo>
                  <a:lnTo>
                    <a:pt x="243783" y="22295"/>
                  </a:lnTo>
                  <a:lnTo>
                    <a:pt x="204843" y="5834"/>
                  </a:lnTo>
                  <a:lnTo>
                    <a:pt x="161544" y="0"/>
                  </a:lnTo>
                  <a:close/>
                </a:path>
              </a:pathLst>
            </a:custGeom>
            <a:ln w="9525">
              <a:solidFill>
                <a:srgbClr val="000000"/>
              </a:solidFill>
              <a:prstDash val="solid"/>
            </a:ln>
          </p:spPr>
          <p:txBody>
            <a:bodyPr wrap="square" lIns="0" tIns="0" rIns="0" bIns="0" rtlCol="0">
              <a:prstTxWarp prst="textNoShape">
                <a:avLst/>
              </a:prstTxWarp>
              <a:noAutofit/>
            </a:bodyPr>
            <a:lstStyle/>
            <a:p>
              <a:endParaRPr lang="ru-RU"/>
            </a:p>
          </p:txBody>
        </p:sp>
        <p:sp>
          <p:nvSpPr>
            <p:cNvPr id="5" name="Textbox 139"/>
            <p:cNvSpPr txBox="1"/>
            <p:nvPr/>
          </p:nvSpPr>
          <p:spPr>
            <a:xfrm>
              <a:off x="0" y="0"/>
              <a:ext cx="334645" cy="334645"/>
            </a:xfrm>
            <a:prstGeom prst="rect">
              <a:avLst/>
            </a:prstGeom>
          </p:spPr>
          <p:txBody>
            <a:bodyPr wrap="square" lIns="0" tIns="0" rIns="0" bIns="0" rtlCol="0">
              <a:noAutofit/>
            </a:bodyPr>
            <a:lstStyle/>
            <a:p>
              <a:pPr marL="1270" algn="ctr">
                <a:spcBef>
                  <a:spcPts val="500"/>
                </a:spcBef>
              </a:pPr>
              <a:r>
                <a:rPr lang="ru-RU" sz="1200" b="1" spc="-50">
                  <a:latin typeface="Times New Roman"/>
                  <a:ea typeface="Times New Roman"/>
                </a:rPr>
                <a:t>9</a:t>
              </a:r>
              <a:endParaRPr lang="ru-RU" sz="1100">
                <a:latin typeface="Times New Roman"/>
                <a:ea typeface="Times New Roman"/>
              </a:endParaRPr>
            </a:p>
          </p:txBody>
        </p:sp>
      </p:grpSp>
      <p:sp>
        <p:nvSpPr>
          <p:cNvPr id="7" name="Прямоугольник 6"/>
          <p:cNvSpPr/>
          <p:nvPr/>
        </p:nvSpPr>
        <p:spPr>
          <a:xfrm>
            <a:off x="228600" y="681910"/>
            <a:ext cx="4953000" cy="3539430"/>
          </a:xfrm>
          <a:prstGeom prst="rect">
            <a:avLst/>
          </a:prstGeom>
        </p:spPr>
        <p:txBody>
          <a:bodyPr wrap="square">
            <a:spAutoFit/>
          </a:bodyPr>
          <a:lstStyle/>
          <a:p>
            <a:r>
              <a:rPr lang="ru-RU" sz="3200" dirty="0"/>
              <a:t>№2 В случайном эксперименте бросают две игральные кости. Найдите вероятность того, что числа выпавших очков будут отличаться друг от друга на 1 или на 2.</a:t>
            </a:r>
          </a:p>
        </p:txBody>
      </p:sp>
      <p:sp>
        <p:nvSpPr>
          <p:cNvPr id="8" name="Прямоугольник 7"/>
          <p:cNvSpPr/>
          <p:nvPr/>
        </p:nvSpPr>
        <p:spPr>
          <a:xfrm>
            <a:off x="0" y="0"/>
            <a:ext cx="10268003" cy="707886"/>
          </a:xfrm>
          <a:prstGeom prst="rect">
            <a:avLst/>
          </a:prstGeom>
        </p:spPr>
        <p:txBody>
          <a:bodyPr wrap="square">
            <a:spAutoFit/>
          </a:bodyPr>
          <a:lstStyle/>
          <a:p>
            <a:r>
              <a:rPr lang="ru-RU" altLang="ru-RU" sz="4000" dirty="0">
                <a:solidFill>
                  <a:srgbClr val="0066FF"/>
                </a:solidFill>
                <a:latin typeface="Calibri" panose="020F0502020204030204" pitchFamily="34" charset="0"/>
                <a:cs typeface="Calibri" panose="020F0502020204030204" pitchFamily="34" charset="0"/>
              </a:rPr>
              <a:t>Повторение. Подготовка к ВПР </a:t>
            </a:r>
            <a:endParaRPr lang="ru-RU" sz="4000" dirty="0">
              <a:solidFill>
                <a:srgbClr val="0066FF"/>
              </a:solidFill>
              <a:latin typeface="Calibri" panose="020F0502020204030204" pitchFamily="34" charset="0"/>
              <a:cs typeface="Calibri" panose="020F0502020204030204" pitchFamily="34" charset="0"/>
            </a:endParaRPr>
          </a:p>
        </p:txBody>
      </p:sp>
      <p:graphicFrame>
        <p:nvGraphicFramePr>
          <p:cNvPr id="10" name="Таблица 9">
            <a:extLst>
              <a:ext uri="{FF2B5EF4-FFF2-40B4-BE49-F238E27FC236}">
                <a16:creationId xmlns:a16="http://schemas.microsoft.com/office/drawing/2014/main" id="{6095A0ED-ECDB-4A86-A9C4-DEBB61E5893C}"/>
              </a:ext>
            </a:extLst>
          </p:cNvPr>
          <p:cNvGraphicFramePr>
            <a:graphicFrameLocks noGrp="1"/>
          </p:cNvGraphicFramePr>
          <p:nvPr>
            <p:extLst>
              <p:ext uri="{D42A27DB-BD31-4B8C-83A1-F6EECF244321}">
                <p14:modId xmlns:p14="http://schemas.microsoft.com/office/powerpoint/2010/main" val="150151727"/>
              </p:ext>
            </p:extLst>
          </p:nvPr>
        </p:nvGraphicFramePr>
        <p:xfrm>
          <a:off x="5462837" y="838200"/>
          <a:ext cx="4752528" cy="3600456"/>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tblGrid>
              <a:tr h="600076">
                <a:tc>
                  <a:txBody>
                    <a:bodyPr/>
                    <a:lstStyle/>
                    <a:p>
                      <a:pPr algn="l"/>
                      <a:r>
                        <a:rPr lang="ru-RU" sz="2400" b="1" dirty="0">
                          <a:solidFill>
                            <a:schemeClr val="tx1"/>
                          </a:solidFill>
                        </a:rPr>
                        <a:t>   1.1</a:t>
                      </a:r>
                    </a:p>
                  </a:txBody>
                  <a:tcPr marT="45732" marB="45732">
                    <a:solidFill>
                      <a:schemeClr val="bg1"/>
                    </a:solidFill>
                  </a:tcPr>
                </a:tc>
                <a:tc>
                  <a:txBody>
                    <a:bodyPr/>
                    <a:lstStyle/>
                    <a:p>
                      <a:pPr algn="l"/>
                      <a:r>
                        <a:rPr lang="ru-RU" sz="2400" b="1" dirty="0">
                          <a:solidFill>
                            <a:schemeClr val="tx1"/>
                          </a:solidFill>
                        </a:rPr>
                        <a:t>  1.2</a:t>
                      </a:r>
                    </a:p>
                  </a:txBody>
                  <a:tcPr marT="45732" marB="45732">
                    <a:solidFill>
                      <a:srgbClr val="0066FF"/>
                    </a:solidFill>
                  </a:tcPr>
                </a:tc>
                <a:tc>
                  <a:txBody>
                    <a:bodyPr/>
                    <a:lstStyle/>
                    <a:p>
                      <a:pPr algn="l"/>
                      <a:r>
                        <a:rPr lang="ru-RU" sz="2400" b="1" dirty="0">
                          <a:solidFill>
                            <a:schemeClr val="tx1"/>
                          </a:solidFill>
                        </a:rPr>
                        <a:t>  1.3</a:t>
                      </a:r>
                    </a:p>
                  </a:txBody>
                  <a:tcPr marT="45732" marB="45732">
                    <a:solidFill>
                      <a:srgbClr val="0066FF"/>
                    </a:solidFill>
                  </a:tcPr>
                </a:tc>
                <a:tc>
                  <a:txBody>
                    <a:bodyPr/>
                    <a:lstStyle/>
                    <a:p>
                      <a:pPr algn="l"/>
                      <a:r>
                        <a:rPr lang="ru-RU" sz="2400" b="1" dirty="0">
                          <a:solidFill>
                            <a:schemeClr val="tx1"/>
                          </a:solidFill>
                        </a:rPr>
                        <a:t>  1.4</a:t>
                      </a:r>
                    </a:p>
                  </a:txBody>
                  <a:tcPr marT="45732" marB="45732"/>
                </a:tc>
                <a:tc>
                  <a:txBody>
                    <a:bodyPr/>
                    <a:lstStyle/>
                    <a:p>
                      <a:pPr algn="l"/>
                      <a:r>
                        <a:rPr lang="ru-RU" sz="2400" b="1" dirty="0">
                          <a:solidFill>
                            <a:schemeClr val="tx1"/>
                          </a:solidFill>
                        </a:rPr>
                        <a:t>   1.5</a:t>
                      </a:r>
                    </a:p>
                  </a:txBody>
                  <a:tcPr marT="45732" marB="45732"/>
                </a:tc>
                <a:tc>
                  <a:txBody>
                    <a:bodyPr/>
                    <a:lstStyle/>
                    <a:p>
                      <a:pPr algn="l"/>
                      <a:r>
                        <a:rPr lang="ru-RU" sz="2400" b="1" dirty="0">
                          <a:solidFill>
                            <a:schemeClr val="tx1"/>
                          </a:solidFill>
                        </a:rPr>
                        <a:t>  1.6</a:t>
                      </a:r>
                    </a:p>
                  </a:txBody>
                  <a:tcPr marT="45732" marB="45732"/>
                </a:tc>
                <a:extLst>
                  <a:ext uri="{0D108BD9-81ED-4DB2-BD59-A6C34878D82A}">
                    <a16:rowId xmlns:a16="http://schemas.microsoft.com/office/drawing/2014/main" val="10000"/>
                  </a:ext>
                </a:extLst>
              </a:tr>
              <a:tr h="600076">
                <a:tc>
                  <a:txBody>
                    <a:bodyPr/>
                    <a:lstStyle/>
                    <a:p>
                      <a:pPr algn="l"/>
                      <a:r>
                        <a:rPr lang="ru-RU" sz="2400" b="1" dirty="0">
                          <a:solidFill>
                            <a:schemeClr val="tx1"/>
                          </a:solidFill>
                        </a:rPr>
                        <a:t>   2.1</a:t>
                      </a:r>
                    </a:p>
                  </a:txBody>
                  <a:tcPr marT="45732" marB="45732">
                    <a:solidFill>
                      <a:srgbClr val="0066FF"/>
                    </a:solidFill>
                  </a:tcPr>
                </a:tc>
                <a:tc>
                  <a:txBody>
                    <a:bodyPr/>
                    <a:lstStyle/>
                    <a:p>
                      <a:pPr algn="l"/>
                      <a:r>
                        <a:rPr lang="ru-RU" sz="2400" b="1" dirty="0">
                          <a:solidFill>
                            <a:schemeClr val="tx1"/>
                          </a:solidFill>
                        </a:rPr>
                        <a:t>  </a:t>
                      </a:r>
                      <a:r>
                        <a:rPr lang="ru-RU" sz="2400" b="1" baseline="0" dirty="0">
                          <a:solidFill>
                            <a:schemeClr val="tx1"/>
                          </a:solidFill>
                        </a:rPr>
                        <a:t>2.2</a:t>
                      </a:r>
                      <a:endParaRPr lang="ru-RU" sz="2400" b="1" dirty="0">
                        <a:solidFill>
                          <a:schemeClr val="tx1"/>
                        </a:solidFill>
                      </a:endParaRPr>
                    </a:p>
                  </a:txBody>
                  <a:tcPr marT="45732" marB="45732">
                    <a:solidFill>
                      <a:schemeClr val="bg1"/>
                    </a:solidFill>
                  </a:tcPr>
                </a:tc>
                <a:tc>
                  <a:txBody>
                    <a:bodyPr/>
                    <a:lstStyle/>
                    <a:p>
                      <a:pPr algn="l"/>
                      <a:r>
                        <a:rPr lang="ru-RU" sz="2400" b="1" dirty="0">
                          <a:solidFill>
                            <a:schemeClr val="tx1"/>
                          </a:solidFill>
                        </a:rPr>
                        <a:t>  2.3</a:t>
                      </a:r>
                    </a:p>
                  </a:txBody>
                  <a:tcPr marT="45732" marB="45732">
                    <a:solidFill>
                      <a:srgbClr val="0066FF"/>
                    </a:solidFill>
                  </a:tcPr>
                </a:tc>
                <a:tc>
                  <a:txBody>
                    <a:bodyPr/>
                    <a:lstStyle/>
                    <a:p>
                      <a:pPr algn="l"/>
                      <a:r>
                        <a:rPr lang="ru-RU" sz="2400" b="1" dirty="0">
                          <a:solidFill>
                            <a:schemeClr val="tx1"/>
                          </a:solidFill>
                        </a:rPr>
                        <a:t>  2.4</a:t>
                      </a:r>
                    </a:p>
                  </a:txBody>
                  <a:tcPr marT="45732" marB="45732">
                    <a:solidFill>
                      <a:srgbClr val="0066FF"/>
                    </a:solidFill>
                  </a:tcPr>
                </a:tc>
                <a:tc>
                  <a:txBody>
                    <a:bodyPr/>
                    <a:lstStyle/>
                    <a:p>
                      <a:pPr algn="l"/>
                      <a:r>
                        <a:rPr lang="ru-RU" sz="2400" b="1" dirty="0">
                          <a:solidFill>
                            <a:schemeClr val="tx1"/>
                          </a:solidFill>
                        </a:rPr>
                        <a:t>   2.5</a:t>
                      </a:r>
                    </a:p>
                  </a:txBody>
                  <a:tcPr marT="45732" marB="45732"/>
                </a:tc>
                <a:tc>
                  <a:txBody>
                    <a:bodyPr/>
                    <a:lstStyle/>
                    <a:p>
                      <a:pPr algn="l"/>
                      <a:r>
                        <a:rPr lang="ru-RU" sz="2400" b="1" dirty="0">
                          <a:solidFill>
                            <a:schemeClr val="tx1"/>
                          </a:solidFill>
                        </a:rPr>
                        <a:t>  2.6</a:t>
                      </a:r>
                    </a:p>
                  </a:txBody>
                  <a:tcPr marT="45732" marB="45732"/>
                </a:tc>
                <a:extLst>
                  <a:ext uri="{0D108BD9-81ED-4DB2-BD59-A6C34878D82A}">
                    <a16:rowId xmlns:a16="http://schemas.microsoft.com/office/drawing/2014/main" val="10001"/>
                  </a:ext>
                </a:extLst>
              </a:tr>
              <a:tr h="600076">
                <a:tc>
                  <a:txBody>
                    <a:bodyPr/>
                    <a:lstStyle/>
                    <a:p>
                      <a:pPr algn="l"/>
                      <a:r>
                        <a:rPr lang="ru-RU" sz="2400" b="1" dirty="0">
                          <a:solidFill>
                            <a:schemeClr val="tx1"/>
                          </a:solidFill>
                        </a:rPr>
                        <a:t>   3.1</a:t>
                      </a:r>
                    </a:p>
                  </a:txBody>
                  <a:tcPr marT="45732" marB="45732">
                    <a:solidFill>
                      <a:srgbClr val="0066FF"/>
                    </a:solidFill>
                  </a:tcPr>
                </a:tc>
                <a:tc>
                  <a:txBody>
                    <a:bodyPr/>
                    <a:lstStyle/>
                    <a:p>
                      <a:pPr algn="l"/>
                      <a:r>
                        <a:rPr lang="ru-RU" sz="2400" b="1" dirty="0">
                          <a:solidFill>
                            <a:schemeClr val="tx1"/>
                          </a:solidFill>
                        </a:rPr>
                        <a:t>  3.2</a:t>
                      </a:r>
                    </a:p>
                  </a:txBody>
                  <a:tcPr marT="45732" marB="45732">
                    <a:solidFill>
                      <a:srgbClr val="0066FF"/>
                    </a:solidFill>
                  </a:tcPr>
                </a:tc>
                <a:tc>
                  <a:txBody>
                    <a:bodyPr/>
                    <a:lstStyle/>
                    <a:p>
                      <a:pPr algn="l"/>
                      <a:r>
                        <a:rPr lang="ru-RU" sz="2400" b="1" dirty="0">
                          <a:solidFill>
                            <a:schemeClr val="tx1"/>
                          </a:solidFill>
                        </a:rPr>
                        <a:t>  3.3</a:t>
                      </a:r>
                    </a:p>
                  </a:txBody>
                  <a:tcPr marT="45732" marB="45732">
                    <a:solidFill>
                      <a:schemeClr val="bg1"/>
                    </a:solidFill>
                  </a:tcPr>
                </a:tc>
                <a:tc>
                  <a:txBody>
                    <a:bodyPr/>
                    <a:lstStyle/>
                    <a:p>
                      <a:pPr algn="l"/>
                      <a:r>
                        <a:rPr lang="ru-RU" sz="2400" b="1" dirty="0">
                          <a:solidFill>
                            <a:schemeClr val="tx1"/>
                          </a:solidFill>
                        </a:rPr>
                        <a:t>  3.4</a:t>
                      </a:r>
                    </a:p>
                  </a:txBody>
                  <a:tcPr marT="45732" marB="45732">
                    <a:solidFill>
                      <a:srgbClr val="0066FF"/>
                    </a:solidFill>
                  </a:tcPr>
                </a:tc>
                <a:tc>
                  <a:txBody>
                    <a:bodyPr/>
                    <a:lstStyle/>
                    <a:p>
                      <a:pPr algn="l"/>
                      <a:r>
                        <a:rPr lang="ru-RU" sz="2400" b="1" dirty="0">
                          <a:solidFill>
                            <a:schemeClr val="tx1"/>
                          </a:solidFill>
                        </a:rPr>
                        <a:t>   3.5</a:t>
                      </a:r>
                    </a:p>
                  </a:txBody>
                  <a:tcPr marT="45732" marB="45732">
                    <a:solidFill>
                      <a:srgbClr val="0066FF"/>
                    </a:solidFill>
                  </a:tcPr>
                </a:tc>
                <a:tc>
                  <a:txBody>
                    <a:bodyPr/>
                    <a:lstStyle/>
                    <a:p>
                      <a:pPr algn="l"/>
                      <a:r>
                        <a:rPr lang="ru-RU" sz="2400" b="1" dirty="0">
                          <a:solidFill>
                            <a:schemeClr val="tx1"/>
                          </a:solidFill>
                        </a:rPr>
                        <a:t>  3.6</a:t>
                      </a:r>
                    </a:p>
                  </a:txBody>
                  <a:tcPr marT="45732" marB="45732"/>
                </a:tc>
                <a:extLst>
                  <a:ext uri="{0D108BD9-81ED-4DB2-BD59-A6C34878D82A}">
                    <a16:rowId xmlns:a16="http://schemas.microsoft.com/office/drawing/2014/main" val="10002"/>
                  </a:ext>
                </a:extLst>
              </a:tr>
              <a:tr h="600076">
                <a:tc>
                  <a:txBody>
                    <a:bodyPr/>
                    <a:lstStyle/>
                    <a:p>
                      <a:pPr algn="l"/>
                      <a:r>
                        <a:rPr lang="ru-RU" sz="2400" b="1" dirty="0">
                          <a:solidFill>
                            <a:schemeClr val="tx1"/>
                          </a:solidFill>
                        </a:rPr>
                        <a:t>   4.1</a:t>
                      </a:r>
                    </a:p>
                  </a:txBody>
                  <a:tcPr marT="45732" marB="45732">
                    <a:noFill/>
                  </a:tcPr>
                </a:tc>
                <a:tc>
                  <a:txBody>
                    <a:bodyPr/>
                    <a:lstStyle/>
                    <a:p>
                      <a:pPr algn="l"/>
                      <a:r>
                        <a:rPr lang="ru-RU" sz="2400" b="1" dirty="0">
                          <a:solidFill>
                            <a:schemeClr val="tx1"/>
                          </a:solidFill>
                        </a:rPr>
                        <a:t>  4.2</a:t>
                      </a:r>
                    </a:p>
                  </a:txBody>
                  <a:tcPr marT="45732" marB="45732">
                    <a:solidFill>
                      <a:srgbClr val="0066FF"/>
                    </a:solidFill>
                  </a:tcPr>
                </a:tc>
                <a:tc>
                  <a:txBody>
                    <a:bodyPr/>
                    <a:lstStyle/>
                    <a:p>
                      <a:pPr algn="l"/>
                      <a:r>
                        <a:rPr lang="ru-RU" sz="2400" b="1" dirty="0">
                          <a:solidFill>
                            <a:schemeClr val="tx1"/>
                          </a:solidFill>
                        </a:rPr>
                        <a:t>  4.3</a:t>
                      </a:r>
                    </a:p>
                  </a:txBody>
                  <a:tcPr marT="45732" marB="45732">
                    <a:solidFill>
                      <a:srgbClr val="0066FF"/>
                    </a:solidFill>
                  </a:tcPr>
                </a:tc>
                <a:tc>
                  <a:txBody>
                    <a:bodyPr/>
                    <a:lstStyle/>
                    <a:p>
                      <a:pPr algn="l"/>
                      <a:r>
                        <a:rPr lang="ru-RU" sz="2400" b="1" dirty="0">
                          <a:solidFill>
                            <a:schemeClr val="tx1"/>
                          </a:solidFill>
                        </a:rPr>
                        <a:t>  4.4</a:t>
                      </a:r>
                    </a:p>
                  </a:txBody>
                  <a:tcPr marT="45732" marB="45732">
                    <a:solidFill>
                      <a:schemeClr val="bg1"/>
                    </a:solidFill>
                  </a:tcPr>
                </a:tc>
                <a:tc>
                  <a:txBody>
                    <a:bodyPr/>
                    <a:lstStyle/>
                    <a:p>
                      <a:pPr algn="l"/>
                      <a:r>
                        <a:rPr lang="ru-RU" sz="2400" b="1" dirty="0">
                          <a:solidFill>
                            <a:schemeClr val="tx1"/>
                          </a:solidFill>
                        </a:rPr>
                        <a:t>   4.5</a:t>
                      </a:r>
                    </a:p>
                  </a:txBody>
                  <a:tcPr marT="45732" marB="45732">
                    <a:solidFill>
                      <a:srgbClr val="0066FF"/>
                    </a:solidFill>
                  </a:tcPr>
                </a:tc>
                <a:tc>
                  <a:txBody>
                    <a:bodyPr/>
                    <a:lstStyle/>
                    <a:p>
                      <a:pPr algn="l"/>
                      <a:r>
                        <a:rPr lang="ru-RU" sz="2400" b="1" dirty="0">
                          <a:solidFill>
                            <a:schemeClr val="tx1"/>
                          </a:solidFill>
                        </a:rPr>
                        <a:t>  4.6</a:t>
                      </a:r>
                    </a:p>
                  </a:txBody>
                  <a:tcPr marT="45732" marB="45732">
                    <a:solidFill>
                      <a:srgbClr val="0066FF"/>
                    </a:solidFill>
                  </a:tcPr>
                </a:tc>
                <a:extLst>
                  <a:ext uri="{0D108BD9-81ED-4DB2-BD59-A6C34878D82A}">
                    <a16:rowId xmlns:a16="http://schemas.microsoft.com/office/drawing/2014/main" val="10003"/>
                  </a:ext>
                </a:extLst>
              </a:tr>
              <a:tr h="600076">
                <a:tc>
                  <a:txBody>
                    <a:bodyPr/>
                    <a:lstStyle/>
                    <a:p>
                      <a:pPr algn="l"/>
                      <a:r>
                        <a:rPr lang="ru-RU" sz="2400" b="1" dirty="0">
                          <a:solidFill>
                            <a:schemeClr val="tx1"/>
                          </a:solidFill>
                        </a:rPr>
                        <a:t>  </a:t>
                      </a:r>
                      <a:r>
                        <a:rPr lang="ru-RU" sz="2400" b="1" baseline="0" dirty="0">
                          <a:solidFill>
                            <a:schemeClr val="tx1"/>
                          </a:solidFill>
                        </a:rPr>
                        <a:t> 5.1</a:t>
                      </a:r>
                      <a:endParaRPr lang="ru-RU" sz="2400" b="1" dirty="0">
                        <a:solidFill>
                          <a:schemeClr val="tx1"/>
                        </a:solidFill>
                      </a:endParaRPr>
                    </a:p>
                  </a:txBody>
                  <a:tcPr marT="45732" marB="45732">
                    <a:noFill/>
                  </a:tcPr>
                </a:tc>
                <a:tc>
                  <a:txBody>
                    <a:bodyPr/>
                    <a:lstStyle/>
                    <a:p>
                      <a:pPr algn="l"/>
                      <a:r>
                        <a:rPr lang="ru-RU" sz="2400" b="1" dirty="0">
                          <a:solidFill>
                            <a:schemeClr val="tx1"/>
                          </a:solidFill>
                        </a:rPr>
                        <a:t>  5.2</a:t>
                      </a:r>
                    </a:p>
                  </a:txBody>
                  <a:tcPr marT="45732" marB="45732">
                    <a:noFill/>
                  </a:tcPr>
                </a:tc>
                <a:tc>
                  <a:txBody>
                    <a:bodyPr/>
                    <a:lstStyle/>
                    <a:p>
                      <a:pPr algn="l"/>
                      <a:r>
                        <a:rPr lang="ru-RU" sz="2400" b="1" dirty="0">
                          <a:solidFill>
                            <a:schemeClr val="tx1"/>
                          </a:solidFill>
                        </a:rPr>
                        <a:t>  5.3</a:t>
                      </a:r>
                    </a:p>
                  </a:txBody>
                  <a:tcPr marT="45732" marB="45732">
                    <a:solidFill>
                      <a:srgbClr val="0066FF"/>
                    </a:solidFill>
                  </a:tcPr>
                </a:tc>
                <a:tc>
                  <a:txBody>
                    <a:bodyPr/>
                    <a:lstStyle/>
                    <a:p>
                      <a:pPr algn="l"/>
                      <a:r>
                        <a:rPr lang="ru-RU" sz="2400" b="1" dirty="0">
                          <a:solidFill>
                            <a:schemeClr val="tx1"/>
                          </a:solidFill>
                        </a:rPr>
                        <a:t>  5.4</a:t>
                      </a:r>
                    </a:p>
                  </a:txBody>
                  <a:tcPr marT="45732" marB="45732">
                    <a:solidFill>
                      <a:srgbClr val="0066FF"/>
                    </a:solidFill>
                  </a:tcPr>
                </a:tc>
                <a:tc>
                  <a:txBody>
                    <a:bodyPr/>
                    <a:lstStyle/>
                    <a:p>
                      <a:pPr algn="l"/>
                      <a:r>
                        <a:rPr lang="ru-RU" sz="2400" b="1" dirty="0">
                          <a:solidFill>
                            <a:schemeClr val="tx1"/>
                          </a:solidFill>
                        </a:rPr>
                        <a:t>   5.5</a:t>
                      </a:r>
                    </a:p>
                  </a:txBody>
                  <a:tcPr marT="45732" marB="45732">
                    <a:solidFill>
                      <a:schemeClr val="bg1"/>
                    </a:solidFill>
                  </a:tcPr>
                </a:tc>
                <a:tc>
                  <a:txBody>
                    <a:bodyPr/>
                    <a:lstStyle/>
                    <a:p>
                      <a:pPr algn="l"/>
                      <a:r>
                        <a:rPr lang="ru-RU" sz="2400" b="1" dirty="0">
                          <a:solidFill>
                            <a:schemeClr val="tx1"/>
                          </a:solidFill>
                        </a:rPr>
                        <a:t>  5.6</a:t>
                      </a:r>
                    </a:p>
                  </a:txBody>
                  <a:tcPr marT="45732" marB="45732">
                    <a:solidFill>
                      <a:srgbClr val="0066FF"/>
                    </a:solidFill>
                  </a:tcPr>
                </a:tc>
                <a:extLst>
                  <a:ext uri="{0D108BD9-81ED-4DB2-BD59-A6C34878D82A}">
                    <a16:rowId xmlns:a16="http://schemas.microsoft.com/office/drawing/2014/main" val="10004"/>
                  </a:ext>
                </a:extLst>
              </a:tr>
              <a:tr h="600076">
                <a:tc>
                  <a:txBody>
                    <a:bodyPr/>
                    <a:lstStyle/>
                    <a:p>
                      <a:pPr algn="l"/>
                      <a:r>
                        <a:rPr lang="ru-RU" sz="2400" b="1" dirty="0">
                          <a:solidFill>
                            <a:schemeClr val="tx1"/>
                          </a:solidFill>
                        </a:rPr>
                        <a:t>   6.1</a:t>
                      </a:r>
                    </a:p>
                  </a:txBody>
                  <a:tcPr marT="45732" marB="45732">
                    <a:noFill/>
                  </a:tcPr>
                </a:tc>
                <a:tc>
                  <a:txBody>
                    <a:bodyPr/>
                    <a:lstStyle/>
                    <a:p>
                      <a:pPr algn="l"/>
                      <a:r>
                        <a:rPr lang="ru-RU" sz="2400" b="1" dirty="0">
                          <a:solidFill>
                            <a:schemeClr val="tx1"/>
                          </a:solidFill>
                        </a:rPr>
                        <a:t>  6.2</a:t>
                      </a:r>
                    </a:p>
                  </a:txBody>
                  <a:tcPr marT="45732" marB="45732">
                    <a:noFill/>
                  </a:tcPr>
                </a:tc>
                <a:tc>
                  <a:txBody>
                    <a:bodyPr/>
                    <a:lstStyle/>
                    <a:p>
                      <a:pPr algn="l"/>
                      <a:r>
                        <a:rPr lang="ru-RU" sz="2400" b="1" dirty="0">
                          <a:solidFill>
                            <a:schemeClr val="tx1"/>
                          </a:solidFill>
                        </a:rPr>
                        <a:t>  6.3</a:t>
                      </a:r>
                    </a:p>
                  </a:txBody>
                  <a:tcPr marT="45732" marB="45732">
                    <a:noFill/>
                  </a:tcPr>
                </a:tc>
                <a:tc>
                  <a:txBody>
                    <a:bodyPr/>
                    <a:lstStyle/>
                    <a:p>
                      <a:pPr algn="l"/>
                      <a:r>
                        <a:rPr lang="ru-RU" sz="2400" b="1" dirty="0">
                          <a:solidFill>
                            <a:schemeClr val="tx1"/>
                          </a:solidFill>
                        </a:rPr>
                        <a:t>  6.4</a:t>
                      </a:r>
                    </a:p>
                  </a:txBody>
                  <a:tcPr marT="45732" marB="45732">
                    <a:solidFill>
                      <a:srgbClr val="0066FF"/>
                    </a:solidFill>
                  </a:tcPr>
                </a:tc>
                <a:tc>
                  <a:txBody>
                    <a:bodyPr/>
                    <a:lstStyle/>
                    <a:p>
                      <a:pPr algn="l"/>
                      <a:r>
                        <a:rPr lang="ru-RU" sz="2400" b="1" dirty="0">
                          <a:solidFill>
                            <a:schemeClr val="tx1"/>
                          </a:solidFill>
                        </a:rPr>
                        <a:t>   6.5</a:t>
                      </a:r>
                    </a:p>
                  </a:txBody>
                  <a:tcPr marT="45732" marB="45732">
                    <a:solidFill>
                      <a:srgbClr val="0066FF"/>
                    </a:solidFill>
                  </a:tcPr>
                </a:tc>
                <a:tc>
                  <a:txBody>
                    <a:bodyPr/>
                    <a:lstStyle/>
                    <a:p>
                      <a:pPr algn="l"/>
                      <a:r>
                        <a:rPr lang="ru-RU" sz="2400" b="1" dirty="0">
                          <a:solidFill>
                            <a:schemeClr val="tx1"/>
                          </a:solidFill>
                        </a:rPr>
                        <a:t>  </a:t>
                      </a:r>
                      <a:r>
                        <a:rPr lang="ru-RU" sz="2400" b="1" baseline="0" dirty="0">
                          <a:solidFill>
                            <a:schemeClr val="tx1"/>
                          </a:solidFill>
                        </a:rPr>
                        <a:t>6.6</a:t>
                      </a:r>
                      <a:endParaRPr lang="ru-RU" sz="2400" b="1" dirty="0">
                        <a:solidFill>
                          <a:schemeClr val="tx1"/>
                        </a:solidFill>
                      </a:endParaRPr>
                    </a:p>
                  </a:txBody>
                  <a:tcPr marT="45732" marB="45732">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6068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4876800" cy="707886"/>
          </a:xfrm>
          <a:prstGeom prst="rect">
            <a:avLst/>
          </a:prstGeom>
        </p:spPr>
        <p:txBody>
          <a:bodyPr wrap="square">
            <a:spAutoFit/>
          </a:bodyPr>
          <a:lstStyle/>
          <a:p>
            <a:r>
              <a:rPr lang="ru-RU" altLang="ru-RU" sz="4000" dirty="0">
                <a:solidFill>
                  <a:srgbClr val="0066FF"/>
                </a:solidFill>
              </a:rPr>
              <a:t>Повторение</a:t>
            </a:r>
            <a:r>
              <a:rPr lang="ru-RU" altLang="ru-RU" sz="2800" b="1" dirty="0">
                <a:solidFill>
                  <a:srgbClr val="002060"/>
                </a:solidFill>
                <a:latin typeface="Times New Roman" pitchFamily="18" charset="0"/>
                <a:cs typeface="Times New Roman" pitchFamily="18" charset="0"/>
              </a:rPr>
              <a:t> </a:t>
            </a:r>
            <a:endParaRPr lang="ru-RU" sz="2800" b="1" dirty="0">
              <a:solidFill>
                <a:srgbClr val="002060"/>
              </a:solidFill>
            </a:endParaRPr>
          </a:p>
        </p:txBody>
      </p:sp>
      <p:sp>
        <p:nvSpPr>
          <p:cNvPr id="3" name="Прямоугольник 2"/>
          <p:cNvSpPr/>
          <p:nvPr/>
        </p:nvSpPr>
        <p:spPr>
          <a:xfrm>
            <a:off x="1767900" y="838200"/>
            <a:ext cx="8657852" cy="5090624"/>
          </a:xfrm>
          <a:prstGeom prst="rect">
            <a:avLst/>
          </a:prstGeom>
        </p:spPr>
        <p:txBody>
          <a:bodyPr wrap="square">
            <a:spAutoFit/>
          </a:bodyPr>
          <a:lstStyle/>
          <a:p>
            <a:pPr>
              <a:lnSpc>
                <a:spcPct val="115000"/>
              </a:lnSpc>
              <a:spcAft>
                <a:spcPts val="600"/>
              </a:spcAft>
            </a:pPr>
            <a:r>
              <a:rPr lang="ru-RU" sz="2800" dirty="0">
                <a:ea typeface="Calibri"/>
                <a:cs typeface="Times New Roman"/>
              </a:rPr>
              <a:t>1. Что называют графом?</a:t>
            </a:r>
          </a:p>
          <a:p>
            <a:pPr>
              <a:lnSpc>
                <a:spcPct val="115000"/>
              </a:lnSpc>
              <a:spcAft>
                <a:spcPts val="600"/>
              </a:spcAft>
            </a:pPr>
            <a:r>
              <a:rPr lang="ru-RU" sz="2800" dirty="0">
                <a:ea typeface="Calibri"/>
                <a:cs typeface="Times New Roman"/>
              </a:rPr>
              <a:t>2. Где вы встречали изображение графов?</a:t>
            </a:r>
          </a:p>
          <a:p>
            <a:pPr>
              <a:lnSpc>
                <a:spcPct val="115000"/>
              </a:lnSpc>
              <a:spcAft>
                <a:spcPts val="600"/>
              </a:spcAft>
            </a:pPr>
            <a:r>
              <a:rPr lang="ru-RU" sz="2800" dirty="0">
                <a:ea typeface="Calibri"/>
                <a:cs typeface="Times New Roman"/>
              </a:rPr>
              <a:t>3. Как называют линии, связывающие вершины графа?</a:t>
            </a:r>
          </a:p>
          <a:p>
            <a:pPr>
              <a:lnSpc>
                <a:spcPct val="115000"/>
              </a:lnSpc>
              <a:spcAft>
                <a:spcPts val="600"/>
              </a:spcAft>
            </a:pPr>
            <a:r>
              <a:rPr lang="ru-RU" sz="2800" dirty="0">
                <a:ea typeface="Calibri"/>
                <a:cs typeface="Times New Roman"/>
              </a:rPr>
              <a:t>4. Как проверить одинаковы два графа или нет?</a:t>
            </a:r>
          </a:p>
          <a:p>
            <a:pPr>
              <a:lnSpc>
                <a:spcPct val="115000"/>
              </a:lnSpc>
              <a:spcAft>
                <a:spcPts val="600"/>
              </a:spcAft>
            </a:pPr>
            <a:r>
              <a:rPr lang="ru-RU" sz="2800" dirty="0">
                <a:ea typeface="Calibri"/>
                <a:cs typeface="Times New Roman"/>
              </a:rPr>
              <a:t>5.  Что такое степень вершины графа?</a:t>
            </a:r>
          </a:p>
          <a:p>
            <a:pPr>
              <a:lnSpc>
                <a:spcPct val="115000"/>
              </a:lnSpc>
              <a:spcAft>
                <a:spcPts val="600"/>
              </a:spcAft>
            </a:pPr>
            <a:r>
              <a:rPr lang="ru-RU" sz="2800" dirty="0">
                <a:ea typeface="Calibri"/>
                <a:cs typeface="Times New Roman"/>
              </a:rPr>
              <a:t>6. Может ли степень вершины равняться 0?</a:t>
            </a:r>
          </a:p>
          <a:p>
            <a:pPr>
              <a:lnSpc>
                <a:spcPct val="115000"/>
              </a:lnSpc>
              <a:spcAft>
                <a:spcPts val="600"/>
              </a:spcAft>
            </a:pPr>
            <a:r>
              <a:rPr lang="ru-RU" sz="2800" dirty="0">
                <a:ea typeface="Calibri"/>
                <a:cs typeface="Times New Roman"/>
              </a:rPr>
              <a:t>7. Сформулируйте теорему о сумме степеней вершин.</a:t>
            </a:r>
          </a:p>
          <a:p>
            <a:pPr>
              <a:lnSpc>
                <a:spcPct val="115000"/>
              </a:lnSpc>
              <a:spcAft>
                <a:spcPts val="600"/>
              </a:spcAft>
            </a:pPr>
            <a:r>
              <a:rPr lang="ru-RU" sz="2800" dirty="0">
                <a:ea typeface="Calibri"/>
                <a:cs typeface="Times New Roman"/>
              </a:rPr>
              <a:t>8. Существует ли граф, в котором только 3 вершины со степенями 1, 2, 2? </a:t>
            </a:r>
          </a:p>
        </p:txBody>
      </p:sp>
    </p:spTree>
    <p:extLst>
      <p:ext uri="{BB962C8B-B14F-4D97-AF65-F5344CB8AC3E}">
        <p14:creationId xmlns:p14="http://schemas.microsoft.com/office/powerpoint/2010/main" val="312618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3" name="Group 137"/>
          <p:cNvGrpSpPr>
            <a:grpSpLocks/>
          </p:cNvGrpSpPr>
          <p:nvPr/>
        </p:nvGrpSpPr>
        <p:grpSpPr>
          <a:xfrm>
            <a:off x="1878331" y="8638540"/>
            <a:ext cx="334645" cy="334645"/>
            <a:chOff x="0" y="0"/>
            <a:chExt cx="334645" cy="334645"/>
          </a:xfrm>
        </p:grpSpPr>
        <p:sp>
          <p:nvSpPr>
            <p:cNvPr id="4" name="Graphic 138"/>
            <p:cNvSpPr/>
            <p:nvPr/>
          </p:nvSpPr>
          <p:spPr>
            <a:xfrm>
              <a:off x="4762" y="4762"/>
              <a:ext cx="325120" cy="325120"/>
            </a:xfrm>
            <a:custGeom>
              <a:avLst/>
              <a:gdLst/>
              <a:ahLst/>
              <a:cxnLst/>
              <a:rect l="l" t="t" r="r" b="b"/>
              <a:pathLst>
                <a:path w="325120" h="325120">
                  <a:moveTo>
                    <a:pt x="161544" y="0"/>
                  </a:moveTo>
                  <a:lnTo>
                    <a:pt x="118886" y="5834"/>
                  </a:lnTo>
                  <a:lnTo>
                    <a:pt x="80376" y="22295"/>
                  </a:lnTo>
                  <a:lnTo>
                    <a:pt x="47625" y="47815"/>
                  </a:lnTo>
                  <a:lnTo>
                    <a:pt x="22239" y="80828"/>
                  </a:lnTo>
                  <a:lnTo>
                    <a:pt x="5827" y="119768"/>
                  </a:lnTo>
                  <a:lnTo>
                    <a:pt x="0" y="163068"/>
                  </a:lnTo>
                  <a:lnTo>
                    <a:pt x="5827" y="205725"/>
                  </a:lnTo>
                  <a:lnTo>
                    <a:pt x="22239" y="244235"/>
                  </a:lnTo>
                  <a:lnTo>
                    <a:pt x="47624" y="276987"/>
                  </a:lnTo>
                  <a:lnTo>
                    <a:pt x="80376" y="302372"/>
                  </a:lnTo>
                  <a:lnTo>
                    <a:pt x="118886" y="318784"/>
                  </a:lnTo>
                  <a:lnTo>
                    <a:pt x="161544" y="324612"/>
                  </a:lnTo>
                  <a:lnTo>
                    <a:pt x="204843" y="318784"/>
                  </a:lnTo>
                  <a:lnTo>
                    <a:pt x="243783" y="302372"/>
                  </a:lnTo>
                  <a:lnTo>
                    <a:pt x="276796" y="276987"/>
                  </a:lnTo>
                  <a:lnTo>
                    <a:pt x="302316" y="244235"/>
                  </a:lnTo>
                  <a:lnTo>
                    <a:pt x="318777" y="205725"/>
                  </a:lnTo>
                  <a:lnTo>
                    <a:pt x="324612" y="163068"/>
                  </a:lnTo>
                  <a:lnTo>
                    <a:pt x="318777" y="119768"/>
                  </a:lnTo>
                  <a:lnTo>
                    <a:pt x="302316" y="80828"/>
                  </a:lnTo>
                  <a:lnTo>
                    <a:pt x="276796" y="47815"/>
                  </a:lnTo>
                  <a:lnTo>
                    <a:pt x="243783" y="22295"/>
                  </a:lnTo>
                  <a:lnTo>
                    <a:pt x="204843" y="5834"/>
                  </a:lnTo>
                  <a:lnTo>
                    <a:pt x="161544" y="0"/>
                  </a:lnTo>
                  <a:close/>
                </a:path>
              </a:pathLst>
            </a:custGeom>
            <a:ln w="9525">
              <a:solidFill>
                <a:srgbClr val="000000"/>
              </a:solidFill>
              <a:prstDash val="solid"/>
            </a:ln>
          </p:spPr>
          <p:txBody>
            <a:bodyPr wrap="square" lIns="0" tIns="0" rIns="0" bIns="0" rtlCol="0">
              <a:prstTxWarp prst="textNoShape">
                <a:avLst/>
              </a:prstTxWarp>
              <a:noAutofit/>
            </a:bodyPr>
            <a:lstStyle/>
            <a:p>
              <a:endParaRPr lang="ru-RU"/>
            </a:p>
          </p:txBody>
        </p:sp>
        <p:sp>
          <p:nvSpPr>
            <p:cNvPr id="5" name="Textbox 139"/>
            <p:cNvSpPr txBox="1"/>
            <p:nvPr/>
          </p:nvSpPr>
          <p:spPr>
            <a:xfrm>
              <a:off x="0" y="0"/>
              <a:ext cx="334645" cy="334645"/>
            </a:xfrm>
            <a:prstGeom prst="rect">
              <a:avLst/>
            </a:prstGeom>
          </p:spPr>
          <p:txBody>
            <a:bodyPr wrap="square" lIns="0" tIns="0" rIns="0" bIns="0" rtlCol="0">
              <a:noAutofit/>
            </a:bodyPr>
            <a:lstStyle/>
            <a:p>
              <a:pPr marL="1270" algn="ctr">
                <a:spcBef>
                  <a:spcPts val="500"/>
                </a:spcBef>
              </a:pPr>
              <a:r>
                <a:rPr lang="ru-RU" sz="1200" b="1" spc="-50">
                  <a:latin typeface="Times New Roman"/>
                  <a:ea typeface="Times New Roman"/>
                </a:rPr>
                <a:t>9</a:t>
              </a:r>
              <a:endParaRPr lang="ru-RU" sz="1100">
                <a:latin typeface="Times New Roman"/>
                <a:ea typeface="Times New Roman"/>
              </a:endParaRPr>
            </a:p>
          </p:txBody>
        </p:sp>
      </p:grpSp>
      <p:sp>
        <p:nvSpPr>
          <p:cNvPr id="8" name="Прямоугольник 7"/>
          <p:cNvSpPr/>
          <p:nvPr/>
        </p:nvSpPr>
        <p:spPr>
          <a:xfrm>
            <a:off x="0" y="0"/>
            <a:ext cx="10268003" cy="707886"/>
          </a:xfrm>
          <a:prstGeom prst="rect">
            <a:avLst/>
          </a:prstGeom>
        </p:spPr>
        <p:txBody>
          <a:bodyPr wrap="square">
            <a:spAutoFit/>
          </a:bodyPr>
          <a:lstStyle/>
          <a:p>
            <a:r>
              <a:rPr lang="ru-RU" altLang="ru-RU" sz="4000" dirty="0">
                <a:solidFill>
                  <a:srgbClr val="0066FF"/>
                </a:solidFill>
                <a:latin typeface="Calibri" panose="020F0502020204030204" pitchFamily="34" charset="0"/>
                <a:cs typeface="Calibri" panose="020F0502020204030204" pitchFamily="34" charset="0"/>
              </a:rPr>
              <a:t>Повторение. Подготовка к ВПР </a:t>
            </a:r>
            <a:endParaRPr lang="ru-RU" sz="4000" dirty="0">
              <a:solidFill>
                <a:srgbClr val="0066FF"/>
              </a:solidFill>
              <a:latin typeface="Calibri" panose="020F0502020204030204" pitchFamily="34" charset="0"/>
              <a:cs typeface="Calibri" panose="020F0502020204030204" pitchFamily="34" charset="0"/>
            </a:endParaRPr>
          </a:p>
        </p:txBody>
      </p:sp>
      <p:sp>
        <p:nvSpPr>
          <p:cNvPr id="14" name="Прямоугольник 13"/>
          <p:cNvSpPr/>
          <p:nvPr/>
        </p:nvSpPr>
        <p:spPr>
          <a:xfrm>
            <a:off x="228600" y="838200"/>
            <a:ext cx="6968455" cy="3046988"/>
          </a:xfrm>
          <a:prstGeom prst="rect">
            <a:avLst/>
          </a:prstGeom>
        </p:spPr>
        <p:txBody>
          <a:bodyPr wrap="square">
            <a:spAutoFit/>
          </a:bodyPr>
          <a:lstStyle/>
          <a:p>
            <a:r>
              <a:rPr lang="ru-RU" sz="3200" dirty="0"/>
              <a:t>№3 Оля нарисовала схему, не отрывая карандаша от листа бумаги и не проводя никакую линию дважды. В какой точке Оля закончила рисовать схему, если она начала её рисовать в точке E?</a:t>
            </a:r>
          </a:p>
        </p:txBody>
      </p:sp>
      <p:pic>
        <p:nvPicPr>
          <p:cNvPr id="3087"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1905000"/>
            <a:ext cx="2123440" cy="2870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0676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19400" y="1981200"/>
            <a:ext cx="8203286" cy="2332818"/>
          </a:xfrm>
          <a:prstGeom prst="rect">
            <a:avLst/>
          </a:prstGeom>
        </p:spPr>
        <p:txBody>
          <a:bodyPr vert="horz" wrap="square" lIns="0" tIns="48895" rIns="0" bIns="0" rtlCol="0">
            <a:spAutoFit/>
          </a:bodyPr>
          <a:lstStyle/>
          <a:p>
            <a:pPr marR="5080">
              <a:tabLst>
                <a:tab pos="1507490" algn="l"/>
              </a:tabLst>
            </a:pPr>
            <a:r>
              <a:rPr sz="4000" kern="0" dirty="0"/>
              <a:t>Д</a:t>
            </a:r>
            <a:r>
              <a:rPr lang="ru-RU" sz="4000" kern="0" dirty="0"/>
              <a:t>о</a:t>
            </a:r>
            <a:r>
              <a:rPr sz="4000" kern="0" dirty="0" err="1"/>
              <a:t>машнее</a:t>
            </a:r>
            <a:r>
              <a:rPr sz="4000" kern="0" dirty="0"/>
              <a:t> </a:t>
            </a:r>
            <a:r>
              <a:rPr lang="ru-RU" sz="4000" kern="0" dirty="0"/>
              <a:t>задание:</a:t>
            </a:r>
          </a:p>
          <a:p>
            <a:pPr marR="5080">
              <a:tabLst>
                <a:tab pos="1507490" algn="l"/>
              </a:tabLst>
            </a:pPr>
            <a:r>
              <a:rPr lang="ru-RU" sz="4000" kern="0" dirty="0"/>
              <a:t>§ 47 часть2 стр. 5</a:t>
            </a:r>
          </a:p>
          <a:p>
            <a:pPr marR="5080">
              <a:tabLst>
                <a:tab pos="1507490" algn="l"/>
              </a:tabLst>
            </a:pPr>
            <a:r>
              <a:rPr lang="ru-RU" sz="4000" kern="0" dirty="0"/>
              <a:t>Задача №11, 12</a:t>
            </a:r>
          </a:p>
          <a:p>
            <a:pPr marL="12700" marR="5080" indent="2078989">
              <a:lnSpc>
                <a:spcPts val="2640"/>
              </a:lnSpc>
              <a:spcBef>
                <a:spcPts val="385"/>
              </a:spcBef>
              <a:tabLst>
                <a:tab pos="1507490" algn="l"/>
              </a:tabLst>
            </a:pPr>
            <a:endParaRP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08382"/>
            <a:ext cx="10972800" cy="3022366"/>
          </a:xfrm>
          <a:prstGeom prst="rect">
            <a:avLst/>
          </a:prstGeom>
        </p:spPr>
        <p:txBody>
          <a:bodyPr wrap="square">
            <a:spAutoFit/>
          </a:bodyPr>
          <a:lstStyle/>
          <a:p>
            <a:pPr marL="547688" indent="-411163" fontAlgn="base">
              <a:spcBef>
                <a:spcPct val="20000"/>
              </a:spcBef>
              <a:spcAft>
                <a:spcPct val="0"/>
              </a:spcAft>
              <a:buClr>
                <a:srgbClr val="F9F9F9"/>
              </a:buClr>
              <a:buSzPct val="65000"/>
              <a:defRPr/>
            </a:pPr>
            <a:r>
              <a:rPr lang="ru-RU" sz="2800" dirty="0"/>
              <a:t>Нарисуйте</a:t>
            </a:r>
          </a:p>
          <a:p>
            <a:pPr marL="547688" indent="-411163" fontAlgn="base">
              <a:spcBef>
                <a:spcPct val="20000"/>
              </a:spcBef>
              <a:spcAft>
                <a:spcPct val="0"/>
              </a:spcAft>
              <a:buClr>
                <a:srgbClr val="F9F9F9"/>
              </a:buClr>
              <a:buSzPct val="65000"/>
              <a:defRPr/>
            </a:pPr>
            <a:r>
              <a:rPr lang="ru-RU" sz="2800" dirty="0"/>
              <a:t>А) граф с семью вершинами и шестью ребрами, не имеющий циклов</a:t>
            </a:r>
          </a:p>
          <a:p>
            <a:pPr marL="547688" indent="-411163" fontAlgn="base">
              <a:spcBef>
                <a:spcPct val="20000"/>
              </a:spcBef>
              <a:spcAft>
                <a:spcPct val="0"/>
              </a:spcAft>
              <a:buClr>
                <a:srgbClr val="F9F9F9"/>
              </a:buClr>
              <a:buSzPct val="65000"/>
              <a:defRPr/>
            </a:pPr>
            <a:r>
              <a:rPr lang="ru-RU" sz="2800" dirty="0"/>
              <a:t>Б) связный граф с семью вершинами и шестью ребрами</a:t>
            </a:r>
          </a:p>
          <a:p>
            <a:pPr marL="547688" indent="-411163" fontAlgn="base">
              <a:spcBef>
                <a:spcPct val="20000"/>
              </a:spcBef>
              <a:spcAft>
                <a:spcPct val="0"/>
              </a:spcAft>
              <a:buClr>
                <a:srgbClr val="F9F9F9"/>
              </a:buClr>
              <a:buSzPct val="65000"/>
              <a:defRPr/>
            </a:pPr>
            <a:r>
              <a:rPr lang="ru-RU" sz="2800" dirty="0"/>
              <a:t>В) граф с семью вершинами, в котором для любых двух вершин существует один и только один связывающий их путь</a:t>
            </a:r>
          </a:p>
          <a:p>
            <a:pPr marL="547688" indent="-411163" fontAlgn="base">
              <a:spcBef>
                <a:spcPct val="20000"/>
              </a:spcBef>
              <a:spcAft>
                <a:spcPct val="0"/>
              </a:spcAft>
              <a:buClr>
                <a:srgbClr val="F9F9F9"/>
              </a:buClr>
              <a:buSzPct val="65000"/>
              <a:defRPr/>
            </a:pPr>
            <a:r>
              <a:rPr lang="ru-RU" sz="2800" dirty="0"/>
              <a:t>Г) связный граф с семью вершинами, каждое ребро которого – мост.</a:t>
            </a:r>
          </a:p>
        </p:txBody>
      </p:sp>
      <p:sp>
        <p:nvSpPr>
          <p:cNvPr id="6" name="Прямоугольник 5"/>
          <p:cNvSpPr/>
          <p:nvPr/>
        </p:nvSpPr>
        <p:spPr>
          <a:xfrm>
            <a:off x="4114800" y="4097994"/>
            <a:ext cx="3683894" cy="523220"/>
          </a:xfrm>
          <a:prstGeom prst="rect">
            <a:avLst/>
          </a:prstGeom>
        </p:spPr>
        <p:txBody>
          <a:bodyPr wrap="none">
            <a:spAutoFit/>
          </a:bodyPr>
          <a:lstStyle/>
          <a:p>
            <a:pPr marL="547688" indent="-411163" fontAlgn="base">
              <a:spcBef>
                <a:spcPct val="20000"/>
              </a:spcBef>
              <a:spcAft>
                <a:spcPct val="0"/>
              </a:spcAft>
              <a:buClr>
                <a:srgbClr val="F9F9F9"/>
              </a:buClr>
              <a:buSzPct val="65000"/>
              <a:defRPr/>
            </a:pPr>
            <a:r>
              <a:rPr lang="ru-RU" sz="2800" dirty="0">
                <a:solidFill>
                  <a:srgbClr val="0066FF"/>
                </a:solidFill>
              </a:rPr>
              <a:t>Возможные решения:</a:t>
            </a:r>
          </a:p>
        </p:txBody>
      </p:sp>
      <p:pic>
        <p:nvPicPr>
          <p:cNvPr id="9" name="Picture 2"/>
          <p:cNvPicPr>
            <a:picLocks noChangeAspect="1" noChangeArrowheads="1"/>
          </p:cNvPicPr>
          <p:nvPr/>
        </p:nvPicPr>
        <p:blipFill>
          <a:blip r:embed="rId2"/>
          <a:srcRect/>
          <a:stretch>
            <a:fillRect/>
          </a:stretch>
        </p:blipFill>
        <p:spPr bwMode="auto">
          <a:xfrm>
            <a:off x="1981200" y="4824887"/>
            <a:ext cx="8421322" cy="2057400"/>
          </a:xfrm>
          <a:prstGeom prst="rect">
            <a:avLst/>
          </a:prstGeom>
          <a:noFill/>
          <a:ln w="9525">
            <a:noFill/>
            <a:miter lim="800000"/>
            <a:headEnd/>
            <a:tailEnd/>
          </a:ln>
        </p:spPr>
      </p:pic>
      <p:sp>
        <p:nvSpPr>
          <p:cNvPr id="3" name="Прямоугольник 2"/>
          <p:cNvSpPr/>
          <p:nvPr/>
        </p:nvSpPr>
        <p:spPr>
          <a:xfrm>
            <a:off x="0" y="0"/>
            <a:ext cx="5029200" cy="707886"/>
          </a:xfrm>
          <a:prstGeom prst="rect">
            <a:avLst/>
          </a:prstGeom>
        </p:spPr>
        <p:txBody>
          <a:bodyPr wrap="square">
            <a:spAutoFit/>
          </a:bodyPr>
          <a:lstStyle/>
          <a:p>
            <a:pPr marL="547688" indent="-411163" fontAlgn="base">
              <a:spcBef>
                <a:spcPct val="20000"/>
              </a:spcBef>
              <a:spcAft>
                <a:spcPct val="0"/>
              </a:spcAft>
              <a:buClr>
                <a:srgbClr val="F9F9F9"/>
              </a:buClr>
              <a:buSzPct val="65000"/>
              <a:defRPr/>
            </a:pPr>
            <a:r>
              <a:rPr lang="ru-RU" sz="4000" dirty="0">
                <a:solidFill>
                  <a:srgbClr val="0066FF"/>
                </a:solidFill>
              </a:rPr>
              <a:t>Задание 1. </a:t>
            </a:r>
          </a:p>
        </p:txBody>
      </p:sp>
    </p:spTree>
    <p:extLst>
      <p:ext uri="{BB962C8B-B14F-4D97-AF65-F5344CB8AC3E}">
        <p14:creationId xmlns:p14="http://schemas.microsoft.com/office/powerpoint/2010/main" val="8212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E2DE2A5-D597-CA85-81ED-5C144639CB66}"/>
              </a:ext>
            </a:extLst>
          </p:cNvPr>
          <p:cNvSpPr>
            <a:spLocks noGrp="1"/>
          </p:cNvSpPr>
          <p:nvPr>
            <p:ph idx="1"/>
          </p:nvPr>
        </p:nvSpPr>
        <p:spPr>
          <a:xfrm>
            <a:off x="533400" y="990600"/>
            <a:ext cx="8686800" cy="1524000"/>
          </a:xfrm>
          <a:prstGeom prst="roundRect">
            <a:avLst/>
          </a:prstGeom>
          <a:ln w="28575">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normAutofit fontScale="92500" lnSpcReduction="10000"/>
          </a:bodyPr>
          <a:lstStyle/>
          <a:p>
            <a:pPr marL="0" indent="0">
              <a:buNone/>
            </a:pPr>
            <a:r>
              <a:rPr lang="ru-RU" sz="3200" b="1" dirty="0">
                <a:solidFill>
                  <a:schemeClr val="dk1"/>
                </a:solidFill>
                <a:latin typeface="Calibri" panose="020F0502020204030204" pitchFamily="34" charset="0"/>
                <a:cs typeface="Calibri" panose="020F0502020204030204" pitchFamily="34" charset="0"/>
              </a:rPr>
              <a:t>Дерево – </a:t>
            </a:r>
            <a:r>
              <a:rPr lang="ru-RU" sz="3200" dirty="0">
                <a:solidFill>
                  <a:schemeClr val="dk1"/>
                </a:solidFill>
                <a:latin typeface="Calibri" panose="020F0502020204030204" pitchFamily="34" charset="0"/>
                <a:cs typeface="Calibri" panose="020F0502020204030204" pitchFamily="34" charset="0"/>
              </a:rPr>
              <a:t>связный граф без циклов.</a:t>
            </a:r>
          </a:p>
          <a:p>
            <a:pPr marL="0" indent="0">
              <a:buNone/>
            </a:pPr>
            <a:r>
              <a:rPr lang="ru-RU" sz="3200" dirty="0">
                <a:solidFill>
                  <a:schemeClr val="dk1"/>
                </a:solidFill>
                <a:latin typeface="Calibri" panose="020F0502020204030204" pitchFamily="34" charset="0"/>
                <a:cs typeface="Calibri" panose="020F0502020204030204" pitchFamily="34" charset="0"/>
              </a:rPr>
              <a:t>Вершина, из которой «растет» дерево, считается </a:t>
            </a:r>
            <a:r>
              <a:rPr lang="ru-RU" sz="3200" b="1" dirty="0">
                <a:solidFill>
                  <a:schemeClr val="dk1"/>
                </a:solidFill>
                <a:latin typeface="Calibri" panose="020F0502020204030204" pitchFamily="34" charset="0"/>
                <a:cs typeface="Calibri" panose="020F0502020204030204" pitchFamily="34" charset="0"/>
              </a:rPr>
              <a:t>начальной</a:t>
            </a:r>
            <a:r>
              <a:rPr lang="ru-RU" sz="3200" dirty="0">
                <a:solidFill>
                  <a:schemeClr val="dk1"/>
                </a:solidFill>
                <a:latin typeface="Calibri" panose="020F0502020204030204" pitchFamily="34" charset="0"/>
                <a:cs typeface="Calibri" panose="020F0502020204030204" pitchFamily="34" charset="0"/>
              </a:rPr>
              <a:t> или </a:t>
            </a:r>
            <a:r>
              <a:rPr lang="ru-RU" sz="3200" b="1" dirty="0">
                <a:solidFill>
                  <a:schemeClr val="dk1"/>
                </a:solidFill>
                <a:latin typeface="Calibri" panose="020F0502020204030204" pitchFamily="34" charset="0"/>
                <a:cs typeface="Calibri" panose="020F0502020204030204" pitchFamily="34" charset="0"/>
              </a:rPr>
              <a:t>корневой</a:t>
            </a:r>
            <a:r>
              <a:rPr lang="ru-RU" sz="3200" dirty="0">
                <a:solidFill>
                  <a:schemeClr val="dk1"/>
                </a:solidFill>
                <a:latin typeface="Calibri" panose="020F0502020204030204" pitchFamily="34" charset="0"/>
                <a:cs typeface="Calibri" panose="020F0502020204030204" pitchFamily="34" charset="0"/>
              </a:rPr>
              <a:t>.</a:t>
            </a:r>
            <a:endParaRPr lang="x-none" sz="3200" dirty="0">
              <a:solidFill>
                <a:schemeClr val="dk1"/>
              </a:solidFill>
              <a:latin typeface="Calibri" panose="020F0502020204030204" pitchFamily="34" charset="0"/>
              <a:cs typeface="Calibri" panose="020F0502020204030204" pitchFamily="34" charset="0"/>
            </a:endParaRPr>
          </a:p>
        </p:txBody>
      </p:sp>
      <p:pic>
        <p:nvPicPr>
          <p:cNvPr id="5" name="Рисунок 4">
            <a:extLst>
              <a:ext uri="{FF2B5EF4-FFF2-40B4-BE49-F238E27FC236}">
                <a16:creationId xmlns:a16="http://schemas.microsoft.com/office/drawing/2014/main" id="{B1FB13AE-926C-0D51-C911-DF596728BB2F}"/>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Lst>
          </a:blip>
          <a:srcRect l="4205" t="2374" r="1673" b="-2374"/>
          <a:stretch/>
        </p:blipFill>
        <p:spPr>
          <a:xfrm>
            <a:off x="1752600" y="2819400"/>
            <a:ext cx="8817201" cy="3525982"/>
          </a:xfrm>
          <a:prstGeom prst="rect">
            <a:avLst/>
          </a:prstGeom>
        </p:spPr>
      </p:pic>
      <p:sp>
        <p:nvSpPr>
          <p:cNvPr id="7" name="TextBox 6"/>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Дерево</a:t>
            </a:r>
          </a:p>
        </p:txBody>
      </p:sp>
    </p:spTree>
    <p:extLst>
      <p:ext uri="{BB962C8B-B14F-4D97-AF65-F5344CB8AC3E}">
        <p14:creationId xmlns:p14="http://schemas.microsoft.com/office/powerpoint/2010/main" val="188964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Дерево</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9600"/>
            <a:ext cx="6568813" cy="4549913"/>
          </a:xfrm>
          <a:prstGeom prst="rect">
            <a:avLst/>
          </a:prstGeom>
        </p:spPr>
      </p:pic>
      <p:sp>
        <p:nvSpPr>
          <p:cNvPr id="8" name="Прямоугольник 7"/>
          <p:cNvSpPr/>
          <p:nvPr/>
        </p:nvSpPr>
        <p:spPr>
          <a:xfrm>
            <a:off x="6539718" y="362257"/>
            <a:ext cx="4495800" cy="6038576"/>
          </a:xfrm>
          <a:prstGeom prst="rect">
            <a:avLst/>
          </a:prstGeom>
        </p:spPr>
        <p:txBody>
          <a:bodyPr wrap="square">
            <a:spAutoFit/>
          </a:bodyPr>
          <a:lstStyle/>
          <a:p>
            <a:pPr marL="547688" indent="-411163" fontAlgn="base">
              <a:spcBef>
                <a:spcPct val="20000"/>
              </a:spcBef>
              <a:spcAft>
                <a:spcPct val="0"/>
              </a:spcAft>
              <a:buClr>
                <a:srgbClr val="F9F9F9"/>
              </a:buClr>
              <a:buSzPct val="65000"/>
              <a:defRPr/>
            </a:pPr>
            <a:r>
              <a:rPr lang="ru-RU" sz="2800" dirty="0"/>
              <a:t>А) Сколько корневых вершин?</a:t>
            </a:r>
          </a:p>
          <a:p>
            <a:pPr marL="547688" indent="-411163" fontAlgn="base">
              <a:spcBef>
                <a:spcPct val="20000"/>
              </a:spcBef>
              <a:spcAft>
                <a:spcPct val="0"/>
              </a:spcAft>
              <a:buClr>
                <a:srgbClr val="F9F9F9"/>
              </a:buClr>
              <a:buSzPct val="65000"/>
              <a:defRPr/>
            </a:pPr>
            <a:r>
              <a:rPr lang="ru-RU" sz="2800" dirty="0"/>
              <a:t>Б) Сколько предков?</a:t>
            </a:r>
          </a:p>
          <a:p>
            <a:pPr marL="547688" indent="-411163" fontAlgn="base">
              <a:spcBef>
                <a:spcPct val="20000"/>
              </a:spcBef>
              <a:spcAft>
                <a:spcPct val="0"/>
              </a:spcAft>
              <a:buClr>
                <a:srgbClr val="F9F9F9"/>
              </a:buClr>
              <a:buSzPct val="65000"/>
              <a:defRPr/>
            </a:pPr>
            <a:r>
              <a:rPr lang="ru-RU" sz="2800" dirty="0"/>
              <a:t>Перечислите их:</a:t>
            </a:r>
          </a:p>
          <a:p>
            <a:pPr marL="547688" indent="-411163" fontAlgn="base">
              <a:spcBef>
                <a:spcPct val="20000"/>
              </a:spcBef>
              <a:spcAft>
                <a:spcPct val="0"/>
              </a:spcAft>
              <a:buClr>
                <a:srgbClr val="F9F9F9"/>
              </a:buClr>
              <a:buSzPct val="65000"/>
              <a:defRPr/>
            </a:pPr>
            <a:endParaRPr lang="ru-RU" sz="2800" dirty="0"/>
          </a:p>
          <a:p>
            <a:pPr marL="547688" indent="-411163" fontAlgn="base">
              <a:spcBef>
                <a:spcPct val="20000"/>
              </a:spcBef>
              <a:spcAft>
                <a:spcPct val="0"/>
              </a:spcAft>
              <a:buClr>
                <a:srgbClr val="F9F9F9"/>
              </a:buClr>
              <a:buSzPct val="65000"/>
              <a:defRPr/>
            </a:pPr>
            <a:r>
              <a:rPr lang="ru-RU" sz="2800" dirty="0"/>
              <a:t>В) Сколько потомков?</a:t>
            </a:r>
          </a:p>
          <a:p>
            <a:pPr marL="547688" indent="-411163" fontAlgn="base">
              <a:spcBef>
                <a:spcPct val="20000"/>
              </a:spcBef>
              <a:spcAft>
                <a:spcPct val="0"/>
              </a:spcAft>
              <a:buClr>
                <a:srgbClr val="F9F9F9"/>
              </a:buClr>
              <a:buSzPct val="65000"/>
              <a:defRPr/>
            </a:pPr>
            <a:r>
              <a:rPr lang="ru-RU" sz="2800" dirty="0"/>
              <a:t>Перечислите их:</a:t>
            </a:r>
          </a:p>
          <a:p>
            <a:pPr marL="547688" indent="-411163" fontAlgn="base">
              <a:spcBef>
                <a:spcPct val="20000"/>
              </a:spcBef>
              <a:spcAft>
                <a:spcPct val="0"/>
              </a:spcAft>
              <a:buClr>
                <a:srgbClr val="F9F9F9"/>
              </a:buClr>
              <a:buSzPct val="65000"/>
              <a:defRPr/>
            </a:pPr>
            <a:endParaRPr lang="ru-RU" sz="2800" dirty="0"/>
          </a:p>
          <a:p>
            <a:pPr marL="547688" indent="-411163" fontAlgn="base">
              <a:spcBef>
                <a:spcPct val="20000"/>
              </a:spcBef>
              <a:spcAft>
                <a:spcPct val="0"/>
              </a:spcAft>
              <a:buClr>
                <a:srgbClr val="F9F9F9"/>
              </a:buClr>
              <a:buSzPct val="65000"/>
              <a:defRPr/>
            </a:pPr>
            <a:r>
              <a:rPr lang="ru-RU" sz="2800" dirty="0"/>
              <a:t>Г) Сколько листьев (висячая вершина)?</a:t>
            </a:r>
          </a:p>
          <a:p>
            <a:pPr marL="547688" indent="-411163" fontAlgn="base">
              <a:spcBef>
                <a:spcPct val="20000"/>
              </a:spcBef>
              <a:spcAft>
                <a:spcPct val="0"/>
              </a:spcAft>
              <a:buClr>
                <a:srgbClr val="F9F9F9"/>
              </a:buClr>
              <a:buSzPct val="65000"/>
              <a:defRPr/>
            </a:pPr>
            <a:r>
              <a:rPr lang="ru-RU" sz="2800" dirty="0"/>
              <a:t>Перечислите их:</a:t>
            </a:r>
          </a:p>
          <a:p>
            <a:pPr marL="547688" indent="-411163" fontAlgn="base">
              <a:spcBef>
                <a:spcPct val="20000"/>
              </a:spcBef>
              <a:spcAft>
                <a:spcPct val="0"/>
              </a:spcAft>
              <a:buClr>
                <a:srgbClr val="F9F9F9"/>
              </a:buClr>
              <a:buSzPct val="65000"/>
              <a:defRPr/>
            </a:pPr>
            <a:endParaRPr lang="ru-RU" sz="2800" dirty="0"/>
          </a:p>
        </p:txBody>
      </p:sp>
    </p:spTree>
    <p:extLst>
      <p:ext uri="{BB962C8B-B14F-4D97-AF65-F5344CB8AC3E}">
        <p14:creationId xmlns:p14="http://schemas.microsoft.com/office/powerpoint/2010/main" val="62230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a:srcRect l="13127" t="43655" r="21224" b="27035"/>
          <a:stretch/>
        </p:blipFill>
        <p:spPr>
          <a:xfrm>
            <a:off x="990600" y="2286000"/>
            <a:ext cx="9586919" cy="3486152"/>
          </a:xfrm>
          <a:prstGeom prst="rect">
            <a:avLst/>
          </a:prstGeom>
        </p:spPr>
      </p:pic>
      <p:sp>
        <p:nvSpPr>
          <p:cNvPr id="6" name="Объект 2">
            <a:extLst>
              <a:ext uri="{FF2B5EF4-FFF2-40B4-BE49-F238E27FC236}">
                <a16:creationId xmlns:a16="http://schemas.microsoft.com/office/drawing/2014/main" id="{6E2DE2A5-D597-CA85-81ED-5C144639CB66}"/>
              </a:ext>
            </a:extLst>
          </p:cNvPr>
          <p:cNvSpPr>
            <a:spLocks noGrp="1"/>
          </p:cNvSpPr>
          <p:nvPr>
            <p:ph idx="1"/>
          </p:nvPr>
        </p:nvSpPr>
        <p:spPr>
          <a:xfrm>
            <a:off x="990600" y="990600"/>
            <a:ext cx="9448800" cy="685800"/>
          </a:xfrm>
          <a:prstGeom prst="rect">
            <a:avLst/>
          </a:prstGeom>
        </p:spPr>
        <p:txBody>
          <a:bodyPr>
            <a:noAutofit/>
          </a:bodyPr>
          <a:lstStyle/>
          <a:p>
            <a:pPr marL="0" indent="0">
              <a:buNone/>
            </a:pPr>
            <a:r>
              <a:rPr lang="ru-RU" sz="3200" dirty="0">
                <a:latin typeface="Calibri" panose="020F0502020204030204" pitchFamily="34" charset="0"/>
                <a:cs typeface="Calibri" panose="020F0502020204030204" pitchFamily="34" charset="0"/>
              </a:rPr>
              <a:t>Какие из графов на рисунке 5 являются деревьями?</a:t>
            </a:r>
            <a:endParaRPr lang="x-none" sz="3200" dirty="0">
              <a:latin typeface="Calibri" panose="020F0502020204030204" pitchFamily="34" charset="0"/>
              <a:cs typeface="Calibri" panose="020F0502020204030204" pitchFamily="34" charset="0"/>
            </a:endParaRPr>
          </a:p>
        </p:txBody>
      </p:sp>
      <p:sp>
        <p:nvSpPr>
          <p:cNvPr id="5" name="Объект 2">
            <a:extLst>
              <a:ext uri="{FF2B5EF4-FFF2-40B4-BE49-F238E27FC236}">
                <a16:creationId xmlns:a16="http://schemas.microsoft.com/office/drawing/2014/main" id="{6E2DE2A5-D597-CA85-81ED-5C144639CB66}"/>
              </a:ext>
            </a:extLst>
          </p:cNvPr>
          <p:cNvSpPr txBox="1">
            <a:spLocks/>
          </p:cNvSpPr>
          <p:nvPr/>
        </p:nvSpPr>
        <p:spPr>
          <a:xfrm>
            <a:off x="0" y="-8227"/>
            <a:ext cx="7467600" cy="6628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ru-RU" sz="4000" dirty="0">
                <a:solidFill>
                  <a:srgbClr val="0066FF"/>
                </a:solidFill>
              </a:rPr>
              <a:t>Задача 1</a:t>
            </a:r>
            <a:endParaRPr lang="x-none" sz="4000" dirty="0">
              <a:solidFill>
                <a:srgbClr val="0066FF"/>
              </a:solidFill>
            </a:endParaRPr>
          </a:p>
        </p:txBody>
      </p:sp>
    </p:spTree>
    <p:extLst>
      <p:ext uri="{BB962C8B-B14F-4D97-AF65-F5344CB8AC3E}">
        <p14:creationId xmlns:p14="http://schemas.microsoft.com/office/powerpoint/2010/main" val="196020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1228B9FF-0978-CE57-C661-35CF151E7F95}"/>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Lst>
          </a:blip>
          <a:srcRect l="2022" t="9082" r="57527" b="10685"/>
          <a:stretch/>
        </p:blipFill>
        <p:spPr>
          <a:xfrm>
            <a:off x="8305800" y="1905000"/>
            <a:ext cx="3048000" cy="4038600"/>
          </a:xfrm>
          <a:prstGeom prst="rect">
            <a:avLst/>
          </a:prstGeom>
        </p:spPr>
      </p:pic>
      <p:sp>
        <p:nvSpPr>
          <p:cNvPr id="6" name="TextBox 5"/>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Теоремы и свойства</a:t>
            </a:r>
          </a:p>
        </p:txBody>
      </p:sp>
      <p:sp>
        <p:nvSpPr>
          <p:cNvPr id="2" name="Скругленный прямоугольник 1"/>
          <p:cNvSpPr/>
          <p:nvPr/>
        </p:nvSpPr>
        <p:spPr>
          <a:xfrm>
            <a:off x="228600" y="1295400"/>
            <a:ext cx="7772400" cy="3429000"/>
          </a:xfrm>
          <a:prstGeom prst="roundRect">
            <a:avLst/>
          </a:prstGeom>
          <a:ln w="28575">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r>
              <a:rPr lang="ru-RU" sz="3200" b="1" dirty="0">
                <a:latin typeface="Calibri" panose="020F0502020204030204" pitchFamily="34" charset="0"/>
                <a:cs typeface="Calibri" panose="020F0502020204030204" pitchFamily="34" charset="0"/>
              </a:rPr>
              <a:t>Теорема. </a:t>
            </a:r>
            <a:r>
              <a:rPr lang="ru-RU" sz="3200" dirty="0">
                <a:latin typeface="Calibri" panose="020F0502020204030204" pitchFamily="34" charset="0"/>
                <a:cs typeface="Calibri" panose="020F0502020204030204" pitchFamily="34" charset="0"/>
              </a:rPr>
              <a:t>Любые две вершины в дереве соединены единственной цепью.</a:t>
            </a:r>
          </a:p>
          <a:p>
            <a:endParaRPr lang="ru-RU" sz="3200" dirty="0">
              <a:latin typeface="Calibri" panose="020F0502020204030204" pitchFamily="34" charset="0"/>
              <a:cs typeface="Calibri" panose="020F0502020204030204" pitchFamily="34" charset="0"/>
            </a:endParaRPr>
          </a:p>
          <a:p>
            <a:r>
              <a:rPr lang="ru-RU" sz="3200" b="1" dirty="0">
                <a:latin typeface="Calibri" panose="020F0502020204030204" pitchFamily="34" charset="0"/>
                <a:cs typeface="Calibri" panose="020F0502020204030204" pitchFamily="34" charset="0"/>
              </a:rPr>
              <a:t>Свойство 1. </a:t>
            </a:r>
            <a:r>
              <a:rPr lang="ru-RU" sz="3200" dirty="0">
                <a:latin typeface="Calibri" panose="020F0502020204030204" pitchFamily="34" charset="0"/>
                <a:cs typeface="Calibri" panose="020F0502020204030204" pitchFamily="34" charset="0"/>
              </a:rPr>
              <a:t>Если из дерева удалить любое ребро, то граф перестанет быть связным.</a:t>
            </a:r>
            <a:r>
              <a:rPr lang="ru-RU" sz="3200" u="sng" dirty="0">
                <a:latin typeface="Calibri" panose="020F0502020204030204" pitchFamily="34" charset="0"/>
                <a:cs typeface="Calibri" panose="020F0502020204030204" pitchFamily="34" charset="0"/>
              </a:rPr>
              <a:t> </a:t>
            </a:r>
            <a:endParaRPr lang="ru-RU" sz="3200" dirty="0"/>
          </a:p>
        </p:txBody>
      </p:sp>
    </p:spTree>
    <p:extLst>
      <p:ext uri="{BB962C8B-B14F-4D97-AF65-F5344CB8AC3E}">
        <p14:creationId xmlns:p14="http://schemas.microsoft.com/office/powerpoint/2010/main" val="1118974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2A1E5603-9D43-EEEE-9552-C2B9CFB5B71F}"/>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Lst>
          </a:blip>
          <a:stretch>
            <a:fillRect/>
          </a:stretch>
        </p:blipFill>
        <p:spPr>
          <a:xfrm>
            <a:off x="4343400" y="3440405"/>
            <a:ext cx="7065278" cy="3136350"/>
          </a:xfrm>
          <a:prstGeom prst="rect">
            <a:avLst/>
          </a:prstGeom>
        </p:spPr>
      </p:pic>
      <p:sp>
        <p:nvSpPr>
          <p:cNvPr id="2" name="Прямоугольник 1"/>
          <p:cNvSpPr/>
          <p:nvPr/>
        </p:nvSpPr>
        <p:spPr>
          <a:xfrm>
            <a:off x="304800" y="2832821"/>
            <a:ext cx="11049000" cy="584775"/>
          </a:xfrm>
          <a:prstGeom prst="rect">
            <a:avLst/>
          </a:prstGeom>
        </p:spPr>
        <p:txBody>
          <a:bodyPr wrap="square">
            <a:spAutoFit/>
          </a:bodyPr>
          <a:lstStyle/>
          <a:p>
            <a:pPr lvl="0"/>
            <a:r>
              <a:rPr lang="ru-RU" sz="3200" b="1" kern="0" dirty="0">
                <a:solidFill>
                  <a:sysClr val="windowText" lastClr="000000"/>
                </a:solidFill>
                <a:latin typeface="Calibri" panose="020F0502020204030204" pitchFamily="34" charset="0"/>
                <a:cs typeface="Calibri" panose="020F0502020204030204" pitchFamily="34" charset="0"/>
              </a:rPr>
              <a:t>Задача 9. </a:t>
            </a:r>
            <a:r>
              <a:rPr lang="ru-RU" sz="3200" kern="0" dirty="0">
                <a:solidFill>
                  <a:sysClr val="windowText" lastClr="000000"/>
                </a:solidFill>
                <a:latin typeface="Calibri" panose="020F0502020204030204" pitchFamily="34" charset="0"/>
                <a:cs typeface="Calibri" panose="020F0502020204030204" pitchFamily="34" charset="0"/>
              </a:rPr>
              <a:t>Сколько концевых вершин в дереве на рисунке 10?</a:t>
            </a:r>
            <a:endParaRPr lang="ru-RU" sz="3200" b="1" u="sng" kern="0" dirty="0">
              <a:solidFill>
                <a:sysClr val="windowText" lastClr="000000"/>
              </a:solidFill>
              <a:latin typeface="Calibri" panose="020F0502020204030204" pitchFamily="34" charset="0"/>
              <a:cs typeface="Calibri" panose="020F0502020204030204" pitchFamily="34" charset="0"/>
            </a:endParaRPr>
          </a:p>
        </p:txBody>
      </p:sp>
      <p:sp>
        <p:nvSpPr>
          <p:cNvPr id="6" name="Скругленный прямоугольник 5"/>
          <p:cNvSpPr/>
          <p:nvPr/>
        </p:nvSpPr>
        <p:spPr>
          <a:xfrm>
            <a:off x="228600" y="883187"/>
            <a:ext cx="9906000" cy="1752600"/>
          </a:xfrm>
          <a:prstGeom prst="roundRect">
            <a:avLst/>
          </a:prstGeom>
          <a:ln w="28575">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r>
              <a:rPr lang="ru-RU" sz="3200" b="1" dirty="0">
                <a:latin typeface="Calibri" panose="020F0502020204030204" pitchFamily="34" charset="0"/>
                <a:cs typeface="Calibri" panose="020F0502020204030204" pitchFamily="34" charset="0"/>
              </a:rPr>
              <a:t>Концевой (висячей) </a:t>
            </a:r>
            <a:r>
              <a:rPr lang="ru-RU" sz="3200" dirty="0">
                <a:latin typeface="Calibri" panose="020F0502020204030204" pitchFamily="34" charset="0"/>
                <a:cs typeface="Calibri" panose="020F0502020204030204" pitchFamily="34" charset="0"/>
              </a:rPr>
              <a:t>вершиной называется вершина, из которой выходит ровно одно ребро, то есть вершина степени 1.</a:t>
            </a:r>
          </a:p>
        </p:txBody>
      </p:sp>
      <p:sp>
        <p:nvSpPr>
          <p:cNvPr id="7" name="TextBox 6"/>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Теоремы и свойства</a:t>
            </a:r>
          </a:p>
        </p:txBody>
      </p:sp>
      <p:pic>
        <p:nvPicPr>
          <p:cNvPr id="5" name="Рисунок 4">
            <a:extLst>
              <a:ext uri="{FF2B5EF4-FFF2-40B4-BE49-F238E27FC236}">
                <a16:creationId xmlns:a16="http://schemas.microsoft.com/office/drawing/2014/main" id="{92D3AC24-9FC7-442F-AB46-90505A5A1E84}"/>
              </a:ext>
            </a:extLst>
          </p:cNvPr>
          <p:cNvPicPr>
            <a:picLocks noChangeAspect="1"/>
          </p:cNvPicPr>
          <p:nvPr/>
        </p:nvPicPr>
        <p:blipFill>
          <a:blip r:embed="rId4"/>
          <a:stretch>
            <a:fillRect/>
          </a:stretch>
        </p:blipFill>
        <p:spPr>
          <a:xfrm>
            <a:off x="990600" y="3723767"/>
            <a:ext cx="3055327" cy="2286000"/>
          </a:xfrm>
          <a:prstGeom prst="rect">
            <a:avLst/>
          </a:prstGeom>
        </p:spPr>
      </p:pic>
    </p:spTree>
    <p:extLst>
      <p:ext uri="{BB962C8B-B14F-4D97-AF65-F5344CB8AC3E}">
        <p14:creationId xmlns:p14="http://schemas.microsoft.com/office/powerpoint/2010/main" val="348608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838200"/>
            <a:ext cx="9296400" cy="1077218"/>
          </a:xfrm>
          <a:prstGeom prst="rect">
            <a:avLst/>
          </a:prstGeom>
        </p:spPr>
        <p:txBody>
          <a:bodyPr wrap="square">
            <a:spAutoFit/>
          </a:bodyPr>
          <a:lstStyle/>
          <a:p>
            <a:pPr lvl="0"/>
            <a:r>
              <a:rPr lang="ru-RU" sz="3200" b="1" kern="0" dirty="0">
                <a:solidFill>
                  <a:sysClr val="windowText" lastClr="000000"/>
                </a:solidFill>
                <a:latin typeface="Calibri" panose="020F0502020204030204" pitchFamily="34" charset="0"/>
                <a:cs typeface="Calibri" panose="020F0502020204030204" pitchFamily="34" charset="0"/>
              </a:rPr>
              <a:t>Задача 10. </a:t>
            </a:r>
            <a:r>
              <a:rPr lang="ru-RU" sz="3200" kern="0" dirty="0">
                <a:solidFill>
                  <a:sysClr val="windowText" lastClr="000000"/>
                </a:solidFill>
                <a:latin typeface="Calibri" panose="020F0502020204030204" pitchFamily="34" charset="0"/>
                <a:cs typeface="Calibri" panose="020F0502020204030204" pitchFamily="34" charset="0"/>
              </a:rPr>
              <a:t>В дереве 4 вершины. Сколько концевых вершин в нем может быть?</a:t>
            </a:r>
            <a:endParaRPr lang="ru-RU" sz="3200" b="1" u="sng" kern="0" dirty="0">
              <a:solidFill>
                <a:sysClr val="windowText" lastClr="000000"/>
              </a:solidFill>
              <a:latin typeface="Calibri" panose="020F0502020204030204" pitchFamily="34" charset="0"/>
              <a:cs typeface="Calibri" panose="020F0502020204030204" pitchFamily="34" charset="0"/>
            </a:endParaRPr>
          </a:p>
        </p:txBody>
      </p:sp>
      <p:sp>
        <p:nvSpPr>
          <p:cNvPr id="7" name="TextBox 6"/>
          <p:cNvSpPr txBox="1"/>
          <p:nvPr/>
        </p:nvSpPr>
        <p:spPr>
          <a:xfrm>
            <a:off x="0" y="1"/>
            <a:ext cx="4979095" cy="707886"/>
          </a:xfrm>
          <a:prstGeom prst="rect">
            <a:avLst/>
          </a:prstGeom>
          <a:noFill/>
        </p:spPr>
        <p:txBody>
          <a:bodyPr wrap="square" rtlCol="0">
            <a:spAutoFit/>
          </a:bodyPr>
          <a:lstStyle/>
          <a:p>
            <a:r>
              <a:rPr lang="ru-RU" sz="4000" dirty="0">
                <a:solidFill>
                  <a:srgbClr val="0066FF"/>
                </a:solidFill>
              </a:rPr>
              <a:t>Теоремы и свойства</a:t>
            </a:r>
          </a:p>
        </p:txBody>
      </p:sp>
      <p:grpSp>
        <p:nvGrpSpPr>
          <p:cNvPr id="8" name="Группа 7">
            <a:extLst>
              <a:ext uri="{FF2B5EF4-FFF2-40B4-BE49-F238E27FC236}">
                <a16:creationId xmlns:a16="http://schemas.microsoft.com/office/drawing/2014/main" id="{A05F6277-3E68-4C5F-A363-939DA422390D}"/>
              </a:ext>
            </a:extLst>
          </p:cNvPr>
          <p:cNvGrpSpPr/>
          <p:nvPr/>
        </p:nvGrpSpPr>
        <p:grpSpPr>
          <a:xfrm>
            <a:off x="457200" y="2514600"/>
            <a:ext cx="1828800" cy="1077218"/>
            <a:chOff x="3049292" y="765270"/>
            <a:chExt cx="3862682" cy="2291555"/>
          </a:xfrm>
        </p:grpSpPr>
        <p:cxnSp>
          <p:nvCxnSpPr>
            <p:cNvPr id="9" name="Прямая со стрелкой 8">
              <a:extLst>
                <a:ext uri="{FF2B5EF4-FFF2-40B4-BE49-F238E27FC236}">
                  <a16:creationId xmlns:a16="http://schemas.microsoft.com/office/drawing/2014/main" id="{B1A55442-62FF-4B73-ADBF-21C51BCCDCB0}"/>
                </a:ext>
              </a:extLst>
            </p:cNvPr>
            <p:cNvCxnSpPr>
              <a:stCxn id="13" idx="6"/>
              <a:endCxn id="14" idx="2"/>
            </p:cNvCxnSpPr>
            <p:nvPr/>
          </p:nvCxnSpPr>
          <p:spPr>
            <a:xfrm>
              <a:off x="3696992" y="1089120"/>
              <a:ext cx="2567282" cy="0"/>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a:extLst>
                <a:ext uri="{FF2B5EF4-FFF2-40B4-BE49-F238E27FC236}">
                  <a16:creationId xmlns:a16="http://schemas.microsoft.com/office/drawing/2014/main" id="{1023BB36-7A38-4932-BC92-E49E708D96B7}"/>
                </a:ext>
              </a:extLst>
            </p:cNvPr>
            <p:cNvCxnSpPr>
              <a:stCxn id="14" idx="4"/>
              <a:endCxn id="16" idx="0"/>
            </p:cNvCxnSpPr>
            <p:nvPr/>
          </p:nvCxnSpPr>
          <p:spPr>
            <a:xfrm flipH="1">
              <a:off x="6586647" y="1412970"/>
              <a:ext cx="1476" cy="996155"/>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13" name="Овал 12">
              <a:extLst>
                <a:ext uri="{FF2B5EF4-FFF2-40B4-BE49-F238E27FC236}">
                  <a16:creationId xmlns:a16="http://schemas.microsoft.com/office/drawing/2014/main" id="{D1B49597-3DAC-4DF3-A78E-FFE357526EEB}"/>
                </a:ext>
              </a:extLst>
            </p:cNvPr>
            <p:cNvSpPr/>
            <p:nvPr/>
          </p:nvSpPr>
          <p:spPr>
            <a:xfrm>
              <a:off x="3049292" y="765270"/>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4" name="Овал 13">
              <a:extLst>
                <a:ext uri="{FF2B5EF4-FFF2-40B4-BE49-F238E27FC236}">
                  <a16:creationId xmlns:a16="http://schemas.microsoft.com/office/drawing/2014/main" id="{CD9640AC-B425-47B0-AB77-61F324EF502D}"/>
                </a:ext>
              </a:extLst>
            </p:cNvPr>
            <p:cNvSpPr/>
            <p:nvPr/>
          </p:nvSpPr>
          <p:spPr>
            <a:xfrm>
              <a:off x="6264274" y="765270"/>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5" name="Овал 14">
              <a:extLst>
                <a:ext uri="{FF2B5EF4-FFF2-40B4-BE49-F238E27FC236}">
                  <a16:creationId xmlns:a16="http://schemas.microsoft.com/office/drawing/2014/main" id="{BC9A576D-83C4-4E40-B737-DBEB3BE85050}"/>
                </a:ext>
              </a:extLst>
            </p:cNvPr>
            <p:cNvSpPr/>
            <p:nvPr/>
          </p:nvSpPr>
          <p:spPr>
            <a:xfrm>
              <a:off x="3049292" y="2409125"/>
              <a:ext cx="649288"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16" name="Овал 15">
              <a:extLst>
                <a:ext uri="{FF2B5EF4-FFF2-40B4-BE49-F238E27FC236}">
                  <a16:creationId xmlns:a16="http://schemas.microsoft.com/office/drawing/2014/main" id="{ED529A67-2D68-4207-934D-081B8ADF3CB2}"/>
                </a:ext>
              </a:extLst>
            </p:cNvPr>
            <p:cNvSpPr/>
            <p:nvPr/>
          </p:nvSpPr>
          <p:spPr>
            <a:xfrm>
              <a:off x="6262797" y="2409125"/>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17" name="Прямая со стрелкой 16">
              <a:extLst>
                <a:ext uri="{FF2B5EF4-FFF2-40B4-BE49-F238E27FC236}">
                  <a16:creationId xmlns:a16="http://schemas.microsoft.com/office/drawing/2014/main" id="{E8F8621A-279F-45E2-A8A7-008A4843EAE9}"/>
                </a:ext>
              </a:extLst>
            </p:cNvPr>
            <p:cNvCxnSpPr>
              <a:stCxn id="13" idx="4"/>
              <a:endCxn id="15" idx="0"/>
            </p:cNvCxnSpPr>
            <p:nvPr/>
          </p:nvCxnSpPr>
          <p:spPr>
            <a:xfrm>
              <a:off x="3373143" y="1412970"/>
              <a:ext cx="793" cy="996155"/>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grpSp>
      <p:grpSp>
        <p:nvGrpSpPr>
          <p:cNvPr id="22" name="Группа 21">
            <a:extLst>
              <a:ext uri="{FF2B5EF4-FFF2-40B4-BE49-F238E27FC236}">
                <a16:creationId xmlns:a16="http://schemas.microsoft.com/office/drawing/2014/main" id="{970E6628-AEE4-4BDA-A23F-62C59AF6D44A}"/>
              </a:ext>
            </a:extLst>
          </p:cNvPr>
          <p:cNvGrpSpPr/>
          <p:nvPr/>
        </p:nvGrpSpPr>
        <p:grpSpPr>
          <a:xfrm>
            <a:off x="4244794" y="2311964"/>
            <a:ext cx="1846092" cy="1361293"/>
            <a:chOff x="2711100" y="117570"/>
            <a:chExt cx="3899204" cy="2895865"/>
          </a:xfrm>
        </p:grpSpPr>
        <p:cxnSp>
          <p:nvCxnSpPr>
            <p:cNvPr id="23" name="Прямая со стрелкой 22">
              <a:extLst>
                <a:ext uri="{FF2B5EF4-FFF2-40B4-BE49-F238E27FC236}">
                  <a16:creationId xmlns:a16="http://schemas.microsoft.com/office/drawing/2014/main" id="{51E0BC78-F5E3-4BE5-81B6-7476C1D6D5D9}"/>
                </a:ext>
              </a:extLst>
            </p:cNvPr>
            <p:cNvCxnSpPr>
              <a:cxnSpLocks/>
              <a:stCxn id="25" idx="7"/>
              <a:endCxn id="26" idx="2"/>
            </p:cNvCxnSpPr>
            <p:nvPr/>
          </p:nvCxnSpPr>
          <p:spPr>
            <a:xfrm flipV="1">
              <a:off x="3187588" y="441420"/>
              <a:ext cx="1149266" cy="1961808"/>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a:extLst>
                <a:ext uri="{FF2B5EF4-FFF2-40B4-BE49-F238E27FC236}">
                  <a16:creationId xmlns:a16="http://schemas.microsoft.com/office/drawing/2014/main" id="{30D0A99D-C6C8-49E0-A816-3E11A822DAAB}"/>
                </a:ext>
              </a:extLst>
            </p:cNvPr>
            <p:cNvCxnSpPr>
              <a:cxnSpLocks/>
              <a:stCxn id="26" idx="6"/>
              <a:endCxn id="28" idx="0"/>
            </p:cNvCxnSpPr>
            <p:nvPr/>
          </p:nvCxnSpPr>
          <p:spPr>
            <a:xfrm>
              <a:off x="4984554" y="441420"/>
              <a:ext cx="1178219" cy="1941737"/>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25" name="Овал 24">
              <a:extLst>
                <a:ext uri="{FF2B5EF4-FFF2-40B4-BE49-F238E27FC236}">
                  <a16:creationId xmlns:a16="http://schemas.microsoft.com/office/drawing/2014/main" id="{0C94AEED-ECBD-42EC-BEE0-04D7EDA14170}"/>
                </a:ext>
              </a:extLst>
            </p:cNvPr>
            <p:cNvSpPr/>
            <p:nvPr/>
          </p:nvSpPr>
          <p:spPr>
            <a:xfrm rot="20581491">
              <a:off x="2711100" y="2365735"/>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26" name="Овал 25">
              <a:extLst>
                <a:ext uri="{FF2B5EF4-FFF2-40B4-BE49-F238E27FC236}">
                  <a16:creationId xmlns:a16="http://schemas.microsoft.com/office/drawing/2014/main" id="{9A23F89F-9E9B-4517-9265-381FEB2B04F9}"/>
                </a:ext>
              </a:extLst>
            </p:cNvPr>
            <p:cNvSpPr/>
            <p:nvPr/>
          </p:nvSpPr>
          <p:spPr>
            <a:xfrm>
              <a:off x="4336853" y="117570"/>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27" name="Овал 26">
              <a:extLst>
                <a:ext uri="{FF2B5EF4-FFF2-40B4-BE49-F238E27FC236}">
                  <a16:creationId xmlns:a16="http://schemas.microsoft.com/office/drawing/2014/main" id="{D9E50820-48EF-4E72-9E29-4E08D80720FF}"/>
                </a:ext>
              </a:extLst>
            </p:cNvPr>
            <p:cNvSpPr/>
            <p:nvPr/>
          </p:nvSpPr>
          <p:spPr>
            <a:xfrm>
              <a:off x="4336058" y="2365735"/>
              <a:ext cx="649289"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28" name="Овал 27">
              <a:extLst>
                <a:ext uri="{FF2B5EF4-FFF2-40B4-BE49-F238E27FC236}">
                  <a16:creationId xmlns:a16="http://schemas.microsoft.com/office/drawing/2014/main" id="{A4C0C9E0-0C1B-4A5A-81BB-D894B6C2D6D1}"/>
                </a:ext>
              </a:extLst>
            </p:cNvPr>
            <p:cNvSpPr/>
            <p:nvPr/>
          </p:nvSpPr>
          <p:spPr>
            <a:xfrm rot="20242685">
              <a:off x="5962604" y="2358240"/>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29" name="Прямая со стрелкой 28">
              <a:extLst>
                <a:ext uri="{FF2B5EF4-FFF2-40B4-BE49-F238E27FC236}">
                  <a16:creationId xmlns:a16="http://schemas.microsoft.com/office/drawing/2014/main" id="{211A429D-66D8-4B0A-AC48-A6944855993E}"/>
                </a:ext>
              </a:extLst>
            </p:cNvPr>
            <p:cNvCxnSpPr>
              <a:cxnSpLocks/>
              <a:stCxn id="26" idx="4"/>
              <a:endCxn id="27" idx="0"/>
            </p:cNvCxnSpPr>
            <p:nvPr/>
          </p:nvCxnSpPr>
          <p:spPr>
            <a:xfrm>
              <a:off x="4660702" y="765270"/>
              <a:ext cx="0" cy="1600464"/>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grpSp>
      <p:grpSp>
        <p:nvGrpSpPr>
          <p:cNvPr id="45" name="Группа 44">
            <a:extLst>
              <a:ext uri="{FF2B5EF4-FFF2-40B4-BE49-F238E27FC236}">
                <a16:creationId xmlns:a16="http://schemas.microsoft.com/office/drawing/2014/main" id="{6E633AA4-8591-4FDC-BA84-1913C47B68F2}"/>
              </a:ext>
            </a:extLst>
          </p:cNvPr>
          <p:cNvGrpSpPr/>
          <p:nvPr/>
        </p:nvGrpSpPr>
        <p:grpSpPr>
          <a:xfrm>
            <a:off x="7398630" y="2076134"/>
            <a:ext cx="1845000" cy="1515684"/>
            <a:chOff x="2711100" y="-210864"/>
            <a:chExt cx="3896897" cy="3224299"/>
          </a:xfrm>
        </p:grpSpPr>
        <p:cxnSp>
          <p:nvCxnSpPr>
            <p:cNvPr id="46" name="Прямая со стрелкой 45">
              <a:extLst>
                <a:ext uri="{FF2B5EF4-FFF2-40B4-BE49-F238E27FC236}">
                  <a16:creationId xmlns:a16="http://schemas.microsoft.com/office/drawing/2014/main" id="{4FD6E7E6-B11D-408E-8208-25B1A2CB81EA}"/>
                </a:ext>
              </a:extLst>
            </p:cNvPr>
            <p:cNvCxnSpPr>
              <a:cxnSpLocks/>
              <a:stCxn id="48" idx="7"/>
              <a:endCxn id="50" idx="3"/>
            </p:cNvCxnSpPr>
            <p:nvPr/>
          </p:nvCxnSpPr>
          <p:spPr>
            <a:xfrm flipV="1">
              <a:off x="3333400" y="1930223"/>
              <a:ext cx="1097746" cy="635756"/>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a:extLst>
                <a:ext uri="{FF2B5EF4-FFF2-40B4-BE49-F238E27FC236}">
                  <a16:creationId xmlns:a16="http://schemas.microsoft.com/office/drawing/2014/main" id="{DA1B64D5-065E-4F18-9C81-D72EA31E978A}"/>
                </a:ext>
              </a:extLst>
            </p:cNvPr>
            <p:cNvCxnSpPr>
              <a:cxnSpLocks/>
              <a:stCxn id="50" idx="5"/>
              <a:endCxn id="51" idx="0"/>
            </p:cNvCxnSpPr>
            <p:nvPr/>
          </p:nvCxnSpPr>
          <p:spPr>
            <a:xfrm>
              <a:off x="4890262" y="1930223"/>
              <a:ext cx="1103428" cy="617946"/>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sp>
          <p:nvSpPr>
            <p:cNvPr id="48" name="Овал 47">
              <a:extLst>
                <a:ext uri="{FF2B5EF4-FFF2-40B4-BE49-F238E27FC236}">
                  <a16:creationId xmlns:a16="http://schemas.microsoft.com/office/drawing/2014/main" id="{88AAF072-15EE-41A6-84DA-5E21E53278DB}"/>
                </a:ext>
              </a:extLst>
            </p:cNvPr>
            <p:cNvSpPr/>
            <p:nvPr/>
          </p:nvSpPr>
          <p:spPr>
            <a:xfrm rot="1346534">
              <a:off x="2711100" y="2365735"/>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49" name="Овал 48">
              <a:extLst>
                <a:ext uri="{FF2B5EF4-FFF2-40B4-BE49-F238E27FC236}">
                  <a16:creationId xmlns:a16="http://schemas.microsoft.com/office/drawing/2014/main" id="{B000E2FD-2F75-447C-A92C-0F96598F8590}"/>
                </a:ext>
              </a:extLst>
            </p:cNvPr>
            <p:cNvSpPr/>
            <p:nvPr/>
          </p:nvSpPr>
          <p:spPr>
            <a:xfrm>
              <a:off x="4336854" y="-210864"/>
              <a:ext cx="647700"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50" name="Овал 49">
              <a:extLst>
                <a:ext uri="{FF2B5EF4-FFF2-40B4-BE49-F238E27FC236}">
                  <a16:creationId xmlns:a16="http://schemas.microsoft.com/office/drawing/2014/main" id="{BE653F3D-7DF9-4BCC-9555-7AEBE7C1D0F9}"/>
                </a:ext>
              </a:extLst>
            </p:cNvPr>
            <p:cNvSpPr/>
            <p:nvPr/>
          </p:nvSpPr>
          <p:spPr>
            <a:xfrm>
              <a:off x="4336060" y="1377377"/>
              <a:ext cx="649289" cy="647700"/>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sp>
          <p:nvSpPr>
            <p:cNvPr id="51" name="Овал 50">
              <a:extLst>
                <a:ext uri="{FF2B5EF4-FFF2-40B4-BE49-F238E27FC236}">
                  <a16:creationId xmlns:a16="http://schemas.microsoft.com/office/drawing/2014/main" id="{EEF4C05E-56E0-4118-BD73-A2D0858531B1}"/>
                </a:ext>
              </a:extLst>
            </p:cNvPr>
            <p:cNvSpPr/>
            <p:nvPr/>
          </p:nvSpPr>
          <p:spPr>
            <a:xfrm rot="17665592">
              <a:off x="5960281" y="2360547"/>
              <a:ext cx="652346" cy="643087"/>
            </a:xfrm>
            <a:prstGeom prst="ellipse">
              <a:avLst/>
            </a:prstGeom>
            <a:solidFill>
              <a:srgbClr val="FF0000"/>
            </a:solidFill>
            <a:ln w="1905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ru-RU" sz="2800" b="1" dirty="0"/>
            </a:p>
          </p:txBody>
        </p:sp>
        <p:cxnSp>
          <p:nvCxnSpPr>
            <p:cNvPr id="52" name="Прямая со стрелкой 51">
              <a:extLst>
                <a:ext uri="{FF2B5EF4-FFF2-40B4-BE49-F238E27FC236}">
                  <a16:creationId xmlns:a16="http://schemas.microsoft.com/office/drawing/2014/main" id="{4904F355-A256-4104-8D28-F6C4CC4C10D9}"/>
                </a:ext>
              </a:extLst>
            </p:cNvPr>
            <p:cNvCxnSpPr>
              <a:cxnSpLocks/>
              <a:stCxn id="49" idx="4"/>
              <a:endCxn id="50" idx="0"/>
            </p:cNvCxnSpPr>
            <p:nvPr/>
          </p:nvCxnSpPr>
          <p:spPr>
            <a:xfrm>
              <a:off x="4660704" y="436836"/>
              <a:ext cx="0" cy="940541"/>
            </a:xfrm>
            <a:prstGeom prst="straightConnector1">
              <a:avLst/>
            </a:prstGeom>
            <a:ln w="38100">
              <a:solidFill>
                <a:srgbClr val="0000FF"/>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0788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Моя-ВиС">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Моя-ВиС" id="{FD19E4F2-3E4B-4579-BA1F-FCBDA7AECCCE}" vid="{6570945C-A214-4634-8A9D-6178DEA2A1E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Моя-ВиС</Template>
  <TotalTime>735</TotalTime>
  <Words>1084</Words>
  <Application>Microsoft Office PowerPoint</Application>
  <PresentationFormat>Широкоэкранный</PresentationFormat>
  <Paragraphs>175</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Calibri Light</vt:lpstr>
      <vt:lpstr>Times New Roman</vt:lpstr>
      <vt:lpstr>Моя-ВиС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урока…</dc:title>
  <dc:creator>AV-server</dc:creator>
  <cp:lastModifiedBy>AV-server</cp:lastModifiedBy>
  <cp:revision>74</cp:revision>
  <dcterms:created xsi:type="dcterms:W3CDTF">2023-12-25T16:06:59Z</dcterms:created>
  <dcterms:modified xsi:type="dcterms:W3CDTF">2025-02-26T06:42:00Z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2022-12-08T00:00:00Z</vt:filetime>
  </property>
  <property fmtid="{D5CDD505-2E9C-101B-9397-08002B2CF9AE}" pid="3" name="Creator">
    <vt:lpwstr>Microsoft® PowerPoint® 2016</vt:lpwstr>
  </property>
  <property fmtid="{D5CDD505-2E9C-101B-9397-08002B2CF9AE}" pid="4" name="LastSaved">
    <vt:filetime>2023-12-25T00:00:00Z</vt:filetime>
  </property>
</Properties>
</file>