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7" r:id="rId1"/>
  </p:sldMasterIdLst>
  <p:notesMasterIdLst>
    <p:notesMasterId r:id="rId31"/>
  </p:notesMasterIdLst>
  <p:sldIdLst>
    <p:sldId id="256" r:id="rId2"/>
    <p:sldId id="261" r:id="rId3"/>
    <p:sldId id="298" r:id="rId4"/>
    <p:sldId id="347" r:id="rId5"/>
    <p:sldId id="299" r:id="rId6"/>
    <p:sldId id="323" r:id="rId7"/>
    <p:sldId id="324" r:id="rId8"/>
    <p:sldId id="325" r:id="rId9"/>
    <p:sldId id="326" r:id="rId10"/>
    <p:sldId id="329" r:id="rId11"/>
    <p:sldId id="330" r:id="rId12"/>
    <p:sldId id="331" r:id="rId13"/>
    <p:sldId id="332" r:id="rId14"/>
    <p:sldId id="333" r:id="rId15"/>
    <p:sldId id="334" r:id="rId16"/>
    <p:sldId id="335" r:id="rId17"/>
    <p:sldId id="336" r:id="rId18"/>
    <p:sldId id="337" r:id="rId19"/>
    <p:sldId id="338" r:id="rId20"/>
    <p:sldId id="339" r:id="rId21"/>
    <p:sldId id="340" r:id="rId22"/>
    <p:sldId id="341" r:id="rId23"/>
    <p:sldId id="342" r:id="rId24"/>
    <p:sldId id="343" r:id="rId25"/>
    <p:sldId id="344" r:id="rId26"/>
    <p:sldId id="345" r:id="rId27"/>
    <p:sldId id="346" r:id="rId28"/>
    <p:sldId id="348" r:id="rId29"/>
    <p:sldId id="349" r:id="rId30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0000FF"/>
    <a:srgbClr val="BEE395"/>
    <a:srgbClr val="007635"/>
    <a:srgbClr val="00823B"/>
    <a:srgbClr val="FFFF99"/>
    <a:srgbClr val="FFFFCC"/>
    <a:srgbClr val="8A6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Средний стиль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06799F8-075E-4A3A-A7F6-7FBC6576F1A4}" styleName="Стиль из темы 2 - акцент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532" autoAdjust="0"/>
    <p:restoredTop sz="94660"/>
  </p:normalViewPr>
  <p:slideViewPr>
    <p:cSldViewPr>
      <p:cViewPr varScale="1">
        <p:scale>
          <a:sx n="108" d="100"/>
          <a:sy n="108" d="100"/>
        </p:scale>
        <p:origin x="966" y="12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&#1050;&#1085;&#1080;&#1075;&#1072;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Элементарные события суммы очков при бросании двух костей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3D33FD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Лист1!$B$1:$B$13</c:f>
              <c:numCache>
                <c:formatCode>General</c:formatCode>
                <c:ptCount val="13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5</c:v>
                </c:pt>
                <c:pt idx="8">
                  <c:v>4</c:v>
                </c:pt>
                <c:pt idx="9">
                  <c:v>3</c:v>
                </c:pt>
                <c:pt idx="10">
                  <c:v>2</c:v>
                </c:pt>
                <c:pt idx="11">
                  <c:v>1</c:v>
                </c:pt>
                <c:pt idx="1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0AC-4741-BF15-C5BDF56F8F6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568799759"/>
        <c:axId val="1568801007"/>
      </c:barChart>
      <c:catAx>
        <c:axId val="1568799759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568801007"/>
        <c:crosses val="autoZero"/>
        <c:auto val="1"/>
        <c:lblAlgn val="ctr"/>
        <c:lblOffset val="100"/>
        <c:noMultiLvlLbl val="0"/>
      </c:catAx>
      <c:valAx>
        <c:axId val="1568801007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56879975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25400" cap="flat" cmpd="sng" algn="ctr">
      <a:solidFill>
        <a:srgbClr val="3D33FD"/>
      </a:solidFill>
      <a:round/>
    </a:ln>
    <a:effectLst/>
  </c:spPr>
  <c:txPr>
    <a:bodyPr/>
    <a:lstStyle/>
    <a:p>
      <a:pPr>
        <a:defRPr sz="1600"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8A8CE03-9514-4164-AE1F-A13664B89B6B}" type="datetimeFigureOut">
              <a:rPr lang="ru-RU"/>
              <a:pPr>
                <a:defRPr/>
              </a:pPr>
              <a:t>14.04.2025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F4792FD-A21E-44C6-A88E-23B6FD7E8D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/>
          </a:p>
        </p:txBody>
      </p:sp>
      <p:sp>
        <p:nvSpPr>
          <p:cNvPr id="34820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72EBB66-FF40-4385-878B-ED667A78EEDD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C17E01E-CBA8-4644-8E9B-89EE3522F301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091141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C17E01E-CBA8-4644-8E9B-89EE3522F301}" type="slidenum">
              <a:rPr lang="ru-RU" smtClean="0"/>
              <a:pPr>
                <a:defRPr/>
              </a:pPr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807573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C17E01E-CBA8-4644-8E9B-89EE3522F301}" type="slidenum">
              <a:rPr lang="ru-RU" smtClean="0"/>
              <a:pPr>
                <a:defRPr/>
              </a:pPr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709327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C17E01E-CBA8-4644-8E9B-89EE3522F301}" type="slidenum">
              <a:rPr lang="ru-RU" smtClean="0"/>
              <a:pPr>
                <a:defRPr/>
              </a:pPr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449353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C17E01E-CBA8-4644-8E9B-89EE3522F301}" type="slidenum">
              <a:rPr lang="ru-RU" smtClean="0"/>
              <a:pPr>
                <a:defRPr/>
              </a:pPr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011742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C17E01E-CBA8-4644-8E9B-89EE3522F301}" type="slidenum">
              <a:rPr lang="ru-RU" smtClean="0"/>
              <a:pPr>
                <a:defRPr/>
              </a:pPr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956589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C17E01E-CBA8-4644-8E9B-89EE3522F301}" type="slidenum">
              <a:rPr lang="ru-RU" smtClean="0"/>
              <a:pPr>
                <a:defRPr/>
              </a:pPr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358652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C17E01E-CBA8-4644-8E9B-89EE3522F301}" type="slidenum">
              <a:rPr lang="ru-RU" smtClean="0"/>
              <a:pPr>
                <a:defRPr/>
              </a:pPr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821646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C17E01E-CBA8-4644-8E9B-89EE3522F301}" type="slidenum">
              <a:rPr lang="ru-RU" smtClean="0"/>
              <a:pPr>
                <a:defRPr/>
              </a:pPr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170430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C17E01E-CBA8-4644-8E9B-89EE3522F301}" type="slidenum">
              <a:rPr lang="ru-RU" smtClean="0"/>
              <a:pPr>
                <a:defRPr/>
              </a:pPr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54729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/>
          </a:p>
        </p:txBody>
      </p:sp>
      <p:sp>
        <p:nvSpPr>
          <p:cNvPr id="36868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802491C-AB0B-4CA4-BA5B-B7555A701451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C17E01E-CBA8-4644-8E9B-89EE3522F301}" type="slidenum">
              <a:rPr lang="ru-RU" smtClean="0"/>
              <a:pPr>
                <a:defRPr/>
              </a:pPr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584142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C17E01E-CBA8-4644-8E9B-89EE3522F301}" type="slidenum">
              <a:rPr lang="ru-RU" smtClean="0"/>
              <a:pPr>
                <a:defRPr/>
              </a:pPr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24542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C17E01E-CBA8-4644-8E9B-89EE3522F301}" type="slidenum">
              <a:rPr lang="ru-RU" smtClean="0"/>
              <a:pPr>
                <a:defRPr/>
              </a:pPr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670108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C17E01E-CBA8-4644-8E9B-89EE3522F301}" type="slidenum">
              <a:rPr lang="ru-RU" smtClean="0"/>
              <a:pPr>
                <a:defRPr/>
              </a:pPr>
              <a:t>23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683589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C17E01E-CBA8-4644-8E9B-89EE3522F301}" type="slidenum">
              <a:rPr lang="ru-RU" smtClean="0"/>
              <a:pPr>
                <a:defRPr/>
              </a:pPr>
              <a:t>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19757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C17E01E-CBA8-4644-8E9B-89EE3522F301}" type="slidenum">
              <a:rPr lang="ru-RU" smtClean="0"/>
              <a:pPr>
                <a:defRPr/>
              </a:pPr>
              <a:t>25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156160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C17E01E-CBA8-4644-8E9B-89EE3522F301}" type="slidenum">
              <a:rPr lang="ru-RU" smtClean="0"/>
              <a:pPr>
                <a:defRPr/>
              </a:pPr>
              <a:t>26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824660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C17E01E-CBA8-4644-8E9B-89EE3522F301}" type="slidenum">
              <a:rPr lang="ru-RU" smtClean="0"/>
              <a:pPr>
                <a:defRPr/>
              </a:pPr>
              <a:t>27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039475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C17E01E-CBA8-4644-8E9B-89EE3522F301}" type="slidenum">
              <a:rPr lang="ru-RU" smtClean="0"/>
              <a:pPr>
                <a:defRPr/>
              </a:pPr>
              <a:t>28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496436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C17E01E-CBA8-4644-8E9B-89EE3522F301}" type="slidenum">
              <a:rPr lang="ru-RU" smtClean="0"/>
              <a:pPr>
                <a:defRPr/>
              </a:pPr>
              <a:t>29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57165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/>
          </a:p>
        </p:txBody>
      </p:sp>
      <p:sp>
        <p:nvSpPr>
          <p:cNvPr id="44036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421AF6B-5C6F-478E-88FE-7B61D3D397F0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/>
          </a:p>
        </p:txBody>
      </p:sp>
      <p:sp>
        <p:nvSpPr>
          <p:cNvPr id="44036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421AF6B-5C6F-478E-88FE-7B61D3D397F0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51849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/>
          </a:p>
        </p:txBody>
      </p:sp>
      <p:sp>
        <p:nvSpPr>
          <p:cNvPr id="45060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1FEDEEE-E9D5-4845-9F96-86084FFE76DC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5428216-2994-47FB-9DBC-D1B684E38500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C17E01E-CBA8-4644-8E9B-89EE3522F301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BE3F538-E981-4296-9467-C2E03CB04512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59DCE8B-552A-45BF-B640-1A75A69435DB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1997926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C6F0881-4FFB-49C2-8A7C-8411EABF6DC1}" type="datetimeFigureOut">
              <a:rPr lang="ru-RU" smtClean="0"/>
              <a:pPr>
                <a:defRPr/>
              </a:pPr>
              <a:t>14.04.2025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845F28-819A-47DF-A477-54B589DEE43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7248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3A33834-FA37-4D95-AA22-95D21769BC28}" type="datetimeFigureOut">
              <a:rPr lang="ru-RU" smtClean="0"/>
              <a:pPr>
                <a:defRPr/>
              </a:pPr>
              <a:t>14.04.2025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A607BB-4A92-4B63-BCCD-E8C3CD26120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3547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180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D8D01A1-37DA-4703-A1E7-AE25556F77C2}" type="datetimeFigureOut">
              <a:rPr lang="ru-RU" smtClean="0"/>
              <a:pPr>
                <a:defRPr/>
              </a:pPr>
              <a:t>14.04.2025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0A6E77-71F3-4956-8069-6571B468BFD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2684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63F8CAC-F088-4DF1-8E32-DA138C053DEA}" type="datetimeFigureOut">
              <a:rPr lang="ru-RU" smtClean="0"/>
              <a:pPr>
                <a:defRPr/>
              </a:pPr>
              <a:t>14.04.2025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97E0F5-CF8F-445A-87D3-6305902A0A0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5205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03AC91A-6507-4308-9FC0-BBB2C82EE7F4}" type="datetimeFigureOut">
              <a:rPr lang="ru-RU" smtClean="0"/>
              <a:pPr>
                <a:defRPr/>
              </a:pPr>
              <a:t>14.04.2025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2495CE-9B68-4774-B277-8538D196522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7086165"/>
      </p:ext>
    </p:extLst>
  </p:cSld>
  <p:clrMapOvr>
    <a:masterClrMapping/>
  </p:clrMapOvr>
  <p:transition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688B4F9-1C71-4492-A180-65767CB9FFE2}" type="datetimeFigureOut">
              <a:rPr lang="ru-RU" smtClean="0"/>
              <a:pPr>
                <a:defRPr/>
              </a:pPr>
              <a:t>14.04.2025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0302DF-347B-4ABB-9BE8-4D536DDC92B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2514097"/>
      </p:ext>
    </p:extLst>
  </p:cSld>
  <p:clrMapOvr>
    <a:masterClrMapping/>
  </p:clrMapOvr>
  <p:transition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65B1AD7-8DF7-4A87-9DB5-80BADA162359}" type="datetimeFigureOut">
              <a:rPr lang="ru-RU" smtClean="0"/>
              <a:pPr>
                <a:defRPr/>
              </a:pPr>
              <a:t>14.04.2025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4352B8-A7DD-467E-AB8F-EFB38D9FCE7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5672833"/>
      </p:ext>
    </p:extLst>
  </p:cSld>
  <p:clrMapOvr>
    <a:masterClrMapping/>
  </p:clrMapOvr>
  <p:transition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C61372B-5FEF-4DCB-9DB7-40926E279F90}" type="datetimeFigureOut">
              <a:rPr lang="ru-RU" smtClean="0"/>
              <a:pPr>
                <a:defRPr/>
              </a:pPr>
              <a:t>14.04.2025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1A9BEE5-B05A-4930-8F25-B6976ECD01C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9768668"/>
      </p:ext>
    </p:extLst>
  </p:cSld>
  <p:clrMapOvr>
    <a:masterClrMapping/>
  </p:clrMapOvr>
  <p:transition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6EF4AF8-7F88-4F87-B5F4-3621AF89A11C}" type="datetimeFigureOut">
              <a:rPr lang="ru-RU" smtClean="0"/>
              <a:pPr>
                <a:defRPr/>
              </a:pPr>
              <a:t>14.04.2025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D4B9DA-5ACB-41D1-9FA5-F5109F8DFEE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49793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BA4D30F-B954-44F8-A4D3-5AF818C026C8}" type="datetimeFigureOut">
              <a:rPr lang="ru-RU" smtClean="0"/>
              <a:pPr>
                <a:defRPr/>
              </a:pPr>
              <a:t>14.04.2025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934AC1-95B9-4758-81BE-8811F411459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53043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543BC84-B9C3-4449-BEE0-0CDDF739CB21}" type="datetimeFigureOut">
              <a:rPr lang="ru-RU" smtClean="0"/>
              <a:pPr>
                <a:defRPr/>
              </a:pPr>
              <a:t>14.04.2025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93708F1-54B7-4F07-9FE0-8AA915A9F0D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4592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transition>
    <p:wedg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51384" y="1009838"/>
            <a:ext cx="10873208" cy="4838323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7200" b="1" dirty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Опыты с равновозможными элементарными событиями.</a:t>
            </a:r>
            <a:br>
              <a:rPr lang="ru-RU" sz="7200" b="1" dirty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ru-RU" sz="7200" b="1" dirty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Решение задач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239001" y="2714626"/>
            <a:ext cx="2428875" cy="646113"/>
          </a:xfrm>
          <a:prstGeom prst="rect">
            <a:avLst/>
          </a:prstGeom>
          <a:noFill/>
        </p:spPr>
        <p:txBody>
          <a:bodyPr>
            <a:spAutoFit/>
          </a:bodyPr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endParaRPr lang="ru-RU" sz="3600" b="1" i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53" name="Прямоугольник 4"/>
          <p:cNvSpPr>
            <a:spLocks noChangeArrowheads="1"/>
          </p:cNvSpPr>
          <p:nvPr/>
        </p:nvSpPr>
        <p:spPr bwMode="auto">
          <a:xfrm>
            <a:off x="5524500" y="3429001"/>
            <a:ext cx="4572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240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0560496" cy="1124743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ru-RU" sz="4000" dirty="0">
                <a:solidFill>
                  <a:srgbClr val="0066FF"/>
                </a:solidFill>
                <a:latin typeface="+mn-lt"/>
              </a:rPr>
              <a:t>Решение пункта Д) «произведение очков в первом и втором броске равно 10»</a:t>
            </a: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597807403"/>
              </p:ext>
            </p:extLst>
          </p:nvPr>
        </p:nvGraphicFramePr>
        <p:xfrm>
          <a:off x="911424" y="1412776"/>
          <a:ext cx="4448946" cy="40661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414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14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14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414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4149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4149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77689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1.1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1.2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1.3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1.4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1.5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1.6</a:t>
                      </a:r>
                    </a:p>
                  </a:txBody>
                  <a:tcPr marL="52216" marR="52216" marT="45727" marB="45727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7689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2.1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2.2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2.3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2.4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2.5</a:t>
                      </a:r>
                    </a:p>
                  </a:txBody>
                  <a:tcPr marL="52216" marR="52216" marT="45727" marB="45727"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2.6</a:t>
                      </a:r>
                    </a:p>
                  </a:txBody>
                  <a:tcPr marL="52216" marR="52216" marT="45727" marB="45727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7689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3.1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3.2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3.3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3.4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3.5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3.6</a:t>
                      </a:r>
                    </a:p>
                  </a:txBody>
                  <a:tcPr marL="52216" marR="52216" marT="45727" marB="45727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7689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4.1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lang="ru-RU" sz="2000" b="1" baseline="0" dirty="0">
                          <a:solidFill>
                            <a:schemeClr val="tx1"/>
                          </a:solidFill>
                        </a:rPr>
                        <a:t> 4.2</a:t>
                      </a:r>
                      <a:endParaRPr lang="ru-RU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4.3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4.4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4.5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4.6</a:t>
                      </a:r>
                    </a:p>
                  </a:txBody>
                  <a:tcPr marL="52216" marR="52216" marT="45727" marB="45727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77689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5.1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5.2</a:t>
                      </a:r>
                    </a:p>
                  </a:txBody>
                  <a:tcPr marL="52216" marR="52216" marT="45727" marB="45727"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5.3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5.4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5.5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5.6</a:t>
                      </a:r>
                    </a:p>
                  </a:txBody>
                  <a:tcPr marL="52216" marR="52216" marT="45727" marB="45727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77689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6.1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6.2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6.3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6.4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6.5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6.6</a:t>
                      </a:r>
                    </a:p>
                  </a:txBody>
                  <a:tcPr marL="52216" marR="52216" marT="45727" marB="45727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" name="Содержимое 6"/>
          <p:cNvSpPr txBox="1">
            <a:spLocks/>
          </p:cNvSpPr>
          <p:nvPr/>
        </p:nvSpPr>
        <p:spPr bwMode="auto">
          <a:xfrm>
            <a:off x="5591944" y="1412776"/>
            <a:ext cx="5688632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spcBef>
                <a:spcPts val="0"/>
              </a:spcBef>
              <a:defRPr/>
            </a:pPr>
            <a:r>
              <a:rPr lang="ru-RU" sz="3600" dirty="0">
                <a:latin typeface="+mn-lt"/>
              </a:rPr>
              <a:t>Всего 36 элементарных событий, из них благоприятных событий 2. Значит, вероятность того, что произведение очков на двух костях равно 10,  равна 2/36=1/18</a:t>
            </a:r>
          </a:p>
          <a:p>
            <a:pPr eaLnBrk="0" hangingPunct="0">
              <a:spcBef>
                <a:spcPts val="0"/>
              </a:spcBef>
              <a:defRPr/>
            </a:pPr>
            <a:r>
              <a:rPr lang="ru-RU" sz="3600" dirty="0">
                <a:latin typeface="+mn-lt"/>
              </a:rPr>
              <a:t>0,0(5)=0,06.</a:t>
            </a:r>
          </a:p>
        </p:txBody>
      </p:sp>
    </p:spTree>
    <p:extLst>
      <p:ext uri="{BB962C8B-B14F-4D97-AF65-F5344CB8AC3E}">
        <p14:creationId xmlns:p14="http://schemas.microsoft.com/office/powerpoint/2010/main" val="404425666"/>
      </p:ext>
    </p:extLst>
  </p:cSld>
  <p:clrMapOvr>
    <a:masterClrMapping/>
  </p:clrMapOvr>
  <p:transition>
    <p:wedg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0560496" cy="1196751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ru-RU" sz="4000" dirty="0">
                <a:solidFill>
                  <a:srgbClr val="0066FF"/>
                </a:solidFill>
                <a:latin typeface="+mn-lt"/>
              </a:rPr>
              <a:t>Решение пункта Е) «сумма очков на обеих костях делится на 3»</a:t>
            </a: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927624461"/>
              </p:ext>
            </p:extLst>
          </p:nvPr>
        </p:nvGraphicFramePr>
        <p:xfrm>
          <a:off x="911424" y="1412776"/>
          <a:ext cx="4448946" cy="40661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414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14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14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414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4149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4149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77689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1.1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1.2</a:t>
                      </a:r>
                    </a:p>
                  </a:txBody>
                  <a:tcPr marL="52216" marR="52216" marT="45727" marB="45727"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1.3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1.4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1.5</a:t>
                      </a:r>
                    </a:p>
                  </a:txBody>
                  <a:tcPr marL="52216" marR="52216" marT="45727" marB="45727"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1.6</a:t>
                      </a:r>
                    </a:p>
                  </a:txBody>
                  <a:tcPr marL="52216" marR="52216" marT="45727" marB="45727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7689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2.1</a:t>
                      </a:r>
                    </a:p>
                  </a:txBody>
                  <a:tcPr marL="52216" marR="52216" marT="45727" marB="45727"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2.2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2.3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2.4</a:t>
                      </a:r>
                    </a:p>
                  </a:txBody>
                  <a:tcPr marL="52216" marR="52216" marT="45727" marB="45727"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2.5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2.6</a:t>
                      </a:r>
                    </a:p>
                  </a:txBody>
                  <a:tcPr marL="52216" marR="52216" marT="45727" marB="45727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7689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3.1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3.2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3.3</a:t>
                      </a:r>
                    </a:p>
                  </a:txBody>
                  <a:tcPr marL="52216" marR="52216" marT="45727" marB="45727"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3.4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3.5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3.6</a:t>
                      </a:r>
                    </a:p>
                  </a:txBody>
                  <a:tcPr marL="52216" marR="52216" marT="45727" marB="45727">
                    <a:solidFill>
                      <a:srgbClr val="00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7689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4.1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lang="ru-RU" sz="2000" b="1" baseline="0" dirty="0">
                          <a:solidFill>
                            <a:schemeClr val="tx1"/>
                          </a:solidFill>
                        </a:rPr>
                        <a:t> 4.2</a:t>
                      </a:r>
                      <a:endParaRPr lang="ru-RU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52216" marR="52216" marT="45727" marB="45727"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4.3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4.4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4.5</a:t>
                      </a:r>
                    </a:p>
                  </a:txBody>
                  <a:tcPr marL="52216" marR="52216" marT="45727" marB="45727"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4.6</a:t>
                      </a:r>
                    </a:p>
                  </a:txBody>
                  <a:tcPr marL="52216" marR="52216" marT="45727" marB="45727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77689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5.1</a:t>
                      </a:r>
                    </a:p>
                  </a:txBody>
                  <a:tcPr marL="52216" marR="52216" marT="45727" marB="45727"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5.2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5.3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5.4</a:t>
                      </a:r>
                    </a:p>
                  </a:txBody>
                  <a:tcPr marL="52216" marR="52216" marT="45727" marB="45727"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5.5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5.6</a:t>
                      </a:r>
                    </a:p>
                  </a:txBody>
                  <a:tcPr marL="52216" marR="52216" marT="45727" marB="45727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77689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6.1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6.2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6.3</a:t>
                      </a:r>
                    </a:p>
                  </a:txBody>
                  <a:tcPr marL="52216" marR="52216" marT="45727" marB="45727"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6.4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6.5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6.6</a:t>
                      </a:r>
                    </a:p>
                  </a:txBody>
                  <a:tcPr marL="52216" marR="52216" marT="45727" marB="45727">
                    <a:solidFill>
                      <a:srgbClr val="00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" name="Содержимое 6"/>
          <p:cNvSpPr txBox="1">
            <a:spLocks/>
          </p:cNvSpPr>
          <p:nvPr/>
        </p:nvSpPr>
        <p:spPr bwMode="auto">
          <a:xfrm>
            <a:off x="5591944" y="1412776"/>
            <a:ext cx="5688632" cy="439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spcBef>
                <a:spcPts val="0"/>
              </a:spcBef>
              <a:defRPr/>
            </a:pPr>
            <a:r>
              <a:rPr lang="ru-RU" sz="3600" dirty="0">
                <a:latin typeface="+mn-lt"/>
              </a:rPr>
              <a:t>Всего 36 элементарных событий, </a:t>
            </a:r>
          </a:p>
          <a:p>
            <a:pPr eaLnBrk="0" hangingPunct="0">
              <a:spcBef>
                <a:spcPts val="0"/>
              </a:spcBef>
              <a:defRPr/>
            </a:pPr>
            <a:r>
              <a:rPr lang="ru-RU" sz="3600" dirty="0">
                <a:latin typeface="+mn-lt"/>
              </a:rPr>
              <a:t>из них благоприятных событий 12. Значит, вероятность того, что сумма очков на двух костях делится на 3,  равна 12/36=1/3.</a:t>
            </a:r>
          </a:p>
        </p:txBody>
      </p:sp>
    </p:spTree>
    <p:extLst>
      <p:ext uri="{BB962C8B-B14F-4D97-AF65-F5344CB8AC3E}">
        <p14:creationId xmlns:p14="http://schemas.microsoft.com/office/powerpoint/2010/main" val="2911472194"/>
      </p:ext>
    </p:extLst>
  </p:cSld>
  <p:clrMapOvr>
    <a:masterClrMapping/>
  </p:clrMapOvr>
  <p:transition>
    <p:wedg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0560496" cy="1196751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ru-RU" sz="4000" dirty="0">
                <a:solidFill>
                  <a:srgbClr val="0066FF"/>
                </a:solidFill>
                <a:latin typeface="+mn-lt"/>
              </a:rPr>
              <a:t>Решение пункта Ж) «сумма очков на обеих костях делится на 3»</a:t>
            </a: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927624461"/>
              </p:ext>
            </p:extLst>
          </p:nvPr>
        </p:nvGraphicFramePr>
        <p:xfrm>
          <a:off x="911424" y="1412776"/>
          <a:ext cx="4448946" cy="40661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414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14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14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414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4149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4149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77689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1.1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1.2</a:t>
                      </a:r>
                    </a:p>
                  </a:txBody>
                  <a:tcPr marL="52216" marR="52216" marT="45727" marB="45727"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1.3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1.4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1.5</a:t>
                      </a:r>
                    </a:p>
                  </a:txBody>
                  <a:tcPr marL="52216" marR="52216" marT="45727" marB="45727"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1.6</a:t>
                      </a:r>
                    </a:p>
                  </a:txBody>
                  <a:tcPr marL="52216" marR="52216" marT="45727" marB="45727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7689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2.1</a:t>
                      </a:r>
                    </a:p>
                  </a:txBody>
                  <a:tcPr marL="52216" marR="52216" marT="45727" marB="45727"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2.2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2.3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2.4</a:t>
                      </a:r>
                    </a:p>
                  </a:txBody>
                  <a:tcPr marL="52216" marR="52216" marT="45727" marB="45727"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2.5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2.6</a:t>
                      </a:r>
                    </a:p>
                  </a:txBody>
                  <a:tcPr marL="52216" marR="52216" marT="45727" marB="45727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7689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3.1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3.2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3.3</a:t>
                      </a:r>
                    </a:p>
                  </a:txBody>
                  <a:tcPr marL="52216" marR="52216" marT="45727" marB="45727"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3.4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3.5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3.6</a:t>
                      </a:r>
                    </a:p>
                  </a:txBody>
                  <a:tcPr marL="52216" marR="52216" marT="45727" marB="45727">
                    <a:solidFill>
                      <a:srgbClr val="00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7689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4.1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lang="ru-RU" sz="2000" b="1" baseline="0" dirty="0">
                          <a:solidFill>
                            <a:schemeClr val="tx1"/>
                          </a:solidFill>
                        </a:rPr>
                        <a:t> 4.2</a:t>
                      </a:r>
                      <a:endParaRPr lang="ru-RU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52216" marR="52216" marT="45727" marB="45727"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4.3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4.4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4.5</a:t>
                      </a:r>
                    </a:p>
                  </a:txBody>
                  <a:tcPr marL="52216" marR="52216" marT="45727" marB="45727"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4.6</a:t>
                      </a:r>
                    </a:p>
                  </a:txBody>
                  <a:tcPr marL="52216" marR="52216" marT="45727" marB="45727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77689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5.1</a:t>
                      </a:r>
                    </a:p>
                  </a:txBody>
                  <a:tcPr marL="52216" marR="52216" marT="45727" marB="45727"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5.2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5.3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5.4</a:t>
                      </a:r>
                    </a:p>
                  </a:txBody>
                  <a:tcPr marL="52216" marR="52216" marT="45727" marB="45727"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5.5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5.6</a:t>
                      </a:r>
                    </a:p>
                  </a:txBody>
                  <a:tcPr marL="52216" marR="52216" marT="45727" marB="45727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77689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6.1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6.2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6.3</a:t>
                      </a:r>
                    </a:p>
                  </a:txBody>
                  <a:tcPr marL="52216" marR="52216" marT="45727" marB="45727"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6.4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6.5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6.6</a:t>
                      </a:r>
                    </a:p>
                  </a:txBody>
                  <a:tcPr marL="52216" marR="52216" marT="45727" marB="45727">
                    <a:solidFill>
                      <a:srgbClr val="00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" name="Содержимое 6"/>
          <p:cNvSpPr txBox="1">
            <a:spLocks/>
          </p:cNvSpPr>
          <p:nvPr/>
        </p:nvSpPr>
        <p:spPr bwMode="auto">
          <a:xfrm>
            <a:off x="5591944" y="1412776"/>
            <a:ext cx="5688632" cy="439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spcBef>
                <a:spcPts val="0"/>
              </a:spcBef>
              <a:defRPr/>
            </a:pPr>
            <a:r>
              <a:rPr lang="ru-RU" sz="3600" dirty="0">
                <a:latin typeface="+mn-lt"/>
              </a:rPr>
              <a:t>Всего 36 элементарных событий, </a:t>
            </a:r>
          </a:p>
          <a:p>
            <a:pPr eaLnBrk="0" hangingPunct="0">
              <a:spcBef>
                <a:spcPts val="0"/>
              </a:spcBef>
              <a:defRPr/>
            </a:pPr>
            <a:r>
              <a:rPr lang="ru-RU" sz="3600" dirty="0">
                <a:latin typeface="+mn-lt"/>
              </a:rPr>
              <a:t>из них благоприятных событий 12. Значит, вероятность того, что сумма очков на двух костях делится на 3,  равна 12/36=1/3.</a:t>
            </a:r>
          </a:p>
        </p:txBody>
      </p:sp>
    </p:spTree>
    <p:extLst>
      <p:ext uri="{BB962C8B-B14F-4D97-AF65-F5344CB8AC3E}">
        <p14:creationId xmlns:p14="http://schemas.microsoft.com/office/powerpoint/2010/main" val="3399892960"/>
      </p:ext>
    </p:extLst>
  </p:cSld>
  <p:clrMapOvr>
    <a:masterClrMapping/>
  </p:clrMapOvr>
  <p:transition>
    <p:wedg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0560496" cy="1196751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ru-RU" sz="4000" dirty="0">
                <a:solidFill>
                  <a:srgbClr val="0066FF"/>
                </a:solidFill>
                <a:latin typeface="+mn-lt"/>
              </a:rPr>
              <a:t>Бросают 2 кости</a:t>
            </a:r>
            <a:br>
              <a:rPr lang="ru-RU" sz="4000" dirty="0">
                <a:solidFill>
                  <a:srgbClr val="0066FF"/>
                </a:solidFill>
                <a:latin typeface="+mn-lt"/>
              </a:rPr>
            </a:br>
            <a:r>
              <a:rPr lang="ru-RU" sz="4000" dirty="0">
                <a:solidFill>
                  <a:srgbClr val="0066FF"/>
                </a:solidFill>
              </a:rPr>
              <a:t>Будут ли события равновозможными?</a:t>
            </a:r>
            <a:endParaRPr lang="ru-RU" sz="4000" dirty="0">
              <a:solidFill>
                <a:srgbClr val="0066FF"/>
              </a:solidFill>
              <a:latin typeface="+mn-lt"/>
            </a:endParaRPr>
          </a:p>
        </p:txBody>
      </p:sp>
      <p:sp>
        <p:nvSpPr>
          <p:cNvPr id="7" name="Содержимое 6"/>
          <p:cNvSpPr txBox="1">
            <a:spLocks/>
          </p:cNvSpPr>
          <p:nvPr/>
        </p:nvSpPr>
        <p:spPr bwMode="auto">
          <a:xfrm>
            <a:off x="275692" y="1497741"/>
            <a:ext cx="10009112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spcBef>
                <a:spcPts val="0"/>
              </a:spcBef>
              <a:defRPr/>
            </a:pPr>
            <a:r>
              <a:rPr lang="ru-RU" sz="3600" dirty="0">
                <a:latin typeface="+mn-lt"/>
              </a:rPr>
              <a:t>Сколько всего элементарных событий?</a:t>
            </a:r>
          </a:p>
          <a:p>
            <a:pPr eaLnBrk="0" hangingPunct="0">
              <a:spcBef>
                <a:spcPts val="0"/>
              </a:spcBef>
              <a:defRPr/>
            </a:pPr>
            <a:r>
              <a:rPr lang="ru-RU" sz="3600" dirty="0">
                <a:latin typeface="+mn-lt"/>
              </a:rPr>
              <a:t> </a:t>
            </a:r>
          </a:p>
        </p:txBody>
      </p:sp>
      <p:sp>
        <p:nvSpPr>
          <p:cNvPr id="6" name="Содержимое 6"/>
          <p:cNvSpPr txBox="1">
            <a:spLocks/>
          </p:cNvSpPr>
          <p:nvPr/>
        </p:nvSpPr>
        <p:spPr bwMode="auto">
          <a:xfrm>
            <a:off x="4230180" y="2127379"/>
            <a:ext cx="1080120" cy="8723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spcBef>
                <a:spcPts val="0"/>
              </a:spcBef>
              <a:defRPr/>
            </a:pPr>
            <a:r>
              <a:rPr lang="ru-RU" sz="6000" dirty="0">
                <a:latin typeface="+mn-lt"/>
              </a:rPr>
              <a:t>36</a:t>
            </a:r>
          </a:p>
          <a:p>
            <a:pPr eaLnBrk="0" hangingPunct="0">
              <a:spcBef>
                <a:spcPts val="0"/>
              </a:spcBef>
              <a:defRPr/>
            </a:pPr>
            <a:r>
              <a:rPr lang="ru-RU" sz="6000" dirty="0">
                <a:latin typeface="+mn-lt"/>
              </a:rPr>
              <a:t> </a:t>
            </a:r>
          </a:p>
        </p:txBody>
      </p:sp>
      <p:sp>
        <p:nvSpPr>
          <p:cNvPr id="8" name="Содержимое 6"/>
          <p:cNvSpPr txBox="1">
            <a:spLocks/>
          </p:cNvSpPr>
          <p:nvPr/>
        </p:nvSpPr>
        <p:spPr bwMode="auto">
          <a:xfrm>
            <a:off x="275692" y="3082988"/>
            <a:ext cx="10009112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spcBef>
                <a:spcPts val="0"/>
              </a:spcBef>
              <a:defRPr/>
            </a:pPr>
            <a:r>
              <a:rPr lang="ru-RU" sz="3600" dirty="0">
                <a:latin typeface="+mn-lt"/>
              </a:rPr>
              <a:t>Сколько всего вариантов (комбинаций)?</a:t>
            </a:r>
          </a:p>
          <a:p>
            <a:pPr eaLnBrk="0" hangingPunct="0">
              <a:spcBef>
                <a:spcPts val="0"/>
              </a:spcBef>
              <a:defRPr/>
            </a:pPr>
            <a:r>
              <a:rPr lang="ru-RU" sz="3600" dirty="0">
                <a:latin typeface="+mn-lt"/>
              </a:rPr>
              <a:t> </a:t>
            </a:r>
          </a:p>
        </p:txBody>
      </p:sp>
      <p:sp>
        <p:nvSpPr>
          <p:cNvPr id="10" name="Содержимое 6"/>
          <p:cNvSpPr txBox="1">
            <a:spLocks/>
          </p:cNvSpPr>
          <p:nvPr/>
        </p:nvSpPr>
        <p:spPr bwMode="auto">
          <a:xfrm>
            <a:off x="4250977" y="4195550"/>
            <a:ext cx="1080120" cy="8723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spcBef>
                <a:spcPts val="0"/>
              </a:spcBef>
              <a:defRPr/>
            </a:pPr>
            <a:r>
              <a:rPr lang="ru-RU" sz="6000" dirty="0">
                <a:latin typeface="+mn-lt"/>
              </a:rPr>
              <a:t>11</a:t>
            </a:r>
          </a:p>
          <a:p>
            <a:pPr eaLnBrk="0" hangingPunct="0">
              <a:spcBef>
                <a:spcPts val="0"/>
              </a:spcBef>
              <a:defRPr/>
            </a:pPr>
            <a:r>
              <a:rPr lang="ru-RU" sz="6000" dirty="0">
                <a:latin typeface="+mn-lt"/>
              </a:rPr>
              <a:t> 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4072" y="3861048"/>
            <a:ext cx="4583832" cy="2413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3679201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0560496" cy="548679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ru-RU" sz="4000" dirty="0">
                <a:solidFill>
                  <a:srgbClr val="0066FF"/>
                </a:solidFill>
                <a:latin typeface="+mn-lt"/>
              </a:rPr>
              <a:t>Бросают 2 кости</a:t>
            </a: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818760382"/>
              </p:ext>
            </p:extLst>
          </p:nvPr>
        </p:nvGraphicFramePr>
        <p:xfrm>
          <a:off x="911424" y="1412776"/>
          <a:ext cx="4448946" cy="40661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414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14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14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414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4149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4149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77689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1.1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1.2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1.3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1.4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1.5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1.6</a:t>
                      </a:r>
                    </a:p>
                  </a:txBody>
                  <a:tcPr marL="52216" marR="52216" marT="45727" marB="45727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7689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2.1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2.2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2.3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2.4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2.5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2.6</a:t>
                      </a:r>
                    </a:p>
                  </a:txBody>
                  <a:tcPr marL="52216" marR="52216" marT="45727" marB="45727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7689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3.1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3.2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3.3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3.4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3.5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3.6</a:t>
                      </a:r>
                    </a:p>
                  </a:txBody>
                  <a:tcPr marL="52216" marR="52216" marT="45727" marB="45727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7689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4.1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lang="ru-RU" sz="2000" b="1" baseline="0" dirty="0">
                          <a:solidFill>
                            <a:schemeClr val="tx1"/>
                          </a:solidFill>
                        </a:rPr>
                        <a:t> 4.2</a:t>
                      </a:r>
                      <a:endParaRPr lang="ru-RU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4.3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4.4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4.5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4.6</a:t>
                      </a:r>
                    </a:p>
                  </a:txBody>
                  <a:tcPr marL="52216" marR="52216" marT="45727" marB="45727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77689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5.1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5.2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5.3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5.4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5.5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5.6</a:t>
                      </a:r>
                    </a:p>
                  </a:txBody>
                  <a:tcPr marL="52216" marR="52216" marT="45727" marB="45727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77689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6.1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6.2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6.3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6.4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6.5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6.6</a:t>
                      </a:r>
                    </a:p>
                  </a:txBody>
                  <a:tcPr marL="52216" marR="52216" marT="45727" marB="45727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" name="Содержимое 6"/>
          <p:cNvSpPr txBox="1">
            <a:spLocks/>
          </p:cNvSpPr>
          <p:nvPr/>
        </p:nvSpPr>
        <p:spPr bwMode="auto">
          <a:xfrm>
            <a:off x="5663952" y="1412776"/>
            <a:ext cx="5616624" cy="2520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spcBef>
                <a:spcPts val="0"/>
              </a:spcBef>
              <a:defRPr/>
            </a:pPr>
            <a:r>
              <a:rPr lang="ru-RU" sz="3600" dirty="0">
                <a:latin typeface="+mn-lt"/>
              </a:rPr>
              <a:t>Сколько событий, благоприятных для </a:t>
            </a:r>
          </a:p>
          <a:p>
            <a:pPr eaLnBrk="0" hangingPunct="0">
              <a:spcBef>
                <a:spcPts val="0"/>
              </a:spcBef>
              <a:defRPr/>
            </a:pPr>
            <a:r>
              <a:rPr lang="ru-RU" sz="3600" dirty="0">
                <a:latin typeface="+mn-lt"/>
              </a:rPr>
              <a:t>События:</a:t>
            </a:r>
          </a:p>
          <a:p>
            <a:pPr eaLnBrk="0" hangingPunct="0">
              <a:spcBef>
                <a:spcPts val="0"/>
              </a:spcBef>
              <a:defRPr/>
            </a:pPr>
            <a:r>
              <a:rPr lang="ru-RU" sz="3600" dirty="0">
                <a:latin typeface="+mn-lt"/>
              </a:rPr>
              <a:t>А - «выпадет 1 очко» </a:t>
            </a:r>
          </a:p>
        </p:txBody>
      </p:sp>
      <p:sp>
        <p:nvSpPr>
          <p:cNvPr id="6" name="Содержимое 6"/>
          <p:cNvSpPr txBox="1">
            <a:spLocks/>
          </p:cNvSpPr>
          <p:nvPr/>
        </p:nvSpPr>
        <p:spPr bwMode="auto">
          <a:xfrm>
            <a:off x="5591944" y="3678710"/>
            <a:ext cx="4896544" cy="18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spcBef>
                <a:spcPts val="0"/>
              </a:spcBef>
              <a:defRPr/>
            </a:pPr>
            <a:r>
              <a:rPr lang="ru-RU" sz="6000" dirty="0">
                <a:latin typeface="+mn-lt"/>
              </a:rPr>
              <a:t>0</a:t>
            </a:r>
          </a:p>
          <a:p>
            <a:pPr algn="ctr" eaLnBrk="0" hangingPunct="0">
              <a:spcBef>
                <a:spcPts val="0"/>
              </a:spcBef>
              <a:defRPr/>
            </a:pPr>
            <a:r>
              <a:rPr lang="ru-RU" sz="6000" dirty="0">
                <a:latin typeface="+mn-lt"/>
              </a:rPr>
              <a:t>Р(А)  = 0</a:t>
            </a:r>
          </a:p>
        </p:txBody>
      </p:sp>
    </p:spTree>
    <p:extLst>
      <p:ext uri="{BB962C8B-B14F-4D97-AF65-F5344CB8AC3E}">
        <p14:creationId xmlns:p14="http://schemas.microsoft.com/office/powerpoint/2010/main" val="158107032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0560496" cy="548679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ru-RU" sz="4000" dirty="0">
                <a:solidFill>
                  <a:srgbClr val="0066FF"/>
                </a:solidFill>
                <a:latin typeface="+mn-lt"/>
              </a:rPr>
              <a:t>Бросают 2 кости</a:t>
            </a: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467668845"/>
              </p:ext>
            </p:extLst>
          </p:nvPr>
        </p:nvGraphicFramePr>
        <p:xfrm>
          <a:off x="911424" y="1412776"/>
          <a:ext cx="4448946" cy="40661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414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14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14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414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4149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4149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77689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1.1</a:t>
                      </a:r>
                    </a:p>
                  </a:txBody>
                  <a:tcPr marL="52216" marR="52216" marT="45727" marB="45727"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1.2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1.3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1.4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1.5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1.6</a:t>
                      </a:r>
                    </a:p>
                  </a:txBody>
                  <a:tcPr marL="52216" marR="52216" marT="45727" marB="45727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7689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2.1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2.2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2.3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2.4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2.5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2.6</a:t>
                      </a:r>
                    </a:p>
                  </a:txBody>
                  <a:tcPr marL="52216" marR="52216" marT="45727" marB="45727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7689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3.1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3.2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3.3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3.4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3.5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3.6</a:t>
                      </a:r>
                    </a:p>
                  </a:txBody>
                  <a:tcPr marL="52216" marR="52216" marT="45727" marB="45727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7689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4.1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lang="ru-RU" sz="2000" b="1" baseline="0" dirty="0">
                          <a:solidFill>
                            <a:schemeClr val="tx1"/>
                          </a:solidFill>
                        </a:rPr>
                        <a:t> 4.2</a:t>
                      </a:r>
                      <a:endParaRPr lang="ru-RU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4.3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4.4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4.5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4.6</a:t>
                      </a:r>
                    </a:p>
                  </a:txBody>
                  <a:tcPr marL="52216" marR="52216" marT="45727" marB="45727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77689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5.1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5.2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5.3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5.4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5.5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5.6</a:t>
                      </a:r>
                    </a:p>
                  </a:txBody>
                  <a:tcPr marL="52216" marR="52216" marT="45727" marB="45727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77689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6.1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6.2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6.3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6.4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6.5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6.6</a:t>
                      </a:r>
                    </a:p>
                  </a:txBody>
                  <a:tcPr marL="52216" marR="52216" marT="45727" marB="45727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" name="Содержимое 6"/>
          <p:cNvSpPr txBox="1">
            <a:spLocks/>
          </p:cNvSpPr>
          <p:nvPr/>
        </p:nvSpPr>
        <p:spPr bwMode="auto">
          <a:xfrm>
            <a:off x="5591944" y="1412776"/>
            <a:ext cx="5616624" cy="2520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spcBef>
                <a:spcPts val="0"/>
              </a:spcBef>
              <a:defRPr/>
            </a:pPr>
            <a:r>
              <a:rPr lang="ru-RU" sz="3600" dirty="0">
                <a:latin typeface="+mn-lt"/>
              </a:rPr>
              <a:t>Сколько событий, благоприятных для </a:t>
            </a:r>
          </a:p>
          <a:p>
            <a:pPr eaLnBrk="0" hangingPunct="0">
              <a:spcBef>
                <a:spcPts val="0"/>
              </a:spcBef>
              <a:defRPr/>
            </a:pPr>
            <a:r>
              <a:rPr lang="ru-RU" sz="3600" dirty="0">
                <a:latin typeface="+mn-lt"/>
              </a:rPr>
              <a:t>События:</a:t>
            </a:r>
          </a:p>
          <a:p>
            <a:pPr eaLnBrk="0" hangingPunct="0">
              <a:spcBef>
                <a:spcPts val="0"/>
              </a:spcBef>
              <a:defRPr/>
            </a:pPr>
            <a:r>
              <a:rPr lang="ru-RU" sz="3600" dirty="0">
                <a:latin typeface="+mn-lt"/>
              </a:rPr>
              <a:t>Б - «выпадет 2 очка» </a:t>
            </a:r>
          </a:p>
        </p:txBody>
      </p:sp>
      <p:sp>
        <p:nvSpPr>
          <p:cNvPr id="6" name="Содержимое 6"/>
          <p:cNvSpPr txBox="1">
            <a:spLocks/>
          </p:cNvSpPr>
          <p:nvPr/>
        </p:nvSpPr>
        <p:spPr bwMode="auto">
          <a:xfrm>
            <a:off x="5609011" y="3677821"/>
            <a:ext cx="4896544" cy="18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spcBef>
                <a:spcPts val="0"/>
              </a:spcBef>
              <a:defRPr/>
            </a:pPr>
            <a:r>
              <a:rPr lang="ru-RU" sz="6000" dirty="0">
                <a:latin typeface="+mn-lt"/>
              </a:rPr>
              <a:t>1</a:t>
            </a:r>
          </a:p>
          <a:p>
            <a:pPr algn="ctr" eaLnBrk="0" hangingPunct="0">
              <a:spcBef>
                <a:spcPts val="0"/>
              </a:spcBef>
              <a:defRPr/>
            </a:pPr>
            <a:r>
              <a:rPr lang="ru-RU" sz="6000" dirty="0">
                <a:latin typeface="+mn-lt"/>
              </a:rPr>
              <a:t>Р(Б)  = 1/36</a:t>
            </a:r>
          </a:p>
        </p:txBody>
      </p:sp>
    </p:spTree>
    <p:extLst>
      <p:ext uri="{BB962C8B-B14F-4D97-AF65-F5344CB8AC3E}">
        <p14:creationId xmlns:p14="http://schemas.microsoft.com/office/powerpoint/2010/main" val="2454695594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0560496" cy="548679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ru-RU" sz="4000" dirty="0">
                <a:solidFill>
                  <a:srgbClr val="0066FF"/>
                </a:solidFill>
                <a:latin typeface="+mn-lt"/>
              </a:rPr>
              <a:t>Бросают 2 кости</a:t>
            </a: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478020868"/>
              </p:ext>
            </p:extLst>
          </p:nvPr>
        </p:nvGraphicFramePr>
        <p:xfrm>
          <a:off x="911424" y="1412776"/>
          <a:ext cx="4448946" cy="40661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414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14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14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414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4149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4149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77689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1.1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1.2</a:t>
                      </a:r>
                    </a:p>
                  </a:txBody>
                  <a:tcPr marL="52216" marR="52216" marT="45727" marB="45727"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1.3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1.4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1.5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1.6</a:t>
                      </a:r>
                    </a:p>
                  </a:txBody>
                  <a:tcPr marL="52216" marR="52216" marT="45727" marB="45727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7689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2.1</a:t>
                      </a:r>
                    </a:p>
                  </a:txBody>
                  <a:tcPr marL="52216" marR="52216" marT="45727" marB="45727"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2.2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2.3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2.4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2.5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2.6</a:t>
                      </a:r>
                    </a:p>
                  </a:txBody>
                  <a:tcPr marL="52216" marR="52216" marT="45727" marB="45727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7689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3.1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3.2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3.3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3.4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3.5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3.6</a:t>
                      </a:r>
                    </a:p>
                  </a:txBody>
                  <a:tcPr marL="52216" marR="52216" marT="45727" marB="45727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7689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4.1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lang="ru-RU" sz="2000" b="1" baseline="0" dirty="0">
                          <a:solidFill>
                            <a:schemeClr val="tx1"/>
                          </a:solidFill>
                        </a:rPr>
                        <a:t> 4.2</a:t>
                      </a:r>
                      <a:endParaRPr lang="ru-RU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4.3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4.4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4.5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4.6</a:t>
                      </a:r>
                    </a:p>
                  </a:txBody>
                  <a:tcPr marL="52216" marR="52216" marT="45727" marB="45727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77689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5.1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5.2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5.3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5.4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5.5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5.6</a:t>
                      </a:r>
                    </a:p>
                  </a:txBody>
                  <a:tcPr marL="52216" marR="52216" marT="45727" marB="45727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77689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6.1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6.2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6.3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6.4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6.5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6.6</a:t>
                      </a:r>
                    </a:p>
                  </a:txBody>
                  <a:tcPr marL="52216" marR="52216" marT="45727" marB="45727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" name="Содержимое 6"/>
          <p:cNvSpPr txBox="1">
            <a:spLocks/>
          </p:cNvSpPr>
          <p:nvPr/>
        </p:nvSpPr>
        <p:spPr bwMode="auto">
          <a:xfrm>
            <a:off x="5591944" y="1412776"/>
            <a:ext cx="5616624" cy="2520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spcBef>
                <a:spcPts val="0"/>
              </a:spcBef>
              <a:defRPr/>
            </a:pPr>
            <a:r>
              <a:rPr lang="ru-RU" sz="3600" dirty="0">
                <a:latin typeface="+mn-lt"/>
              </a:rPr>
              <a:t>Сколько событий, благоприятных для </a:t>
            </a:r>
          </a:p>
          <a:p>
            <a:pPr eaLnBrk="0" hangingPunct="0">
              <a:spcBef>
                <a:spcPts val="0"/>
              </a:spcBef>
              <a:defRPr/>
            </a:pPr>
            <a:r>
              <a:rPr lang="ru-RU" sz="3600" dirty="0">
                <a:latin typeface="+mn-lt"/>
              </a:rPr>
              <a:t>События:</a:t>
            </a:r>
          </a:p>
          <a:p>
            <a:pPr eaLnBrk="0" hangingPunct="0">
              <a:spcBef>
                <a:spcPts val="0"/>
              </a:spcBef>
              <a:defRPr/>
            </a:pPr>
            <a:r>
              <a:rPr lang="ru-RU" sz="3600" dirty="0">
                <a:latin typeface="+mn-lt"/>
              </a:rPr>
              <a:t>В - «выпадет 3 очка» </a:t>
            </a:r>
          </a:p>
        </p:txBody>
      </p:sp>
      <p:sp>
        <p:nvSpPr>
          <p:cNvPr id="6" name="Содержимое 6"/>
          <p:cNvSpPr txBox="1">
            <a:spLocks/>
          </p:cNvSpPr>
          <p:nvPr/>
        </p:nvSpPr>
        <p:spPr bwMode="auto">
          <a:xfrm>
            <a:off x="5609010" y="3677821"/>
            <a:ext cx="6247629" cy="18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spcBef>
                <a:spcPts val="0"/>
              </a:spcBef>
              <a:defRPr/>
            </a:pPr>
            <a:r>
              <a:rPr lang="ru-RU" sz="6000" dirty="0">
                <a:latin typeface="+mn-lt"/>
              </a:rPr>
              <a:t>2</a:t>
            </a:r>
          </a:p>
          <a:p>
            <a:pPr algn="ctr" eaLnBrk="0" hangingPunct="0">
              <a:spcBef>
                <a:spcPts val="0"/>
              </a:spcBef>
              <a:defRPr/>
            </a:pPr>
            <a:r>
              <a:rPr lang="ru-RU" sz="6000" dirty="0">
                <a:latin typeface="+mn-lt"/>
              </a:rPr>
              <a:t>Р(В)  = 2/36=1/18</a:t>
            </a:r>
          </a:p>
        </p:txBody>
      </p:sp>
    </p:spTree>
    <p:extLst>
      <p:ext uri="{BB962C8B-B14F-4D97-AF65-F5344CB8AC3E}">
        <p14:creationId xmlns:p14="http://schemas.microsoft.com/office/powerpoint/2010/main" val="2552511696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0560496" cy="548679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ru-RU" sz="4000" dirty="0">
                <a:solidFill>
                  <a:srgbClr val="0066FF"/>
                </a:solidFill>
                <a:latin typeface="+mn-lt"/>
              </a:rPr>
              <a:t>Бросают 2 кости</a:t>
            </a: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551146971"/>
              </p:ext>
            </p:extLst>
          </p:nvPr>
        </p:nvGraphicFramePr>
        <p:xfrm>
          <a:off x="911424" y="1412776"/>
          <a:ext cx="4448946" cy="40661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414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14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14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414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4149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4149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77689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1.1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1.2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1.3</a:t>
                      </a:r>
                    </a:p>
                  </a:txBody>
                  <a:tcPr marL="52216" marR="52216" marT="45727" marB="45727"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1.4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1.5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1.6</a:t>
                      </a:r>
                    </a:p>
                  </a:txBody>
                  <a:tcPr marL="52216" marR="52216" marT="45727" marB="45727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7689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2.1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2.2</a:t>
                      </a:r>
                    </a:p>
                  </a:txBody>
                  <a:tcPr marL="52216" marR="52216" marT="45727" marB="45727"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2.3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2.4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2.5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2.6</a:t>
                      </a:r>
                    </a:p>
                  </a:txBody>
                  <a:tcPr marL="52216" marR="52216" marT="45727" marB="45727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7689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3.1</a:t>
                      </a:r>
                    </a:p>
                  </a:txBody>
                  <a:tcPr marL="52216" marR="52216" marT="45727" marB="45727"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3.2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3.3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3.4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3.5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3.6</a:t>
                      </a:r>
                    </a:p>
                  </a:txBody>
                  <a:tcPr marL="52216" marR="52216" marT="45727" marB="45727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7689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4.1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lang="ru-RU" sz="2000" b="1" baseline="0" dirty="0">
                          <a:solidFill>
                            <a:schemeClr val="tx1"/>
                          </a:solidFill>
                        </a:rPr>
                        <a:t> 4.2</a:t>
                      </a:r>
                      <a:endParaRPr lang="ru-RU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4.3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4.4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4.5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4.6</a:t>
                      </a:r>
                    </a:p>
                  </a:txBody>
                  <a:tcPr marL="52216" marR="52216" marT="45727" marB="45727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77689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5.1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5.2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5.3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5.4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5.5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5.6</a:t>
                      </a:r>
                    </a:p>
                  </a:txBody>
                  <a:tcPr marL="52216" marR="52216" marT="45727" marB="45727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77689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6.1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6.2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6.3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6.4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6.5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6.6</a:t>
                      </a:r>
                    </a:p>
                  </a:txBody>
                  <a:tcPr marL="52216" marR="52216" marT="45727" marB="45727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" name="Содержимое 6"/>
          <p:cNvSpPr txBox="1">
            <a:spLocks/>
          </p:cNvSpPr>
          <p:nvPr/>
        </p:nvSpPr>
        <p:spPr bwMode="auto">
          <a:xfrm>
            <a:off x="5591944" y="1412776"/>
            <a:ext cx="5616624" cy="2520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spcBef>
                <a:spcPts val="0"/>
              </a:spcBef>
              <a:defRPr/>
            </a:pPr>
            <a:r>
              <a:rPr lang="ru-RU" sz="3600" dirty="0">
                <a:latin typeface="+mn-lt"/>
              </a:rPr>
              <a:t>Сколько событий, благоприятных для </a:t>
            </a:r>
          </a:p>
          <a:p>
            <a:pPr eaLnBrk="0" hangingPunct="0">
              <a:spcBef>
                <a:spcPts val="0"/>
              </a:spcBef>
              <a:defRPr/>
            </a:pPr>
            <a:r>
              <a:rPr lang="ru-RU" sz="3600" dirty="0">
                <a:latin typeface="+mn-lt"/>
              </a:rPr>
              <a:t>События:</a:t>
            </a:r>
          </a:p>
          <a:p>
            <a:pPr eaLnBrk="0" hangingPunct="0">
              <a:spcBef>
                <a:spcPts val="0"/>
              </a:spcBef>
              <a:defRPr/>
            </a:pPr>
            <a:r>
              <a:rPr lang="ru-RU" sz="3600" dirty="0">
                <a:latin typeface="+mn-lt"/>
              </a:rPr>
              <a:t>Г - «выпадет 4 очка» </a:t>
            </a:r>
          </a:p>
        </p:txBody>
      </p:sp>
      <p:sp>
        <p:nvSpPr>
          <p:cNvPr id="6" name="Содержимое 6"/>
          <p:cNvSpPr txBox="1">
            <a:spLocks/>
          </p:cNvSpPr>
          <p:nvPr/>
        </p:nvSpPr>
        <p:spPr bwMode="auto">
          <a:xfrm>
            <a:off x="5609010" y="3677821"/>
            <a:ext cx="5831131" cy="18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spcBef>
                <a:spcPts val="0"/>
              </a:spcBef>
              <a:defRPr/>
            </a:pPr>
            <a:r>
              <a:rPr lang="ru-RU" sz="6000" dirty="0">
                <a:latin typeface="+mn-lt"/>
              </a:rPr>
              <a:t>3</a:t>
            </a:r>
          </a:p>
          <a:p>
            <a:pPr algn="ctr" eaLnBrk="0" hangingPunct="0">
              <a:spcBef>
                <a:spcPts val="0"/>
              </a:spcBef>
              <a:defRPr/>
            </a:pPr>
            <a:r>
              <a:rPr lang="ru-RU" sz="6000" dirty="0">
                <a:latin typeface="+mn-lt"/>
              </a:rPr>
              <a:t>Р(Г)  = 3/36=1/12</a:t>
            </a:r>
          </a:p>
        </p:txBody>
      </p:sp>
    </p:spTree>
    <p:extLst>
      <p:ext uri="{BB962C8B-B14F-4D97-AF65-F5344CB8AC3E}">
        <p14:creationId xmlns:p14="http://schemas.microsoft.com/office/powerpoint/2010/main" val="1509487969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0560496" cy="548679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ru-RU" sz="4000" dirty="0">
                <a:solidFill>
                  <a:srgbClr val="0066FF"/>
                </a:solidFill>
                <a:latin typeface="+mn-lt"/>
              </a:rPr>
              <a:t>Бросают 2 кости</a:t>
            </a: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956509561"/>
              </p:ext>
            </p:extLst>
          </p:nvPr>
        </p:nvGraphicFramePr>
        <p:xfrm>
          <a:off x="911424" y="1412776"/>
          <a:ext cx="4448946" cy="40661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414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14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14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414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4149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4149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77689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1.1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1.2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1.3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1.4</a:t>
                      </a:r>
                    </a:p>
                  </a:txBody>
                  <a:tcPr marL="52216" marR="52216" marT="45727" marB="45727"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1.5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1.6</a:t>
                      </a:r>
                    </a:p>
                  </a:txBody>
                  <a:tcPr marL="52216" marR="52216" marT="45727" marB="45727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7689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2.1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2.2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2.3</a:t>
                      </a:r>
                    </a:p>
                  </a:txBody>
                  <a:tcPr marL="52216" marR="52216" marT="45727" marB="45727"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2.4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2.5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2.6</a:t>
                      </a:r>
                    </a:p>
                  </a:txBody>
                  <a:tcPr marL="52216" marR="52216" marT="45727" marB="45727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7689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3.1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3.2</a:t>
                      </a:r>
                    </a:p>
                  </a:txBody>
                  <a:tcPr marL="52216" marR="52216" marT="45727" marB="45727"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3.3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3.4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3.5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3.6</a:t>
                      </a:r>
                    </a:p>
                  </a:txBody>
                  <a:tcPr marL="52216" marR="52216" marT="45727" marB="45727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7689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4.1</a:t>
                      </a:r>
                    </a:p>
                  </a:txBody>
                  <a:tcPr marL="52216" marR="52216" marT="45727" marB="45727"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lang="ru-RU" sz="2000" b="1" baseline="0" dirty="0">
                          <a:solidFill>
                            <a:schemeClr val="tx1"/>
                          </a:solidFill>
                        </a:rPr>
                        <a:t> 4.2</a:t>
                      </a:r>
                      <a:endParaRPr lang="ru-RU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4.3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4.4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4.5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4.6</a:t>
                      </a:r>
                    </a:p>
                  </a:txBody>
                  <a:tcPr marL="52216" marR="52216" marT="45727" marB="45727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77689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5.1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5.2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5.3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5.4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5.5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5.6</a:t>
                      </a:r>
                    </a:p>
                  </a:txBody>
                  <a:tcPr marL="52216" marR="52216" marT="45727" marB="45727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77689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6.1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6.2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6.3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6.4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6.5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6.6</a:t>
                      </a:r>
                    </a:p>
                  </a:txBody>
                  <a:tcPr marL="52216" marR="52216" marT="45727" marB="45727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" name="Содержимое 6"/>
          <p:cNvSpPr txBox="1">
            <a:spLocks/>
          </p:cNvSpPr>
          <p:nvPr/>
        </p:nvSpPr>
        <p:spPr bwMode="auto">
          <a:xfrm>
            <a:off x="5591944" y="1412776"/>
            <a:ext cx="5616624" cy="2520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spcBef>
                <a:spcPts val="0"/>
              </a:spcBef>
              <a:defRPr/>
            </a:pPr>
            <a:r>
              <a:rPr lang="ru-RU" sz="3600" dirty="0">
                <a:latin typeface="+mn-lt"/>
              </a:rPr>
              <a:t>Сколько событий, благоприятных для </a:t>
            </a:r>
          </a:p>
          <a:p>
            <a:pPr eaLnBrk="0" hangingPunct="0">
              <a:spcBef>
                <a:spcPts val="0"/>
              </a:spcBef>
              <a:defRPr/>
            </a:pPr>
            <a:r>
              <a:rPr lang="ru-RU" sz="3600" dirty="0">
                <a:latin typeface="+mn-lt"/>
              </a:rPr>
              <a:t>События:</a:t>
            </a:r>
          </a:p>
          <a:p>
            <a:pPr eaLnBrk="0" hangingPunct="0">
              <a:spcBef>
                <a:spcPts val="0"/>
              </a:spcBef>
              <a:defRPr/>
            </a:pPr>
            <a:r>
              <a:rPr lang="ru-RU" sz="3600" dirty="0">
                <a:latin typeface="+mn-lt"/>
              </a:rPr>
              <a:t>Д - «выпадет 5 очков» </a:t>
            </a:r>
          </a:p>
        </p:txBody>
      </p:sp>
      <p:sp>
        <p:nvSpPr>
          <p:cNvPr id="6" name="Содержимое 6"/>
          <p:cNvSpPr txBox="1">
            <a:spLocks/>
          </p:cNvSpPr>
          <p:nvPr/>
        </p:nvSpPr>
        <p:spPr bwMode="auto">
          <a:xfrm>
            <a:off x="5609010" y="3677821"/>
            <a:ext cx="5831131" cy="18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spcBef>
                <a:spcPts val="0"/>
              </a:spcBef>
              <a:defRPr/>
            </a:pPr>
            <a:r>
              <a:rPr lang="ru-RU" sz="6000" dirty="0">
                <a:latin typeface="+mn-lt"/>
              </a:rPr>
              <a:t>4</a:t>
            </a:r>
          </a:p>
          <a:p>
            <a:pPr algn="ctr" eaLnBrk="0" hangingPunct="0">
              <a:spcBef>
                <a:spcPts val="0"/>
              </a:spcBef>
              <a:defRPr/>
            </a:pPr>
            <a:r>
              <a:rPr lang="ru-RU" sz="6000" dirty="0">
                <a:latin typeface="+mn-lt"/>
              </a:rPr>
              <a:t>Р(Д)  = 4/36=1/9</a:t>
            </a:r>
          </a:p>
        </p:txBody>
      </p:sp>
    </p:spTree>
    <p:extLst>
      <p:ext uri="{BB962C8B-B14F-4D97-AF65-F5344CB8AC3E}">
        <p14:creationId xmlns:p14="http://schemas.microsoft.com/office/powerpoint/2010/main" val="2749448789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0560496" cy="548679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ru-RU" sz="4000" dirty="0">
                <a:solidFill>
                  <a:srgbClr val="0066FF"/>
                </a:solidFill>
                <a:latin typeface="+mn-lt"/>
              </a:rPr>
              <a:t>Бросают 2 кости</a:t>
            </a: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90282320"/>
              </p:ext>
            </p:extLst>
          </p:nvPr>
        </p:nvGraphicFramePr>
        <p:xfrm>
          <a:off x="911424" y="1412776"/>
          <a:ext cx="4448946" cy="40661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414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14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14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414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4149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4149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77689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1.1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1.2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1.3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1.4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1.5</a:t>
                      </a:r>
                    </a:p>
                  </a:txBody>
                  <a:tcPr marL="52216" marR="52216" marT="45727" marB="45727"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1.6</a:t>
                      </a:r>
                    </a:p>
                  </a:txBody>
                  <a:tcPr marL="52216" marR="52216" marT="45727" marB="45727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7689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2.1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2.2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2.3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2.4</a:t>
                      </a:r>
                    </a:p>
                  </a:txBody>
                  <a:tcPr marL="52216" marR="52216" marT="45727" marB="45727"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2.5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2.6</a:t>
                      </a:r>
                    </a:p>
                  </a:txBody>
                  <a:tcPr marL="52216" marR="52216" marT="45727" marB="45727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7689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3.1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3.2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3.3</a:t>
                      </a:r>
                    </a:p>
                  </a:txBody>
                  <a:tcPr marL="52216" marR="52216" marT="45727" marB="45727"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3.4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3.5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3.6</a:t>
                      </a:r>
                    </a:p>
                  </a:txBody>
                  <a:tcPr marL="52216" marR="52216" marT="45727" marB="45727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7689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4.1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lang="ru-RU" sz="2000" b="1" baseline="0" dirty="0">
                          <a:solidFill>
                            <a:schemeClr val="tx1"/>
                          </a:solidFill>
                        </a:rPr>
                        <a:t> 4.2</a:t>
                      </a:r>
                      <a:endParaRPr lang="ru-RU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52216" marR="52216" marT="45727" marB="45727"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4.3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4.4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4.5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4.6</a:t>
                      </a:r>
                    </a:p>
                  </a:txBody>
                  <a:tcPr marL="52216" marR="52216" marT="45727" marB="45727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77689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5.1</a:t>
                      </a:r>
                    </a:p>
                  </a:txBody>
                  <a:tcPr marL="52216" marR="52216" marT="45727" marB="45727"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5.2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5.3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5.4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5.5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5.6</a:t>
                      </a:r>
                    </a:p>
                  </a:txBody>
                  <a:tcPr marL="52216" marR="52216" marT="45727" marB="45727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77689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6.1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6.2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6.3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6.4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6.5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6.6</a:t>
                      </a:r>
                    </a:p>
                  </a:txBody>
                  <a:tcPr marL="52216" marR="52216" marT="45727" marB="45727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" name="Содержимое 6"/>
          <p:cNvSpPr txBox="1">
            <a:spLocks/>
          </p:cNvSpPr>
          <p:nvPr/>
        </p:nvSpPr>
        <p:spPr bwMode="auto">
          <a:xfrm>
            <a:off x="5591944" y="1412776"/>
            <a:ext cx="5616624" cy="2520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spcBef>
                <a:spcPts val="0"/>
              </a:spcBef>
              <a:defRPr/>
            </a:pPr>
            <a:r>
              <a:rPr lang="ru-RU" sz="3600" dirty="0">
                <a:latin typeface="+mn-lt"/>
              </a:rPr>
              <a:t>Сколько событий, благоприятных для </a:t>
            </a:r>
          </a:p>
          <a:p>
            <a:pPr eaLnBrk="0" hangingPunct="0">
              <a:spcBef>
                <a:spcPts val="0"/>
              </a:spcBef>
              <a:defRPr/>
            </a:pPr>
            <a:r>
              <a:rPr lang="ru-RU" sz="3600" dirty="0">
                <a:latin typeface="+mn-lt"/>
              </a:rPr>
              <a:t>События:</a:t>
            </a:r>
          </a:p>
          <a:p>
            <a:pPr eaLnBrk="0" hangingPunct="0">
              <a:spcBef>
                <a:spcPts val="0"/>
              </a:spcBef>
              <a:defRPr/>
            </a:pPr>
            <a:r>
              <a:rPr lang="ru-RU" sz="3600" dirty="0">
                <a:latin typeface="+mn-lt"/>
              </a:rPr>
              <a:t>Е - «выпадет 6 очков» </a:t>
            </a:r>
          </a:p>
        </p:txBody>
      </p:sp>
      <p:sp>
        <p:nvSpPr>
          <p:cNvPr id="6" name="Содержимое 6"/>
          <p:cNvSpPr txBox="1">
            <a:spLocks/>
          </p:cNvSpPr>
          <p:nvPr/>
        </p:nvSpPr>
        <p:spPr bwMode="auto">
          <a:xfrm>
            <a:off x="5609011" y="3677821"/>
            <a:ext cx="4896544" cy="18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spcBef>
                <a:spcPts val="0"/>
              </a:spcBef>
              <a:defRPr/>
            </a:pPr>
            <a:r>
              <a:rPr lang="ru-RU" sz="6000" dirty="0">
                <a:latin typeface="+mn-lt"/>
              </a:rPr>
              <a:t>5</a:t>
            </a:r>
          </a:p>
          <a:p>
            <a:pPr algn="ctr" eaLnBrk="0" hangingPunct="0">
              <a:spcBef>
                <a:spcPts val="0"/>
              </a:spcBef>
              <a:defRPr/>
            </a:pPr>
            <a:r>
              <a:rPr lang="ru-RU" sz="6000" dirty="0">
                <a:latin typeface="+mn-lt"/>
              </a:rPr>
              <a:t>Р(Е)  = 5/36</a:t>
            </a:r>
          </a:p>
        </p:txBody>
      </p:sp>
    </p:spTree>
    <p:extLst>
      <p:ext uri="{BB962C8B-B14F-4D97-AF65-F5344CB8AC3E}">
        <p14:creationId xmlns:p14="http://schemas.microsoft.com/office/powerpoint/2010/main" val="3971285124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02" y="0"/>
            <a:ext cx="11348882" cy="1124744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000" dirty="0">
                <a:latin typeface="+mn-lt"/>
              </a:rPr>
              <a:t>Пример №1. Бросают одну игральную кость. </a:t>
            </a:r>
            <a:br>
              <a:rPr lang="ru-RU" sz="4000" dirty="0">
                <a:latin typeface="+mn-lt"/>
              </a:rPr>
            </a:br>
            <a:r>
              <a:rPr lang="ru-RU" sz="4000" dirty="0">
                <a:latin typeface="+mn-lt"/>
              </a:rPr>
              <a:t>Вычислите вероятность события:</a:t>
            </a:r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101" name="Rectangle 6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102" name="Rectangle 8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103" name="Rectangle 10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104" name="Rectangle 12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105" name="Rectangle 14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3" name="Прямоугольник 25"/>
          <p:cNvSpPr>
            <a:spLocks noChangeArrowheads="1"/>
          </p:cNvSpPr>
          <p:nvPr/>
        </p:nvSpPr>
        <p:spPr bwMode="auto">
          <a:xfrm>
            <a:off x="839416" y="1052737"/>
            <a:ext cx="11089232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3200" dirty="0">
                <a:latin typeface="+mn-lt"/>
              </a:rPr>
              <a:t>Всего 6 равновероятных событий!</a:t>
            </a:r>
          </a:p>
          <a:p>
            <a:pPr>
              <a:defRPr/>
            </a:pPr>
            <a:r>
              <a:rPr lang="ru-RU" sz="3200" dirty="0">
                <a:latin typeface="+mn-lt"/>
              </a:rPr>
              <a:t>Следовательно вероятность каждого 1/6</a:t>
            </a:r>
          </a:p>
          <a:p>
            <a:pPr>
              <a:defRPr/>
            </a:pPr>
            <a:r>
              <a:rPr lang="ru-RU" sz="3200" dirty="0">
                <a:latin typeface="+mn-lt"/>
              </a:rPr>
              <a:t>а) «выпало 5»  (5), значит Р=1/6</a:t>
            </a:r>
          </a:p>
          <a:p>
            <a:pPr>
              <a:defRPr/>
            </a:pPr>
            <a:r>
              <a:rPr lang="ru-RU" sz="3200" dirty="0">
                <a:latin typeface="+mn-lt"/>
              </a:rPr>
              <a:t>б) «выпало четное число очков»  </a:t>
            </a:r>
          </a:p>
          <a:p>
            <a:pPr>
              <a:defRPr/>
            </a:pPr>
            <a:r>
              <a:rPr lang="ru-RU" sz="3200" dirty="0">
                <a:latin typeface="+mn-lt"/>
              </a:rPr>
              <a:t>   (2,4,6), значит Р=3/6=1/2</a:t>
            </a:r>
          </a:p>
          <a:p>
            <a:pPr>
              <a:defRPr/>
            </a:pPr>
            <a:r>
              <a:rPr lang="ru-RU" sz="3200" dirty="0">
                <a:latin typeface="+mn-lt"/>
              </a:rPr>
              <a:t>в) «выпало число очков, кратное трем»</a:t>
            </a:r>
          </a:p>
          <a:p>
            <a:pPr>
              <a:defRPr/>
            </a:pPr>
            <a:r>
              <a:rPr lang="ru-RU" sz="3200" dirty="0">
                <a:latin typeface="+mn-lt"/>
              </a:rPr>
              <a:t>   (3,6), значит Р=2/6=1/3</a:t>
            </a:r>
          </a:p>
          <a:p>
            <a:pPr>
              <a:defRPr/>
            </a:pPr>
            <a:r>
              <a:rPr lang="ru-RU" sz="3200" dirty="0">
                <a:latin typeface="+mn-lt"/>
              </a:rPr>
              <a:t>г)  «выпало число очков, кратное 7»  </a:t>
            </a:r>
          </a:p>
          <a:p>
            <a:pPr>
              <a:defRPr/>
            </a:pPr>
            <a:r>
              <a:rPr lang="ru-RU" sz="3200" dirty="0">
                <a:latin typeface="+mn-lt"/>
              </a:rPr>
              <a:t>Р=0, так как этому событию не благоприятствует ни одного элементарного события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0560496" cy="548679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ru-RU" sz="4000" dirty="0">
                <a:solidFill>
                  <a:srgbClr val="0066FF"/>
                </a:solidFill>
                <a:latin typeface="+mn-lt"/>
              </a:rPr>
              <a:t>Бросают 2 кости</a:t>
            </a: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555836756"/>
              </p:ext>
            </p:extLst>
          </p:nvPr>
        </p:nvGraphicFramePr>
        <p:xfrm>
          <a:off x="911424" y="1412776"/>
          <a:ext cx="4448946" cy="40661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414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14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14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414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4149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4149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77689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1.1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1.2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1.3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1.4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1.5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1.6</a:t>
                      </a:r>
                    </a:p>
                  </a:txBody>
                  <a:tcPr marL="52216" marR="52216" marT="45727" marB="45727">
                    <a:solidFill>
                      <a:srgbClr val="00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7689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2.1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2.2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2.3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2.4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2.5</a:t>
                      </a:r>
                    </a:p>
                  </a:txBody>
                  <a:tcPr marL="52216" marR="52216" marT="45727" marB="45727"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2.6</a:t>
                      </a:r>
                    </a:p>
                  </a:txBody>
                  <a:tcPr marL="52216" marR="52216" marT="45727" marB="45727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7689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3.1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3.2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3.3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3.4</a:t>
                      </a:r>
                    </a:p>
                  </a:txBody>
                  <a:tcPr marL="52216" marR="52216" marT="45727" marB="45727"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3.5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3.6</a:t>
                      </a:r>
                    </a:p>
                  </a:txBody>
                  <a:tcPr marL="52216" marR="52216" marT="45727" marB="45727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7689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4.1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lang="ru-RU" sz="2000" b="1" baseline="0" dirty="0">
                          <a:solidFill>
                            <a:schemeClr val="tx1"/>
                          </a:solidFill>
                        </a:rPr>
                        <a:t> 4.2</a:t>
                      </a:r>
                      <a:endParaRPr lang="ru-RU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4.3</a:t>
                      </a:r>
                    </a:p>
                  </a:txBody>
                  <a:tcPr marL="52216" marR="52216" marT="45727" marB="45727"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4.4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4.5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4.6</a:t>
                      </a:r>
                    </a:p>
                  </a:txBody>
                  <a:tcPr marL="52216" marR="52216" marT="45727" marB="45727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77689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5.1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5.2</a:t>
                      </a:r>
                    </a:p>
                  </a:txBody>
                  <a:tcPr marL="52216" marR="52216" marT="45727" marB="45727"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5.3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5.4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5.5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5.6</a:t>
                      </a:r>
                    </a:p>
                  </a:txBody>
                  <a:tcPr marL="52216" marR="52216" marT="45727" marB="45727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77689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6.1</a:t>
                      </a:r>
                    </a:p>
                  </a:txBody>
                  <a:tcPr marL="52216" marR="52216" marT="45727" marB="45727"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6.2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6.3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6.4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6.5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6.6</a:t>
                      </a:r>
                    </a:p>
                  </a:txBody>
                  <a:tcPr marL="52216" marR="52216" marT="45727" marB="45727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" name="Содержимое 6"/>
          <p:cNvSpPr txBox="1">
            <a:spLocks/>
          </p:cNvSpPr>
          <p:nvPr/>
        </p:nvSpPr>
        <p:spPr bwMode="auto">
          <a:xfrm>
            <a:off x="5591944" y="1412776"/>
            <a:ext cx="5616624" cy="2520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spcBef>
                <a:spcPts val="0"/>
              </a:spcBef>
              <a:defRPr/>
            </a:pPr>
            <a:r>
              <a:rPr lang="ru-RU" sz="3600" dirty="0">
                <a:latin typeface="+mn-lt"/>
              </a:rPr>
              <a:t>Сколько событий, благоприятных для </a:t>
            </a:r>
          </a:p>
          <a:p>
            <a:pPr eaLnBrk="0" hangingPunct="0">
              <a:spcBef>
                <a:spcPts val="0"/>
              </a:spcBef>
              <a:defRPr/>
            </a:pPr>
            <a:r>
              <a:rPr lang="ru-RU" sz="3600" dirty="0">
                <a:latin typeface="+mn-lt"/>
              </a:rPr>
              <a:t>События:</a:t>
            </a:r>
          </a:p>
          <a:p>
            <a:pPr eaLnBrk="0" hangingPunct="0">
              <a:spcBef>
                <a:spcPts val="0"/>
              </a:spcBef>
              <a:defRPr/>
            </a:pPr>
            <a:r>
              <a:rPr lang="ru-RU" sz="3600" dirty="0">
                <a:latin typeface="+mn-lt"/>
              </a:rPr>
              <a:t>Ж - «выпадет 7 очков» </a:t>
            </a:r>
          </a:p>
        </p:txBody>
      </p:sp>
      <p:sp>
        <p:nvSpPr>
          <p:cNvPr id="6" name="Содержимое 6"/>
          <p:cNvSpPr txBox="1">
            <a:spLocks/>
          </p:cNvSpPr>
          <p:nvPr/>
        </p:nvSpPr>
        <p:spPr bwMode="auto">
          <a:xfrm>
            <a:off x="5609010" y="3677821"/>
            <a:ext cx="5599557" cy="18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spcBef>
                <a:spcPts val="0"/>
              </a:spcBef>
              <a:defRPr/>
            </a:pPr>
            <a:r>
              <a:rPr lang="ru-RU" sz="6000" dirty="0">
                <a:latin typeface="+mn-lt"/>
              </a:rPr>
              <a:t>6</a:t>
            </a:r>
          </a:p>
          <a:p>
            <a:pPr algn="ctr" eaLnBrk="0" hangingPunct="0">
              <a:spcBef>
                <a:spcPts val="0"/>
              </a:spcBef>
              <a:defRPr/>
            </a:pPr>
            <a:r>
              <a:rPr lang="ru-RU" sz="6000" dirty="0">
                <a:latin typeface="+mn-lt"/>
              </a:rPr>
              <a:t>Р(Ж)  = 6/36=1/6</a:t>
            </a:r>
          </a:p>
        </p:txBody>
      </p:sp>
    </p:spTree>
    <p:extLst>
      <p:ext uri="{BB962C8B-B14F-4D97-AF65-F5344CB8AC3E}">
        <p14:creationId xmlns:p14="http://schemas.microsoft.com/office/powerpoint/2010/main" val="3680116233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0560496" cy="548679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ru-RU" sz="4000" dirty="0">
                <a:solidFill>
                  <a:srgbClr val="0066FF"/>
                </a:solidFill>
                <a:latin typeface="+mn-lt"/>
              </a:rPr>
              <a:t>Бросают 2 кости</a:t>
            </a: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640616404"/>
              </p:ext>
            </p:extLst>
          </p:nvPr>
        </p:nvGraphicFramePr>
        <p:xfrm>
          <a:off x="911424" y="1412776"/>
          <a:ext cx="4448946" cy="40661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414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14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14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414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4149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4149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77689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1.1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1.2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1.3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1.4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1.5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1.6</a:t>
                      </a:r>
                    </a:p>
                  </a:txBody>
                  <a:tcPr marL="52216" marR="52216" marT="45727" marB="45727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7689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2.1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2.2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2.3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2.4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2.5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2.6</a:t>
                      </a:r>
                    </a:p>
                  </a:txBody>
                  <a:tcPr marL="52216" marR="52216" marT="45727" marB="45727">
                    <a:solidFill>
                      <a:srgbClr val="00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7689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3.1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3.2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3.3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3.4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3.5</a:t>
                      </a:r>
                    </a:p>
                  </a:txBody>
                  <a:tcPr marL="52216" marR="52216" marT="45727" marB="45727"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3.6</a:t>
                      </a:r>
                    </a:p>
                  </a:txBody>
                  <a:tcPr marL="52216" marR="52216" marT="45727" marB="45727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7689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4.1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lang="ru-RU" sz="2000" b="1" baseline="0" dirty="0">
                          <a:solidFill>
                            <a:schemeClr val="tx1"/>
                          </a:solidFill>
                        </a:rPr>
                        <a:t> 4.2</a:t>
                      </a:r>
                      <a:endParaRPr lang="ru-RU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4.3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4.4</a:t>
                      </a:r>
                    </a:p>
                  </a:txBody>
                  <a:tcPr marL="52216" marR="52216" marT="45727" marB="45727"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4.5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4.6</a:t>
                      </a:r>
                    </a:p>
                  </a:txBody>
                  <a:tcPr marL="52216" marR="52216" marT="45727" marB="45727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77689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5.1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5.2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5.3</a:t>
                      </a:r>
                    </a:p>
                  </a:txBody>
                  <a:tcPr marL="52216" marR="52216" marT="45727" marB="45727"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5.4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5.5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5.6</a:t>
                      </a:r>
                    </a:p>
                  </a:txBody>
                  <a:tcPr marL="52216" marR="52216" marT="45727" marB="45727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77689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6.1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6.2</a:t>
                      </a:r>
                    </a:p>
                  </a:txBody>
                  <a:tcPr marL="52216" marR="52216" marT="45727" marB="45727"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6.3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6.4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6.5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6.6</a:t>
                      </a:r>
                    </a:p>
                  </a:txBody>
                  <a:tcPr marL="52216" marR="52216" marT="45727" marB="45727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" name="Содержимое 6"/>
          <p:cNvSpPr txBox="1">
            <a:spLocks/>
          </p:cNvSpPr>
          <p:nvPr/>
        </p:nvSpPr>
        <p:spPr bwMode="auto">
          <a:xfrm>
            <a:off x="5591944" y="1412776"/>
            <a:ext cx="5616624" cy="2520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spcBef>
                <a:spcPts val="0"/>
              </a:spcBef>
              <a:defRPr/>
            </a:pPr>
            <a:r>
              <a:rPr lang="ru-RU" sz="3600" dirty="0">
                <a:latin typeface="+mn-lt"/>
              </a:rPr>
              <a:t>Сколько событий, благоприятных для </a:t>
            </a:r>
          </a:p>
          <a:p>
            <a:pPr eaLnBrk="0" hangingPunct="0">
              <a:spcBef>
                <a:spcPts val="0"/>
              </a:spcBef>
              <a:defRPr/>
            </a:pPr>
            <a:r>
              <a:rPr lang="ru-RU" sz="3600" dirty="0">
                <a:latin typeface="+mn-lt"/>
              </a:rPr>
              <a:t>События:</a:t>
            </a:r>
          </a:p>
          <a:p>
            <a:pPr eaLnBrk="0" hangingPunct="0">
              <a:spcBef>
                <a:spcPts val="0"/>
              </a:spcBef>
              <a:defRPr/>
            </a:pPr>
            <a:r>
              <a:rPr lang="ru-RU" sz="3600" dirty="0">
                <a:latin typeface="+mn-lt"/>
              </a:rPr>
              <a:t>З - «выпадет 8 очков» </a:t>
            </a:r>
          </a:p>
        </p:txBody>
      </p:sp>
      <p:sp>
        <p:nvSpPr>
          <p:cNvPr id="6" name="Содержимое 6"/>
          <p:cNvSpPr txBox="1">
            <a:spLocks/>
          </p:cNvSpPr>
          <p:nvPr/>
        </p:nvSpPr>
        <p:spPr bwMode="auto">
          <a:xfrm>
            <a:off x="5609011" y="3677821"/>
            <a:ext cx="4896544" cy="18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spcBef>
                <a:spcPts val="0"/>
              </a:spcBef>
              <a:defRPr/>
            </a:pPr>
            <a:r>
              <a:rPr lang="ru-RU" sz="6000" dirty="0">
                <a:latin typeface="+mn-lt"/>
              </a:rPr>
              <a:t>5</a:t>
            </a:r>
          </a:p>
          <a:p>
            <a:pPr algn="ctr" eaLnBrk="0" hangingPunct="0">
              <a:spcBef>
                <a:spcPts val="0"/>
              </a:spcBef>
              <a:defRPr/>
            </a:pPr>
            <a:r>
              <a:rPr lang="ru-RU" sz="6000" dirty="0">
                <a:latin typeface="+mn-lt"/>
              </a:rPr>
              <a:t>Р(З)  = 5/36</a:t>
            </a:r>
          </a:p>
        </p:txBody>
      </p:sp>
    </p:spTree>
    <p:extLst>
      <p:ext uri="{BB962C8B-B14F-4D97-AF65-F5344CB8AC3E}">
        <p14:creationId xmlns:p14="http://schemas.microsoft.com/office/powerpoint/2010/main" val="495248877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0560496" cy="548679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ru-RU" sz="4000" dirty="0">
                <a:solidFill>
                  <a:srgbClr val="0066FF"/>
                </a:solidFill>
                <a:latin typeface="+mn-lt"/>
              </a:rPr>
              <a:t>Бросают 2 кости</a:t>
            </a: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252037126"/>
              </p:ext>
            </p:extLst>
          </p:nvPr>
        </p:nvGraphicFramePr>
        <p:xfrm>
          <a:off x="911424" y="1412776"/>
          <a:ext cx="4448946" cy="40661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414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14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14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414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4149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4149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77689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1.1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1.2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1.3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1.4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1.5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1.6</a:t>
                      </a:r>
                    </a:p>
                  </a:txBody>
                  <a:tcPr marL="52216" marR="52216" marT="45727" marB="45727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7689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2.1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2.2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2.3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2.4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2.5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2.6</a:t>
                      </a:r>
                    </a:p>
                  </a:txBody>
                  <a:tcPr marL="52216" marR="52216" marT="45727" marB="45727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7689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3.1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3.2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3.3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3.4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3.5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3.6</a:t>
                      </a:r>
                    </a:p>
                  </a:txBody>
                  <a:tcPr marL="52216" marR="52216" marT="45727" marB="45727">
                    <a:solidFill>
                      <a:srgbClr val="00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7689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4.1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lang="ru-RU" sz="2000" b="1" baseline="0" dirty="0">
                          <a:solidFill>
                            <a:schemeClr val="tx1"/>
                          </a:solidFill>
                        </a:rPr>
                        <a:t> 4.2</a:t>
                      </a:r>
                      <a:endParaRPr lang="ru-RU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4.3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4.4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4.5</a:t>
                      </a:r>
                    </a:p>
                  </a:txBody>
                  <a:tcPr marL="52216" marR="52216" marT="45727" marB="45727"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4.6</a:t>
                      </a:r>
                    </a:p>
                  </a:txBody>
                  <a:tcPr marL="52216" marR="52216" marT="45727" marB="45727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77689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5.1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5.2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5.3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5.4</a:t>
                      </a:r>
                    </a:p>
                  </a:txBody>
                  <a:tcPr marL="52216" marR="52216" marT="45727" marB="45727"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5.5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5.6</a:t>
                      </a:r>
                    </a:p>
                  </a:txBody>
                  <a:tcPr marL="52216" marR="52216" marT="45727" marB="45727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77689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6.1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6.2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6.3</a:t>
                      </a:r>
                    </a:p>
                  </a:txBody>
                  <a:tcPr marL="52216" marR="52216" marT="45727" marB="45727"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6.4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6.5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6.6</a:t>
                      </a:r>
                    </a:p>
                  </a:txBody>
                  <a:tcPr marL="52216" marR="52216" marT="45727" marB="45727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" name="Содержимое 6"/>
          <p:cNvSpPr txBox="1">
            <a:spLocks/>
          </p:cNvSpPr>
          <p:nvPr/>
        </p:nvSpPr>
        <p:spPr bwMode="auto">
          <a:xfrm>
            <a:off x="5591944" y="1412776"/>
            <a:ext cx="5616624" cy="2520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spcBef>
                <a:spcPts val="0"/>
              </a:spcBef>
              <a:defRPr/>
            </a:pPr>
            <a:r>
              <a:rPr lang="ru-RU" sz="3600" dirty="0">
                <a:latin typeface="+mn-lt"/>
              </a:rPr>
              <a:t>Сколько событий, благоприятных для </a:t>
            </a:r>
          </a:p>
          <a:p>
            <a:pPr eaLnBrk="0" hangingPunct="0">
              <a:spcBef>
                <a:spcPts val="0"/>
              </a:spcBef>
              <a:defRPr/>
            </a:pPr>
            <a:r>
              <a:rPr lang="ru-RU" sz="3600" dirty="0">
                <a:latin typeface="+mn-lt"/>
              </a:rPr>
              <a:t>События:</a:t>
            </a:r>
          </a:p>
          <a:p>
            <a:pPr eaLnBrk="0" hangingPunct="0">
              <a:spcBef>
                <a:spcPts val="0"/>
              </a:spcBef>
              <a:defRPr/>
            </a:pPr>
            <a:r>
              <a:rPr lang="ru-RU" sz="3600" dirty="0">
                <a:latin typeface="+mn-lt"/>
              </a:rPr>
              <a:t>И - «выпадет 9 очков» </a:t>
            </a:r>
          </a:p>
        </p:txBody>
      </p:sp>
      <p:sp>
        <p:nvSpPr>
          <p:cNvPr id="6" name="Содержимое 6"/>
          <p:cNvSpPr txBox="1">
            <a:spLocks/>
          </p:cNvSpPr>
          <p:nvPr/>
        </p:nvSpPr>
        <p:spPr bwMode="auto">
          <a:xfrm>
            <a:off x="5609010" y="3677821"/>
            <a:ext cx="5455541" cy="18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spcBef>
                <a:spcPts val="0"/>
              </a:spcBef>
              <a:defRPr/>
            </a:pPr>
            <a:r>
              <a:rPr lang="ru-RU" sz="6000" dirty="0">
                <a:latin typeface="+mn-lt"/>
              </a:rPr>
              <a:t>4</a:t>
            </a:r>
          </a:p>
          <a:p>
            <a:pPr algn="ctr" eaLnBrk="0" hangingPunct="0">
              <a:spcBef>
                <a:spcPts val="0"/>
              </a:spcBef>
              <a:defRPr/>
            </a:pPr>
            <a:r>
              <a:rPr lang="ru-RU" sz="6000" dirty="0">
                <a:latin typeface="+mn-lt"/>
              </a:rPr>
              <a:t>Р(И)  = 4/36=1/9</a:t>
            </a:r>
          </a:p>
        </p:txBody>
      </p:sp>
    </p:spTree>
    <p:extLst>
      <p:ext uri="{BB962C8B-B14F-4D97-AF65-F5344CB8AC3E}">
        <p14:creationId xmlns:p14="http://schemas.microsoft.com/office/powerpoint/2010/main" val="1645648145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0560496" cy="548679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ru-RU" sz="4000" dirty="0">
                <a:solidFill>
                  <a:srgbClr val="0066FF"/>
                </a:solidFill>
                <a:latin typeface="+mn-lt"/>
              </a:rPr>
              <a:t>Бросают 2 кости</a:t>
            </a: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108447677"/>
              </p:ext>
            </p:extLst>
          </p:nvPr>
        </p:nvGraphicFramePr>
        <p:xfrm>
          <a:off x="911424" y="1412776"/>
          <a:ext cx="4448946" cy="40661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414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14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14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414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4149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4149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77689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1.1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1.2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1.3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1.4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1.5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1.6</a:t>
                      </a:r>
                    </a:p>
                  </a:txBody>
                  <a:tcPr marL="52216" marR="52216" marT="45727" marB="45727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7689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2.1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2.2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2.3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2.4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2.5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2.6</a:t>
                      </a:r>
                    </a:p>
                  </a:txBody>
                  <a:tcPr marL="52216" marR="52216" marT="45727" marB="45727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7689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3.1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3.2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3.3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3.4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3.5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3.6</a:t>
                      </a:r>
                    </a:p>
                  </a:txBody>
                  <a:tcPr marL="52216" marR="52216" marT="45727" marB="45727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7689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4.1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lang="ru-RU" sz="2000" b="1" baseline="0" dirty="0">
                          <a:solidFill>
                            <a:schemeClr val="tx1"/>
                          </a:solidFill>
                        </a:rPr>
                        <a:t> 4.2</a:t>
                      </a:r>
                      <a:endParaRPr lang="ru-RU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4.3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4.4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4.5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4.6</a:t>
                      </a:r>
                    </a:p>
                  </a:txBody>
                  <a:tcPr marL="52216" marR="52216" marT="45727" marB="45727">
                    <a:solidFill>
                      <a:srgbClr val="00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77689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5.1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5.2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5.3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5.4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5.5</a:t>
                      </a:r>
                    </a:p>
                  </a:txBody>
                  <a:tcPr marL="52216" marR="52216" marT="45727" marB="45727"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5.6</a:t>
                      </a:r>
                    </a:p>
                  </a:txBody>
                  <a:tcPr marL="52216" marR="52216" marT="45727" marB="45727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77689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6.1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6.2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6.3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6.4</a:t>
                      </a:r>
                    </a:p>
                  </a:txBody>
                  <a:tcPr marL="52216" marR="52216" marT="45727" marB="45727"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6.5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6.6</a:t>
                      </a:r>
                    </a:p>
                  </a:txBody>
                  <a:tcPr marL="52216" marR="52216" marT="45727" marB="45727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" name="Содержимое 6"/>
          <p:cNvSpPr txBox="1">
            <a:spLocks/>
          </p:cNvSpPr>
          <p:nvPr/>
        </p:nvSpPr>
        <p:spPr bwMode="auto">
          <a:xfrm>
            <a:off x="5591944" y="1412776"/>
            <a:ext cx="5616624" cy="2520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spcBef>
                <a:spcPts val="0"/>
              </a:spcBef>
              <a:defRPr/>
            </a:pPr>
            <a:r>
              <a:rPr lang="ru-RU" sz="3600" dirty="0">
                <a:latin typeface="+mn-lt"/>
              </a:rPr>
              <a:t>Сколько событий, благоприятных для </a:t>
            </a:r>
          </a:p>
          <a:p>
            <a:pPr eaLnBrk="0" hangingPunct="0">
              <a:spcBef>
                <a:spcPts val="0"/>
              </a:spcBef>
              <a:defRPr/>
            </a:pPr>
            <a:r>
              <a:rPr lang="ru-RU" sz="3600" dirty="0">
                <a:latin typeface="+mn-lt"/>
              </a:rPr>
              <a:t>События:</a:t>
            </a:r>
          </a:p>
          <a:p>
            <a:pPr eaLnBrk="0" hangingPunct="0">
              <a:spcBef>
                <a:spcPts val="0"/>
              </a:spcBef>
              <a:defRPr/>
            </a:pPr>
            <a:r>
              <a:rPr lang="ru-RU" sz="3600" dirty="0">
                <a:latin typeface="+mn-lt"/>
              </a:rPr>
              <a:t>К - «выпадет 10 очков» </a:t>
            </a:r>
          </a:p>
        </p:txBody>
      </p:sp>
      <p:sp>
        <p:nvSpPr>
          <p:cNvPr id="6" name="Содержимое 6"/>
          <p:cNvSpPr txBox="1">
            <a:spLocks/>
          </p:cNvSpPr>
          <p:nvPr/>
        </p:nvSpPr>
        <p:spPr bwMode="auto">
          <a:xfrm>
            <a:off x="5609010" y="3677821"/>
            <a:ext cx="5831131" cy="18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spcBef>
                <a:spcPts val="0"/>
              </a:spcBef>
              <a:defRPr/>
            </a:pPr>
            <a:r>
              <a:rPr lang="ru-RU" sz="6000" dirty="0">
                <a:latin typeface="+mn-lt"/>
              </a:rPr>
              <a:t>3</a:t>
            </a:r>
          </a:p>
          <a:p>
            <a:pPr algn="ctr" eaLnBrk="0" hangingPunct="0">
              <a:spcBef>
                <a:spcPts val="0"/>
              </a:spcBef>
              <a:defRPr/>
            </a:pPr>
            <a:r>
              <a:rPr lang="ru-RU" sz="6000" dirty="0">
                <a:latin typeface="+mn-lt"/>
              </a:rPr>
              <a:t>Р(К)  = 3/36=1/12</a:t>
            </a:r>
          </a:p>
        </p:txBody>
      </p:sp>
    </p:spTree>
    <p:extLst>
      <p:ext uri="{BB962C8B-B14F-4D97-AF65-F5344CB8AC3E}">
        <p14:creationId xmlns:p14="http://schemas.microsoft.com/office/powerpoint/2010/main" val="449359021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0560496" cy="548679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ru-RU" sz="4000" dirty="0">
                <a:solidFill>
                  <a:srgbClr val="0066FF"/>
                </a:solidFill>
                <a:latin typeface="+mn-lt"/>
              </a:rPr>
              <a:t>Бросают 2 кости</a:t>
            </a: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829319577"/>
              </p:ext>
            </p:extLst>
          </p:nvPr>
        </p:nvGraphicFramePr>
        <p:xfrm>
          <a:off x="911424" y="1412776"/>
          <a:ext cx="4448946" cy="40661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414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14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14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414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4149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4149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77689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1.1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1.2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1.3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1.4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1.5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1.6</a:t>
                      </a:r>
                    </a:p>
                  </a:txBody>
                  <a:tcPr marL="52216" marR="52216" marT="45727" marB="45727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7689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2.1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2.2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2.3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2.4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2.5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2.6</a:t>
                      </a:r>
                    </a:p>
                  </a:txBody>
                  <a:tcPr marL="52216" marR="52216" marT="45727" marB="45727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7689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3.1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3.2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3.3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3.4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3.5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3.6</a:t>
                      </a:r>
                    </a:p>
                  </a:txBody>
                  <a:tcPr marL="52216" marR="52216" marT="45727" marB="45727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7689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4.1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lang="ru-RU" sz="2000" b="1" baseline="0" dirty="0">
                          <a:solidFill>
                            <a:schemeClr val="tx1"/>
                          </a:solidFill>
                        </a:rPr>
                        <a:t> 4.2</a:t>
                      </a:r>
                      <a:endParaRPr lang="ru-RU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4.3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4.4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4.5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4.6</a:t>
                      </a:r>
                    </a:p>
                  </a:txBody>
                  <a:tcPr marL="52216" marR="52216" marT="45727" marB="45727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77689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5.1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5.2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5.3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5.4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5.5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5.6</a:t>
                      </a:r>
                    </a:p>
                  </a:txBody>
                  <a:tcPr marL="52216" marR="52216" marT="45727" marB="45727">
                    <a:solidFill>
                      <a:srgbClr val="00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77689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6.1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6.2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6.3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6.4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6.5</a:t>
                      </a:r>
                    </a:p>
                  </a:txBody>
                  <a:tcPr marL="52216" marR="52216" marT="45727" marB="45727"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6.6</a:t>
                      </a:r>
                    </a:p>
                  </a:txBody>
                  <a:tcPr marL="52216" marR="52216" marT="45727" marB="45727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" name="Содержимое 6"/>
          <p:cNvSpPr txBox="1">
            <a:spLocks/>
          </p:cNvSpPr>
          <p:nvPr/>
        </p:nvSpPr>
        <p:spPr bwMode="auto">
          <a:xfrm>
            <a:off x="5591944" y="1412776"/>
            <a:ext cx="5616624" cy="2520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spcBef>
                <a:spcPts val="0"/>
              </a:spcBef>
              <a:defRPr/>
            </a:pPr>
            <a:r>
              <a:rPr lang="ru-RU" sz="3600" dirty="0">
                <a:latin typeface="+mn-lt"/>
              </a:rPr>
              <a:t>Сколько событий, благоприятных для </a:t>
            </a:r>
          </a:p>
          <a:p>
            <a:pPr eaLnBrk="0" hangingPunct="0">
              <a:spcBef>
                <a:spcPts val="0"/>
              </a:spcBef>
              <a:defRPr/>
            </a:pPr>
            <a:r>
              <a:rPr lang="ru-RU" sz="3600" dirty="0">
                <a:latin typeface="+mn-lt"/>
              </a:rPr>
              <a:t>События:</a:t>
            </a:r>
          </a:p>
          <a:p>
            <a:pPr eaLnBrk="0" hangingPunct="0">
              <a:spcBef>
                <a:spcPts val="0"/>
              </a:spcBef>
              <a:defRPr/>
            </a:pPr>
            <a:r>
              <a:rPr lang="ru-RU" sz="3600" dirty="0">
                <a:latin typeface="+mn-lt"/>
              </a:rPr>
              <a:t>Л - «выпадет 11 очков» </a:t>
            </a:r>
          </a:p>
        </p:txBody>
      </p:sp>
      <p:sp>
        <p:nvSpPr>
          <p:cNvPr id="6" name="Содержимое 6"/>
          <p:cNvSpPr txBox="1">
            <a:spLocks/>
          </p:cNvSpPr>
          <p:nvPr/>
        </p:nvSpPr>
        <p:spPr bwMode="auto">
          <a:xfrm>
            <a:off x="5609010" y="3677821"/>
            <a:ext cx="6247629" cy="18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spcBef>
                <a:spcPts val="0"/>
              </a:spcBef>
              <a:defRPr/>
            </a:pPr>
            <a:r>
              <a:rPr lang="ru-RU" sz="6000" dirty="0">
                <a:latin typeface="+mn-lt"/>
              </a:rPr>
              <a:t>2</a:t>
            </a:r>
          </a:p>
          <a:p>
            <a:pPr algn="ctr" eaLnBrk="0" hangingPunct="0">
              <a:spcBef>
                <a:spcPts val="0"/>
              </a:spcBef>
              <a:defRPr/>
            </a:pPr>
            <a:r>
              <a:rPr lang="ru-RU" sz="6000" dirty="0">
                <a:latin typeface="+mn-lt"/>
              </a:rPr>
              <a:t>Р(Л)  = 2/36=1/18</a:t>
            </a:r>
          </a:p>
        </p:txBody>
      </p:sp>
    </p:spTree>
    <p:extLst>
      <p:ext uri="{BB962C8B-B14F-4D97-AF65-F5344CB8AC3E}">
        <p14:creationId xmlns:p14="http://schemas.microsoft.com/office/powerpoint/2010/main" val="4063518659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0560496" cy="548679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ru-RU" sz="4000" dirty="0">
                <a:solidFill>
                  <a:srgbClr val="0066FF"/>
                </a:solidFill>
                <a:latin typeface="+mn-lt"/>
              </a:rPr>
              <a:t>Бросают 2 кости</a:t>
            </a: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757087877"/>
              </p:ext>
            </p:extLst>
          </p:nvPr>
        </p:nvGraphicFramePr>
        <p:xfrm>
          <a:off x="911424" y="1412776"/>
          <a:ext cx="4448946" cy="40661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414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14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14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414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4149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4149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77689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1.1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1.2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1.3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1.4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1.5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1.6</a:t>
                      </a:r>
                    </a:p>
                  </a:txBody>
                  <a:tcPr marL="52216" marR="52216" marT="45727" marB="45727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7689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2.1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2.2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2.3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2.4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2.5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2.6</a:t>
                      </a:r>
                    </a:p>
                  </a:txBody>
                  <a:tcPr marL="52216" marR="52216" marT="45727" marB="45727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7689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3.1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3.2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3.3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3.4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3.5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3.6</a:t>
                      </a:r>
                    </a:p>
                  </a:txBody>
                  <a:tcPr marL="52216" marR="52216" marT="45727" marB="45727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7689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4.1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lang="ru-RU" sz="2000" b="1" baseline="0" dirty="0">
                          <a:solidFill>
                            <a:schemeClr val="tx1"/>
                          </a:solidFill>
                        </a:rPr>
                        <a:t> 4.2</a:t>
                      </a:r>
                      <a:endParaRPr lang="ru-RU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4.3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4.4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4.5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4.6</a:t>
                      </a:r>
                    </a:p>
                  </a:txBody>
                  <a:tcPr marL="52216" marR="52216" marT="45727" marB="45727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77689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5.1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5.2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5.3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5.4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5.5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5.6</a:t>
                      </a:r>
                    </a:p>
                  </a:txBody>
                  <a:tcPr marL="52216" marR="52216" marT="45727" marB="45727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77689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6.1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6.2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6.3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6.4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6.5</a:t>
                      </a:r>
                    </a:p>
                  </a:txBody>
                  <a:tcPr marL="52216" marR="52216"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6.6</a:t>
                      </a:r>
                    </a:p>
                  </a:txBody>
                  <a:tcPr marL="52216" marR="52216" marT="45727" marB="45727">
                    <a:solidFill>
                      <a:srgbClr val="00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" name="Содержимое 6"/>
          <p:cNvSpPr txBox="1">
            <a:spLocks/>
          </p:cNvSpPr>
          <p:nvPr/>
        </p:nvSpPr>
        <p:spPr bwMode="auto">
          <a:xfrm>
            <a:off x="5591944" y="1412776"/>
            <a:ext cx="5616624" cy="2520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spcBef>
                <a:spcPts val="0"/>
              </a:spcBef>
              <a:defRPr/>
            </a:pPr>
            <a:r>
              <a:rPr lang="ru-RU" sz="3600" dirty="0">
                <a:latin typeface="+mn-lt"/>
              </a:rPr>
              <a:t>Сколько событий, благоприятных для </a:t>
            </a:r>
          </a:p>
          <a:p>
            <a:pPr eaLnBrk="0" hangingPunct="0">
              <a:spcBef>
                <a:spcPts val="0"/>
              </a:spcBef>
              <a:defRPr/>
            </a:pPr>
            <a:r>
              <a:rPr lang="ru-RU" sz="3600" dirty="0">
                <a:latin typeface="+mn-lt"/>
              </a:rPr>
              <a:t>События:</a:t>
            </a:r>
          </a:p>
          <a:p>
            <a:pPr eaLnBrk="0" hangingPunct="0">
              <a:spcBef>
                <a:spcPts val="0"/>
              </a:spcBef>
              <a:defRPr/>
            </a:pPr>
            <a:r>
              <a:rPr lang="ru-RU" sz="3600" dirty="0">
                <a:latin typeface="+mn-lt"/>
              </a:rPr>
              <a:t>М - «выпадет 12 очков» </a:t>
            </a:r>
          </a:p>
        </p:txBody>
      </p:sp>
      <p:sp>
        <p:nvSpPr>
          <p:cNvPr id="6" name="Содержимое 6"/>
          <p:cNvSpPr txBox="1">
            <a:spLocks/>
          </p:cNvSpPr>
          <p:nvPr/>
        </p:nvSpPr>
        <p:spPr bwMode="auto">
          <a:xfrm>
            <a:off x="5609011" y="3677821"/>
            <a:ext cx="4896544" cy="18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spcBef>
                <a:spcPts val="0"/>
              </a:spcBef>
              <a:defRPr/>
            </a:pPr>
            <a:r>
              <a:rPr lang="ru-RU" sz="6000" dirty="0">
                <a:latin typeface="+mn-lt"/>
              </a:rPr>
              <a:t>1</a:t>
            </a:r>
          </a:p>
          <a:p>
            <a:pPr algn="ctr" eaLnBrk="0" hangingPunct="0">
              <a:spcBef>
                <a:spcPts val="0"/>
              </a:spcBef>
              <a:defRPr/>
            </a:pPr>
            <a:r>
              <a:rPr lang="ru-RU" sz="6000" dirty="0">
                <a:latin typeface="+mn-lt"/>
              </a:rPr>
              <a:t>Р(М)  = 1/36</a:t>
            </a:r>
          </a:p>
        </p:txBody>
      </p:sp>
    </p:spTree>
    <p:extLst>
      <p:ext uri="{BB962C8B-B14F-4D97-AF65-F5344CB8AC3E}">
        <p14:creationId xmlns:p14="http://schemas.microsoft.com/office/powerpoint/2010/main" val="1853602434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0560496" cy="548679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ru-RU" sz="4000" dirty="0">
                <a:solidFill>
                  <a:srgbClr val="0066FF"/>
                </a:solidFill>
                <a:latin typeface="+mn-lt"/>
              </a:rPr>
              <a:t>Бросают 2 кости</a:t>
            </a:r>
          </a:p>
        </p:txBody>
      </p:sp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64674036"/>
              </p:ext>
            </p:extLst>
          </p:nvPr>
        </p:nvGraphicFramePr>
        <p:xfrm>
          <a:off x="815752" y="908720"/>
          <a:ext cx="10560496" cy="47989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065836107"/>
      </p:ext>
    </p:extLst>
  </p:cSld>
  <p:clrMapOvr>
    <a:masterClrMapping/>
  </p:clrMapOvr>
  <p:transition>
    <p:wedge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0560496" cy="1412775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ru-RU" sz="4000" dirty="0">
                <a:solidFill>
                  <a:srgbClr val="0066FF"/>
                </a:solidFill>
                <a:latin typeface="+mn-lt"/>
              </a:rPr>
              <a:t>Бросают 3 монеты</a:t>
            </a:r>
            <a:br>
              <a:rPr lang="ru-RU" sz="4000" dirty="0">
                <a:solidFill>
                  <a:srgbClr val="0066FF"/>
                </a:solidFill>
                <a:latin typeface="+mn-lt"/>
              </a:rPr>
            </a:br>
            <a:r>
              <a:rPr lang="ru-RU" sz="4000" dirty="0">
                <a:solidFill>
                  <a:srgbClr val="0066FF"/>
                </a:solidFill>
                <a:latin typeface="+mn-lt"/>
              </a:rPr>
              <a:t>Будут ли события равновозможными?</a:t>
            </a:r>
          </a:p>
        </p:txBody>
      </p:sp>
      <p:sp>
        <p:nvSpPr>
          <p:cNvPr id="7" name="Содержимое 6"/>
          <p:cNvSpPr txBox="1">
            <a:spLocks/>
          </p:cNvSpPr>
          <p:nvPr/>
        </p:nvSpPr>
        <p:spPr bwMode="auto">
          <a:xfrm>
            <a:off x="5015880" y="1519513"/>
            <a:ext cx="4680520" cy="1224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spcBef>
                <a:spcPts val="0"/>
              </a:spcBef>
              <a:defRPr/>
            </a:pPr>
            <a:r>
              <a:rPr lang="ru-RU" sz="3600" dirty="0">
                <a:latin typeface="+mn-lt"/>
              </a:rPr>
              <a:t>ООО, ООР, ОРО, ОРР,</a:t>
            </a:r>
          </a:p>
          <a:p>
            <a:pPr algn="ctr" eaLnBrk="0" hangingPunct="0">
              <a:spcBef>
                <a:spcPts val="0"/>
              </a:spcBef>
              <a:defRPr/>
            </a:pPr>
            <a:r>
              <a:rPr lang="ru-RU" sz="3600" dirty="0">
                <a:latin typeface="+mn-lt"/>
              </a:rPr>
              <a:t>РОО, РОР, РРО, РРР</a:t>
            </a:r>
          </a:p>
          <a:p>
            <a:pPr algn="ctr" eaLnBrk="0" hangingPunct="0">
              <a:spcBef>
                <a:spcPts val="0"/>
              </a:spcBef>
              <a:defRPr/>
            </a:pPr>
            <a:endParaRPr lang="ru-RU" sz="3600" dirty="0">
              <a:latin typeface="+mn-lt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344" y="1518225"/>
            <a:ext cx="4032448" cy="2054147"/>
          </a:xfrm>
          <a:prstGeom prst="rect">
            <a:avLst/>
          </a:prstGeom>
        </p:spPr>
      </p:pic>
      <p:sp>
        <p:nvSpPr>
          <p:cNvPr id="8" name="Содержимое 6"/>
          <p:cNvSpPr txBox="1">
            <a:spLocks/>
          </p:cNvSpPr>
          <p:nvPr/>
        </p:nvSpPr>
        <p:spPr bwMode="auto">
          <a:xfrm>
            <a:off x="4256784" y="2996952"/>
            <a:ext cx="6048672" cy="3555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spcBef>
                <a:spcPts val="0"/>
              </a:spcBef>
              <a:defRPr/>
            </a:pPr>
            <a:r>
              <a:rPr lang="ru-RU" sz="3600" dirty="0">
                <a:latin typeface="+mn-lt"/>
              </a:rPr>
              <a:t>3 ОРЛА – 1/8</a:t>
            </a:r>
          </a:p>
          <a:p>
            <a:pPr algn="ctr" eaLnBrk="0" hangingPunct="0">
              <a:spcBef>
                <a:spcPts val="0"/>
              </a:spcBef>
              <a:defRPr/>
            </a:pPr>
            <a:r>
              <a:rPr lang="ru-RU" sz="3600" dirty="0">
                <a:latin typeface="+mn-lt"/>
              </a:rPr>
              <a:t>3 РЕШКИ – 1/8 </a:t>
            </a:r>
          </a:p>
          <a:p>
            <a:pPr algn="ctr" eaLnBrk="0" hangingPunct="0">
              <a:spcBef>
                <a:spcPts val="0"/>
              </a:spcBef>
              <a:defRPr/>
            </a:pPr>
            <a:r>
              <a:rPr lang="ru-RU" sz="3600" dirty="0">
                <a:latin typeface="+mn-lt"/>
              </a:rPr>
              <a:t>1 ОРЕЛ И 2 РЕШКИ – 3/8</a:t>
            </a:r>
          </a:p>
          <a:p>
            <a:pPr algn="ctr" eaLnBrk="0" hangingPunct="0">
              <a:spcBef>
                <a:spcPts val="0"/>
              </a:spcBef>
              <a:defRPr/>
            </a:pPr>
            <a:r>
              <a:rPr lang="ru-RU" sz="3600" dirty="0">
                <a:latin typeface="+mn-lt"/>
              </a:rPr>
              <a:t>2 ОРЛА И 1 РЕШКА – 3/8</a:t>
            </a:r>
          </a:p>
          <a:p>
            <a:pPr algn="ctr" eaLnBrk="0" hangingPunct="0">
              <a:spcBef>
                <a:spcPts val="0"/>
              </a:spcBef>
              <a:defRPr/>
            </a:pPr>
            <a:endParaRPr lang="ru-RU" sz="3600" dirty="0">
              <a:latin typeface="+mn-lt"/>
            </a:endParaRPr>
          </a:p>
          <a:p>
            <a:pPr algn="ctr" eaLnBrk="0" hangingPunct="0">
              <a:spcBef>
                <a:spcPts val="0"/>
              </a:spcBef>
              <a:defRPr/>
            </a:pPr>
            <a:r>
              <a:rPr lang="ru-RU" sz="3600" dirty="0">
                <a:latin typeface="+mn-lt"/>
              </a:rPr>
              <a:t>1/8+1/8+3/8+3/8=8/8=1</a:t>
            </a:r>
          </a:p>
        </p:txBody>
      </p:sp>
    </p:spTree>
    <p:extLst>
      <p:ext uri="{BB962C8B-B14F-4D97-AF65-F5344CB8AC3E}">
        <p14:creationId xmlns:p14="http://schemas.microsoft.com/office/powerpoint/2010/main" val="2090988186"/>
      </p:ext>
    </p:extLst>
  </p:cSld>
  <p:clrMapOvr>
    <a:masterClrMapping/>
  </p:clrMapOvr>
  <p:transition>
    <p:wedge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0560496" cy="620687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ru-RU" sz="4000" dirty="0">
                <a:solidFill>
                  <a:srgbClr val="0066FF"/>
                </a:solidFill>
                <a:latin typeface="+mn-lt"/>
              </a:rPr>
              <a:t>Задача</a:t>
            </a:r>
          </a:p>
        </p:txBody>
      </p:sp>
      <p:sp>
        <p:nvSpPr>
          <p:cNvPr id="7" name="Содержимое 6"/>
          <p:cNvSpPr txBox="1">
            <a:spLocks/>
          </p:cNvSpPr>
          <p:nvPr/>
        </p:nvSpPr>
        <p:spPr bwMode="auto">
          <a:xfrm>
            <a:off x="191344" y="692696"/>
            <a:ext cx="10369152" cy="2232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ru-RU" sz="3200" dirty="0">
                <a:latin typeface="+mn-lt"/>
              </a:rPr>
              <a:t>В коробке лежат карандаши разных цветов. Из них 8 зеленых. Вероятность того, что наугад достали карандаш зеленого цвета равна 0,4.</a:t>
            </a:r>
          </a:p>
          <a:p>
            <a:r>
              <a:rPr lang="ru-RU" sz="3200" dirty="0">
                <a:latin typeface="+mn-lt"/>
              </a:rPr>
              <a:t>Сколько всего карандашей в коробке?</a:t>
            </a:r>
          </a:p>
        </p:txBody>
      </p:sp>
    </p:spTree>
    <p:extLst>
      <p:ext uri="{BB962C8B-B14F-4D97-AF65-F5344CB8AC3E}">
        <p14:creationId xmlns:p14="http://schemas.microsoft.com/office/powerpoint/2010/main" val="2098802921"/>
      </p:ext>
    </p:extLst>
  </p:cSld>
  <p:clrMapOvr>
    <a:masterClrMapping/>
  </p:clrMapOvr>
  <p:transition>
    <p:wedge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0560496" cy="620687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ru-RU" sz="4000" dirty="0">
                <a:solidFill>
                  <a:srgbClr val="0066FF"/>
                </a:solidFill>
                <a:latin typeface="+mn-lt"/>
              </a:rPr>
              <a:t>Задача</a:t>
            </a:r>
          </a:p>
        </p:txBody>
      </p:sp>
      <p:sp>
        <p:nvSpPr>
          <p:cNvPr id="7" name="Содержимое 6"/>
          <p:cNvSpPr txBox="1">
            <a:spLocks/>
          </p:cNvSpPr>
          <p:nvPr/>
        </p:nvSpPr>
        <p:spPr bwMode="auto">
          <a:xfrm>
            <a:off x="191344" y="692696"/>
            <a:ext cx="10297144" cy="2448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ru-RU" sz="3200" dirty="0">
                <a:latin typeface="+mn-lt"/>
              </a:rPr>
              <a:t>В коробке лежат карандаши зеленого, синего и черного цветов. Из них 12 зеленых и 3 синих. Вероятность того, что наугад достали карандаш зеленого цвета равна 0,6.</a:t>
            </a:r>
          </a:p>
          <a:p>
            <a:r>
              <a:rPr lang="ru-RU" sz="3200" dirty="0">
                <a:latin typeface="+mn-lt"/>
              </a:rPr>
              <a:t>Сколько в коробке карандашей черного цвета?</a:t>
            </a:r>
          </a:p>
        </p:txBody>
      </p:sp>
    </p:spTree>
    <p:extLst>
      <p:ext uri="{BB962C8B-B14F-4D97-AF65-F5344CB8AC3E}">
        <p14:creationId xmlns:p14="http://schemas.microsoft.com/office/powerpoint/2010/main" val="2486224721"/>
      </p:ext>
    </p:extLst>
  </p:cSld>
  <p:clrMapOvr>
    <a:masterClrMapping/>
  </p:clrMapOvr>
  <p:transition>
    <p:wedg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0704512" cy="2420888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000" dirty="0">
                <a:latin typeface="+mn-lt"/>
              </a:rPr>
              <a:t>Пример №2</a:t>
            </a:r>
            <a:br>
              <a:rPr lang="ru-RU" sz="4000" dirty="0">
                <a:latin typeface="+mn-lt"/>
              </a:rPr>
            </a:br>
            <a:r>
              <a:rPr lang="ru-RU" sz="3200" dirty="0">
                <a:solidFill>
                  <a:schemeClr val="tx1"/>
                </a:solidFill>
              </a:rPr>
              <a:t>Бросают симметричную монету 2 раза. Равные ли вероятности имеют события «два раза выпал орел» и «один раз выпал орел, а другой — решка»?</a:t>
            </a:r>
            <a:br>
              <a:rPr lang="ru-RU" sz="3200" dirty="0">
                <a:solidFill>
                  <a:schemeClr val="tx1"/>
                </a:solidFill>
              </a:rPr>
            </a:br>
            <a:r>
              <a:rPr lang="ru-RU" sz="3200" dirty="0">
                <a:solidFill>
                  <a:schemeClr val="tx1"/>
                </a:solidFill>
              </a:rPr>
              <a:t>Найдите вероятности этих событий. </a:t>
            </a:r>
          </a:p>
        </p:txBody>
      </p:sp>
      <p:sp>
        <p:nvSpPr>
          <p:cNvPr id="12" name="Содержимое 2"/>
          <p:cNvSpPr>
            <a:spLocks noGrp="1"/>
          </p:cNvSpPr>
          <p:nvPr>
            <p:ph idx="1"/>
          </p:nvPr>
        </p:nvSpPr>
        <p:spPr>
          <a:xfrm>
            <a:off x="1415480" y="2422758"/>
            <a:ext cx="9913738" cy="3875863"/>
          </a:xfrm>
        </p:spPr>
        <p:txBody>
          <a:bodyPr>
            <a:noAutofit/>
          </a:bodyPr>
          <a:lstStyle/>
          <a:p>
            <a:pPr>
              <a:buFont typeface="Arial" pitchFamily="34" charset="0"/>
              <a:buNone/>
              <a:defRPr/>
            </a:pPr>
            <a:r>
              <a:rPr lang="ru-RU" sz="3200" dirty="0"/>
              <a:t>Всего может быть 4 элементарных события :</a:t>
            </a:r>
          </a:p>
          <a:p>
            <a:pPr algn="ctr">
              <a:buFont typeface="Arial" pitchFamily="34" charset="0"/>
              <a:buNone/>
              <a:defRPr/>
            </a:pPr>
            <a:r>
              <a:rPr lang="ru-RU" sz="3200" b="1" dirty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ОО, РР, ОР, РО</a:t>
            </a:r>
          </a:p>
          <a:p>
            <a:pPr>
              <a:buFont typeface="Arial" pitchFamily="34" charset="0"/>
              <a:buNone/>
              <a:defRPr/>
            </a:pPr>
            <a:r>
              <a:rPr lang="ru-RU" sz="3200" dirty="0"/>
              <a:t>1)вероятность того, что выпадет ОО равна 1/4.</a:t>
            </a:r>
          </a:p>
          <a:p>
            <a:pPr>
              <a:buFont typeface="Arial" pitchFamily="34" charset="0"/>
              <a:buNone/>
              <a:defRPr/>
            </a:pPr>
            <a:r>
              <a:rPr lang="ru-RU" sz="3200" dirty="0"/>
              <a:t>2)вероятность того, что выпадет один раз орел, а другой – решка равна 2/4, так как благоприятными будут события ОР или  РО. </a:t>
            </a:r>
          </a:p>
          <a:p>
            <a:pPr algn="ctr">
              <a:buFont typeface="Arial" pitchFamily="34" charset="0"/>
              <a:buNone/>
              <a:defRPr/>
            </a:pPr>
            <a:r>
              <a:rPr lang="ru-RU" sz="3200" b="1" dirty="0">
                <a:solidFill>
                  <a:srgbClr val="FF0000"/>
                </a:solidFill>
              </a:rPr>
              <a:t>Вероятности  не равны!</a:t>
            </a:r>
          </a:p>
        </p:txBody>
      </p:sp>
      <p:sp>
        <p:nvSpPr>
          <p:cNvPr id="6147" name="Rectangle 2"/>
          <p:cNvSpPr>
            <a:spLocks noChangeArrowheads="1"/>
          </p:cNvSpPr>
          <p:nvPr/>
        </p:nvSpPr>
        <p:spPr bwMode="auto">
          <a:xfrm>
            <a:off x="152400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152400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6149" name="Rectangle 6"/>
          <p:cNvSpPr>
            <a:spLocks noChangeArrowheads="1"/>
          </p:cNvSpPr>
          <p:nvPr/>
        </p:nvSpPr>
        <p:spPr bwMode="auto">
          <a:xfrm>
            <a:off x="152400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6150" name="Rectangle 8"/>
          <p:cNvSpPr>
            <a:spLocks noChangeArrowheads="1"/>
          </p:cNvSpPr>
          <p:nvPr/>
        </p:nvSpPr>
        <p:spPr bwMode="auto">
          <a:xfrm>
            <a:off x="152400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6151" name="Rectangle 10"/>
          <p:cNvSpPr>
            <a:spLocks noChangeArrowheads="1"/>
          </p:cNvSpPr>
          <p:nvPr/>
        </p:nvSpPr>
        <p:spPr bwMode="auto">
          <a:xfrm>
            <a:off x="152400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6152" name="Rectangle 12"/>
          <p:cNvSpPr>
            <a:spLocks noChangeArrowheads="1"/>
          </p:cNvSpPr>
          <p:nvPr/>
        </p:nvSpPr>
        <p:spPr bwMode="auto">
          <a:xfrm>
            <a:off x="152400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6153" name="Rectangle 14"/>
          <p:cNvSpPr>
            <a:spLocks noChangeArrowheads="1"/>
          </p:cNvSpPr>
          <p:nvPr/>
        </p:nvSpPr>
        <p:spPr bwMode="auto">
          <a:xfrm>
            <a:off x="152400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" dur="20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20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7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20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21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" dur="20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0704512" cy="2708919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000" dirty="0">
                <a:latin typeface="+mn-lt"/>
              </a:rPr>
              <a:t>Пример №3</a:t>
            </a:r>
            <a:br>
              <a:rPr lang="ru-RU" sz="4000" dirty="0">
                <a:latin typeface="+mn-lt"/>
              </a:rPr>
            </a:br>
            <a:r>
              <a:rPr lang="ru-RU" sz="3200" dirty="0">
                <a:solidFill>
                  <a:schemeClr val="tx1"/>
                </a:solidFill>
              </a:rPr>
              <a:t>Бросают симметричную монету 2 раза.</a:t>
            </a:r>
            <a:br>
              <a:rPr lang="ru-RU" sz="3200" dirty="0">
                <a:solidFill>
                  <a:schemeClr val="tx1"/>
                </a:solidFill>
              </a:rPr>
            </a:br>
            <a:r>
              <a:rPr lang="ru-RU" sz="3200" dirty="0">
                <a:solidFill>
                  <a:schemeClr val="tx1"/>
                </a:solidFill>
              </a:rPr>
              <a:t>Равные ли вероятности имеют события</a:t>
            </a:r>
            <a:br>
              <a:rPr lang="ru-RU" sz="3200" dirty="0">
                <a:solidFill>
                  <a:schemeClr val="tx1"/>
                </a:solidFill>
              </a:rPr>
            </a:br>
            <a:r>
              <a:rPr lang="ru-RU" sz="3200" dirty="0">
                <a:solidFill>
                  <a:schemeClr val="tx1"/>
                </a:solidFill>
              </a:rPr>
              <a:t>«два раза выпал орел» и «первый раз выпал орел, а второй раз выпала — решка»?</a:t>
            </a:r>
            <a:br>
              <a:rPr lang="ru-RU" sz="3200" dirty="0">
                <a:solidFill>
                  <a:schemeClr val="tx1"/>
                </a:solidFill>
              </a:rPr>
            </a:br>
            <a:r>
              <a:rPr lang="ru-RU" sz="3200" dirty="0">
                <a:solidFill>
                  <a:schemeClr val="tx1"/>
                </a:solidFill>
              </a:rPr>
              <a:t>Найдите вероятности этих событий. </a:t>
            </a:r>
          </a:p>
        </p:txBody>
      </p:sp>
      <p:sp>
        <p:nvSpPr>
          <p:cNvPr id="12" name="Содержимое 2"/>
          <p:cNvSpPr>
            <a:spLocks noGrp="1"/>
          </p:cNvSpPr>
          <p:nvPr>
            <p:ph idx="1"/>
          </p:nvPr>
        </p:nvSpPr>
        <p:spPr>
          <a:xfrm>
            <a:off x="1415480" y="2976349"/>
            <a:ext cx="9913738" cy="3875863"/>
          </a:xfrm>
        </p:spPr>
        <p:txBody>
          <a:bodyPr>
            <a:noAutofit/>
          </a:bodyPr>
          <a:lstStyle/>
          <a:p>
            <a:pPr>
              <a:buFont typeface="Arial" pitchFamily="34" charset="0"/>
              <a:buNone/>
              <a:defRPr/>
            </a:pPr>
            <a:r>
              <a:rPr lang="ru-RU" sz="3200" dirty="0"/>
              <a:t>Всего может быть 4 элементарных события :</a:t>
            </a:r>
          </a:p>
          <a:p>
            <a:pPr algn="ctr">
              <a:buFont typeface="Arial" pitchFamily="34" charset="0"/>
              <a:buNone/>
              <a:defRPr/>
            </a:pPr>
            <a:r>
              <a:rPr lang="ru-RU" sz="3200" b="1" dirty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ОО, РР, ОР, РО</a:t>
            </a:r>
          </a:p>
          <a:p>
            <a:pPr>
              <a:buFont typeface="Arial" pitchFamily="34" charset="0"/>
              <a:buNone/>
              <a:defRPr/>
            </a:pPr>
            <a:r>
              <a:rPr lang="ru-RU" sz="3200" dirty="0"/>
              <a:t>1)вероятность того, что выпадет ОО равна 1/4.</a:t>
            </a:r>
          </a:p>
          <a:p>
            <a:pPr>
              <a:buNone/>
              <a:defRPr/>
            </a:pPr>
            <a:r>
              <a:rPr lang="ru-RU" sz="3200" dirty="0"/>
              <a:t>2)вероятность того, что «первый раз выпал орел, а второй раз выпала — решка»? ОР равна 1/4.</a:t>
            </a:r>
          </a:p>
          <a:p>
            <a:pPr algn="ctr">
              <a:buFont typeface="Arial" pitchFamily="34" charset="0"/>
              <a:buNone/>
              <a:defRPr/>
            </a:pPr>
            <a:r>
              <a:rPr lang="ru-RU" sz="3200" b="1" dirty="0">
                <a:solidFill>
                  <a:srgbClr val="FF0000"/>
                </a:solidFill>
              </a:rPr>
              <a:t>Вероятности равны!</a:t>
            </a:r>
          </a:p>
        </p:txBody>
      </p:sp>
      <p:sp>
        <p:nvSpPr>
          <p:cNvPr id="6147" name="Rectangle 2"/>
          <p:cNvSpPr>
            <a:spLocks noChangeArrowheads="1"/>
          </p:cNvSpPr>
          <p:nvPr/>
        </p:nvSpPr>
        <p:spPr bwMode="auto">
          <a:xfrm>
            <a:off x="152400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152400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6149" name="Rectangle 6"/>
          <p:cNvSpPr>
            <a:spLocks noChangeArrowheads="1"/>
          </p:cNvSpPr>
          <p:nvPr/>
        </p:nvSpPr>
        <p:spPr bwMode="auto">
          <a:xfrm>
            <a:off x="152400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6150" name="Rectangle 8"/>
          <p:cNvSpPr>
            <a:spLocks noChangeArrowheads="1"/>
          </p:cNvSpPr>
          <p:nvPr/>
        </p:nvSpPr>
        <p:spPr bwMode="auto">
          <a:xfrm>
            <a:off x="152400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6151" name="Rectangle 10"/>
          <p:cNvSpPr>
            <a:spLocks noChangeArrowheads="1"/>
          </p:cNvSpPr>
          <p:nvPr/>
        </p:nvSpPr>
        <p:spPr bwMode="auto">
          <a:xfrm>
            <a:off x="152400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6152" name="Rectangle 12"/>
          <p:cNvSpPr>
            <a:spLocks noChangeArrowheads="1"/>
          </p:cNvSpPr>
          <p:nvPr/>
        </p:nvSpPr>
        <p:spPr bwMode="auto">
          <a:xfrm>
            <a:off x="152400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6153" name="Rectangle 14"/>
          <p:cNvSpPr>
            <a:spLocks noChangeArrowheads="1"/>
          </p:cNvSpPr>
          <p:nvPr/>
        </p:nvSpPr>
        <p:spPr bwMode="auto">
          <a:xfrm>
            <a:off x="152400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4621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" dur="20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20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7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20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21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" dur="20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0488488" cy="980728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800" b="1" dirty="0">
                <a:solidFill>
                  <a:srgbClr val="0066FF"/>
                </a:solidFill>
                <a:latin typeface="+mn-lt"/>
              </a:rPr>
              <a:t>Пример №3. </a:t>
            </a:r>
            <a:r>
              <a:rPr lang="ru-RU" sz="2400" dirty="0">
                <a:solidFill>
                  <a:schemeClr val="tx1"/>
                </a:solidFill>
                <a:latin typeface="+mn-lt"/>
              </a:rPr>
              <a:t> </a:t>
            </a:r>
            <a:r>
              <a:rPr lang="ru-RU" sz="2800" b="1" dirty="0">
                <a:solidFill>
                  <a:srgbClr val="0066FF"/>
                </a:solidFill>
                <a:latin typeface="+mn-lt"/>
              </a:rPr>
              <a:t>Бросают игральную кость 2 раза </a:t>
            </a:r>
            <a:br>
              <a:rPr lang="ru-RU" sz="2800" b="1" dirty="0">
                <a:solidFill>
                  <a:srgbClr val="0066FF"/>
                </a:solidFill>
                <a:latin typeface="+mn-lt"/>
              </a:rPr>
            </a:br>
            <a:endParaRPr lang="ru-RU" sz="24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7171" name="Rectangle 2"/>
          <p:cNvSpPr>
            <a:spLocks noChangeArrowheads="1"/>
          </p:cNvSpPr>
          <p:nvPr/>
        </p:nvSpPr>
        <p:spPr bwMode="auto">
          <a:xfrm>
            <a:off x="152400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+mn-lt"/>
            </a:endParaRP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152400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+mn-lt"/>
            </a:endParaRPr>
          </a:p>
        </p:txBody>
      </p:sp>
      <p:sp>
        <p:nvSpPr>
          <p:cNvPr id="7173" name="Rectangle 6"/>
          <p:cNvSpPr>
            <a:spLocks noChangeArrowheads="1"/>
          </p:cNvSpPr>
          <p:nvPr/>
        </p:nvSpPr>
        <p:spPr bwMode="auto">
          <a:xfrm>
            <a:off x="152400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+mn-lt"/>
            </a:endParaRPr>
          </a:p>
        </p:txBody>
      </p:sp>
      <p:sp>
        <p:nvSpPr>
          <p:cNvPr id="7174" name="Rectangle 8"/>
          <p:cNvSpPr>
            <a:spLocks noChangeArrowheads="1"/>
          </p:cNvSpPr>
          <p:nvPr/>
        </p:nvSpPr>
        <p:spPr bwMode="auto">
          <a:xfrm>
            <a:off x="152400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+mn-lt"/>
            </a:endParaRPr>
          </a:p>
        </p:txBody>
      </p:sp>
      <p:sp>
        <p:nvSpPr>
          <p:cNvPr id="7175" name="Rectangle 10"/>
          <p:cNvSpPr>
            <a:spLocks noChangeArrowheads="1"/>
          </p:cNvSpPr>
          <p:nvPr/>
        </p:nvSpPr>
        <p:spPr bwMode="auto">
          <a:xfrm>
            <a:off x="152400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+mn-lt"/>
            </a:endParaRPr>
          </a:p>
        </p:txBody>
      </p:sp>
      <p:sp>
        <p:nvSpPr>
          <p:cNvPr id="7176" name="Rectangle 12"/>
          <p:cNvSpPr>
            <a:spLocks noChangeArrowheads="1"/>
          </p:cNvSpPr>
          <p:nvPr/>
        </p:nvSpPr>
        <p:spPr bwMode="auto">
          <a:xfrm>
            <a:off x="152400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+mn-lt"/>
            </a:endParaRPr>
          </a:p>
        </p:txBody>
      </p:sp>
      <p:sp>
        <p:nvSpPr>
          <p:cNvPr id="7177" name="Rectangle 14"/>
          <p:cNvSpPr>
            <a:spLocks noChangeArrowheads="1"/>
          </p:cNvSpPr>
          <p:nvPr/>
        </p:nvSpPr>
        <p:spPr bwMode="auto">
          <a:xfrm>
            <a:off x="152400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+mn-lt"/>
            </a:endParaRPr>
          </a:p>
        </p:txBody>
      </p:sp>
      <p:sp>
        <p:nvSpPr>
          <p:cNvPr id="7180" name="Прямоугольник 11"/>
          <p:cNvSpPr>
            <a:spLocks noChangeArrowheads="1"/>
          </p:cNvSpPr>
          <p:nvPr/>
        </p:nvSpPr>
        <p:spPr bwMode="auto">
          <a:xfrm>
            <a:off x="983432" y="548680"/>
            <a:ext cx="11208568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3200" dirty="0"/>
              <a:t>Вычислите вероятность события: </a:t>
            </a:r>
            <a:endParaRPr lang="ru-RU" sz="3200" dirty="0">
              <a:latin typeface="+mn-lt"/>
            </a:endParaRPr>
          </a:p>
          <a:p>
            <a:pPr>
              <a:lnSpc>
                <a:spcPct val="150000"/>
              </a:lnSpc>
            </a:pPr>
            <a:r>
              <a:rPr lang="ru-RU" sz="3200" dirty="0">
                <a:latin typeface="+mn-lt"/>
              </a:rPr>
              <a:t>а) «сумма очков в сумме бросков равна 7»; </a:t>
            </a:r>
            <a:br>
              <a:rPr lang="ru-RU" sz="3200" dirty="0">
                <a:latin typeface="+mn-lt"/>
              </a:rPr>
            </a:br>
            <a:r>
              <a:rPr lang="ru-RU" sz="3200" dirty="0">
                <a:latin typeface="+mn-lt"/>
              </a:rPr>
              <a:t>б) «сумма очков </a:t>
            </a:r>
            <a:r>
              <a:rPr lang="ru-RU" sz="3200" dirty="0"/>
              <a:t>в сумме бросков </a:t>
            </a:r>
            <a:r>
              <a:rPr lang="ru-RU" sz="3200" dirty="0">
                <a:latin typeface="+mn-lt"/>
              </a:rPr>
              <a:t>равна 11»; </a:t>
            </a:r>
            <a:br>
              <a:rPr lang="ru-RU" sz="3200" dirty="0">
                <a:latin typeface="+mn-lt"/>
              </a:rPr>
            </a:br>
            <a:r>
              <a:rPr lang="ru-RU" sz="3200" dirty="0">
                <a:latin typeface="+mn-lt"/>
              </a:rPr>
              <a:t>в) «в первый раз выпало больше очков, чем во второй»; </a:t>
            </a:r>
            <a:br>
              <a:rPr lang="ru-RU" sz="3200" dirty="0">
                <a:latin typeface="+mn-lt"/>
              </a:rPr>
            </a:br>
            <a:r>
              <a:rPr lang="ru-RU" sz="3200" dirty="0">
                <a:latin typeface="+mn-lt"/>
              </a:rPr>
              <a:t>г) «числа очков при бросках различаются не больше чем на 2»; </a:t>
            </a:r>
            <a:br>
              <a:rPr lang="ru-RU" sz="3200" dirty="0">
                <a:latin typeface="+mn-lt"/>
              </a:rPr>
            </a:br>
            <a:r>
              <a:rPr lang="ru-RU" sz="3200" dirty="0">
                <a:latin typeface="+mn-lt"/>
              </a:rPr>
              <a:t>д) «произведение очков при бросках равно 10»; </a:t>
            </a:r>
            <a:br>
              <a:rPr lang="ru-RU" sz="3200" dirty="0">
                <a:latin typeface="+mn-lt"/>
              </a:rPr>
            </a:br>
            <a:r>
              <a:rPr lang="ru-RU" sz="3200" dirty="0">
                <a:latin typeface="+mn-lt"/>
              </a:rPr>
              <a:t>е) «сумма очков двух бросков делится на 3».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>
          <a:xfrm>
            <a:off x="11826" y="0"/>
            <a:ext cx="10692686" cy="1196752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rgbClr val="0066FF"/>
                </a:solidFill>
              </a:rPr>
              <a:t>Решение пункта А)</a:t>
            </a:r>
            <a:br>
              <a:rPr lang="ru-RU" dirty="0">
                <a:solidFill>
                  <a:srgbClr val="0066FF"/>
                </a:solidFill>
              </a:rPr>
            </a:br>
            <a:r>
              <a:rPr lang="ru-RU" dirty="0">
                <a:solidFill>
                  <a:srgbClr val="0066FF"/>
                </a:solidFill>
              </a:rPr>
              <a:t>«сумма очков на обеих костях равна 7»</a:t>
            </a:r>
          </a:p>
        </p:txBody>
      </p:sp>
      <p:sp>
        <p:nvSpPr>
          <p:cNvPr id="7" name="Содержимое 6"/>
          <p:cNvSpPr>
            <a:spLocks noGrp="1"/>
          </p:cNvSpPr>
          <p:nvPr>
            <p:ph sz="half" idx="1"/>
          </p:nvPr>
        </p:nvSpPr>
        <p:spPr>
          <a:xfrm>
            <a:off x="5159896" y="1340768"/>
            <a:ext cx="5904656" cy="3960440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None/>
              <a:defRPr/>
            </a:pPr>
            <a:r>
              <a:rPr lang="ru-RU" sz="3600" dirty="0"/>
              <a:t>Всего 36 </a:t>
            </a:r>
            <a:r>
              <a:rPr lang="ru-RU" sz="3200" dirty="0"/>
              <a:t>элементарных</a:t>
            </a:r>
            <a:r>
              <a:rPr lang="ru-RU" sz="3600" dirty="0"/>
              <a:t> событий, из них </a:t>
            </a:r>
          </a:p>
          <a:p>
            <a:pPr>
              <a:buFont typeface="Arial" pitchFamily="34" charset="0"/>
              <a:buNone/>
              <a:defRPr/>
            </a:pPr>
            <a:r>
              <a:rPr lang="ru-RU" sz="3600" dirty="0"/>
              <a:t>благоприятных событий 6.</a:t>
            </a:r>
          </a:p>
          <a:p>
            <a:pPr>
              <a:buFont typeface="Arial" pitchFamily="34" charset="0"/>
              <a:buNone/>
              <a:defRPr/>
            </a:pPr>
            <a:r>
              <a:rPr lang="ru-RU" sz="3600" dirty="0"/>
              <a:t> Значит, вероятность того, что в сумме выпадет 7 очков, равна 6/36=1/6.</a:t>
            </a:r>
          </a:p>
          <a:p>
            <a:pPr>
              <a:buFont typeface="Arial" pitchFamily="34" charset="0"/>
              <a:buNone/>
              <a:defRPr/>
            </a:pPr>
            <a:r>
              <a:rPr lang="ru-RU" sz="3600" dirty="0"/>
              <a:t>0,1666666=0,17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2933996"/>
              </p:ext>
            </p:extLst>
          </p:nvPr>
        </p:nvGraphicFramePr>
        <p:xfrm>
          <a:off x="551384" y="1340768"/>
          <a:ext cx="4320480" cy="392443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200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54073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1.1</a:t>
                      </a:r>
                    </a:p>
                  </a:txBody>
                  <a:tcPr marT="45732" marB="457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1.2</a:t>
                      </a:r>
                    </a:p>
                  </a:txBody>
                  <a:tcPr marT="45732" marB="457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1.3</a:t>
                      </a:r>
                    </a:p>
                  </a:txBody>
                  <a:tcPr marT="45732" marB="457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1.4</a:t>
                      </a:r>
                    </a:p>
                  </a:txBody>
                  <a:tcPr marT="45732" marB="457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1.5</a:t>
                      </a:r>
                    </a:p>
                  </a:txBody>
                  <a:tcPr marT="45732" marB="457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1.6</a:t>
                      </a:r>
                    </a:p>
                  </a:txBody>
                  <a:tcPr marT="45732" marB="45732">
                    <a:solidFill>
                      <a:srgbClr val="00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4073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2.1</a:t>
                      </a:r>
                    </a:p>
                  </a:txBody>
                  <a:tcPr marT="45732" marB="457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2.2</a:t>
                      </a:r>
                    </a:p>
                  </a:txBody>
                  <a:tcPr marT="45732" marB="457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2.3</a:t>
                      </a:r>
                    </a:p>
                  </a:txBody>
                  <a:tcPr marT="45732" marB="457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2.4</a:t>
                      </a:r>
                    </a:p>
                  </a:txBody>
                  <a:tcPr marT="45732" marB="457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2.5</a:t>
                      </a:r>
                    </a:p>
                  </a:txBody>
                  <a:tcPr marT="45732" marB="45732"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2.6</a:t>
                      </a:r>
                    </a:p>
                  </a:txBody>
                  <a:tcPr marT="45732" marB="45732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4073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3.1</a:t>
                      </a:r>
                    </a:p>
                  </a:txBody>
                  <a:tcPr marT="45732" marB="457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3.2</a:t>
                      </a:r>
                    </a:p>
                  </a:txBody>
                  <a:tcPr marT="45732" marB="457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3.3</a:t>
                      </a:r>
                    </a:p>
                  </a:txBody>
                  <a:tcPr marT="45732" marB="457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3.4</a:t>
                      </a:r>
                    </a:p>
                  </a:txBody>
                  <a:tcPr marT="45732" marB="45732"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3.5</a:t>
                      </a:r>
                    </a:p>
                  </a:txBody>
                  <a:tcPr marT="45732" marB="457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3.6</a:t>
                      </a:r>
                    </a:p>
                  </a:txBody>
                  <a:tcPr marT="45732" marB="45732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4073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4.1</a:t>
                      </a:r>
                    </a:p>
                  </a:txBody>
                  <a:tcPr marT="45732" marB="457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4.2</a:t>
                      </a:r>
                    </a:p>
                  </a:txBody>
                  <a:tcPr marT="45732" marB="457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4.3</a:t>
                      </a:r>
                    </a:p>
                  </a:txBody>
                  <a:tcPr marT="45732" marB="45732"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4.4</a:t>
                      </a:r>
                    </a:p>
                  </a:txBody>
                  <a:tcPr marT="45732" marB="457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4.5</a:t>
                      </a:r>
                    </a:p>
                  </a:txBody>
                  <a:tcPr marT="45732" marB="457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4.6</a:t>
                      </a:r>
                    </a:p>
                  </a:txBody>
                  <a:tcPr marT="45732" marB="45732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4073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5.1</a:t>
                      </a:r>
                    </a:p>
                  </a:txBody>
                  <a:tcPr marT="45732" marB="457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5.2</a:t>
                      </a:r>
                    </a:p>
                  </a:txBody>
                  <a:tcPr marT="45732" marB="45732"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5.3</a:t>
                      </a:r>
                    </a:p>
                  </a:txBody>
                  <a:tcPr marT="45732" marB="457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5.4</a:t>
                      </a:r>
                    </a:p>
                  </a:txBody>
                  <a:tcPr marT="45732" marB="457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5.5</a:t>
                      </a:r>
                    </a:p>
                  </a:txBody>
                  <a:tcPr marT="45732" marB="457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5.6</a:t>
                      </a:r>
                    </a:p>
                  </a:txBody>
                  <a:tcPr marT="45732" marB="45732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54073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6.1</a:t>
                      </a:r>
                    </a:p>
                  </a:txBody>
                  <a:tcPr marT="45732" marB="45732"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6.2</a:t>
                      </a:r>
                    </a:p>
                  </a:txBody>
                  <a:tcPr marT="45732" marB="457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6.3</a:t>
                      </a:r>
                    </a:p>
                  </a:txBody>
                  <a:tcPr marT="45732" marB="457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6.4</a:t>
                      </a:r>
                    </a:p>
                  </a:txBody>
                  <a:tcPr marT="45732" marB="457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6.5</a:t>
                      </a:r>
                    </a:p>
                  </a:txBody>
                  <a:tcPr marT="45732" marB="457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6.6</a:t>
                      </a:r>
                    </a:p>
                  </a:txBody>
                  <a:tcPr marT="45732" marB="45732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wedg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9408368" cy="1124743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ru-RU" sz="4000" dirty="0">
                <a:solidFill>
                  <a:srgbClr val="0066FF"/>
                </a:solidFill>
                <a:latin typeface="+mn-lt"/>
              </a:rPr>
              <a:t>Решение пункта Б)</a:t>
            </a:r>
            <a:br>
              <a:rPr lang="ru-RU" sz="4000" dirty="0">
                <a:solidFill>
                  <a:srgbClr val="0066FF"/>
                </a:solidFill>
                <a:latin typeface="+mn-lt"/>
              </a:rPr>
            </a:br>
            <a:r>
              <a:rPr lang="ru-RU" sz="4000" dirty="0">
                <a:solidFill>
                  <a:srgbClr val="0066FF"/>
                </a:solidFill>
                <a:latin typeface="+mn-lt"/>
              </a:rPr>
              <a:t>«сумма очков на обеих костях равна 11»</a:t>
            </a: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513351113"/>
              </p:ext>
            </p:extLst>
          </p:nvPr>
        </p:nvGraphicFramePr>
        <p:xfrm>
          <a:off x="911424" y="1412776"/>
          <a:ext cx="4448946" cy="40661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414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14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14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414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4149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4149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77689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1.1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1.2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1.3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1.4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1.5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1.6</a:t>
                      </a:r>
                    </a:p>
                  </a:txBody>
                  <a:tcPr marL="52216" marR="52216" marT="45727" marB="45727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7689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2.1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2.2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2.3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2.4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2.5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2.6</a:t>
                      </a:r>
                    </a:p>
                  </a:txBody>
                  <a:tcPr marL="52216" marR="52216" marT="45727" marB="45727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7689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3.1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3.2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3.3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3.4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3.5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3.6</a:t>
                      </a:r>
                    </a:p>
                  </a:txBody>
                  <a:tcPr marL="52216" marR="52216" marT="45727" marB="45727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7689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4.1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lang="ru-RU" sz="2000" b="1" baseline="0" dirty="0">
                          <a:solidFill>
                            <a:schemeClr val="tx1"/>
                          </a:solidFill>
                        </a:rPr>
                        <a:t> 4.2</a:t>
                      </a:r>
                      <a:endParaRPr lang="ru-RU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4.3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4.4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4.5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4.6</a:t>
                      </a:r>
                    </a:p>
                  </a:txBody>
                  <a:tcPr marL="52216" marR="52216" marT="45727" marB="45727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77689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5.1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5.2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5.3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5.4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5.5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5.6</a:t>
                      </a:r>
                    </a:p>
                  </a:txBody>
                  <a:tcPr marL="52216" marR="52216" marT="45727" marB="45727">
                    <a:solidFill>
                      <a:srgbClr val="00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77689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6.1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6.2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6.3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6.4</a:t>
                      </a:r>
                    </a:p>
                  </a:txBody>
                  <a:tcPr marL="52216" marR="52216" marT="45727" marB="45727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 6.5</a:t>
                      </a:r>
                    </a:p>
                  </a:txBody>
                  <a:tcPr marL="52216" marR="52216" marT="45727" marB="45727"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   6.6</a:t>
                      </a:r>
                    </a:p>
                  </a:txBody>
                  <a:tcPr marL="52216" marR="52216" marT="45727" marB="45727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" name="Содержимое 6"/>
          <p:cNvSpPr txBox="1">
            <a:spLocks/>
          </p:cNvSpPr>
          <p:nvPr/>
        </p:nvSpPr>
        <p:spPr bwMode="auto">
          <a:xfrm>
            <a:off x="5591944" y="1412776"/>
            <a:ext cx="5688632" cy="4464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spcBef>
                <a:spcPts val="0"/>
              </a:spcBef>
              <a:defRPr/>
            </a:pPr>
            <a:r>
              <a:rPr lang="ru-RU" sz="3600" dirty="0">
                <a:latin typeface="+mn-lt"/>
              </a:rPr>
              <a:t>Всего 36 элементарных событий, из них </a:t>
            </a:r>
          </a:p>
          <a:p>
            <a:pPr eaLnBrk="0" hangingPunct="0">
              <a:spcBef>
                <a:spcPts val="0"/>
              </a:spcBef>
              <a:defRPr/>
            </a:pPr>
            <a:r>
              <a:rPr lang="ru-RU" sz="3600" dirty="0">
                <a:latin typeface="+mn-lt"/>
              </a:rPr>
              <a:t>благоприятных событий 2.</a:t>
            </a:r>
          </a:p>
          <a:p>
            <a:pPr eaLnBrk="0" hangingPunct="0">
              <a:spcBef>
                <a:spcPts val="0"/>
              </a:spcBef>
              <a:defRPr/>
            </a:pPr>
            <a:r>
              <a:rPr lang="ru-RU" sz="3600" dirty="0">
                <a:latin typeface="+mn-lt"/>
              </a:rPr>
              <a:t> Значит, вероятность того, что сумма очков на обеих костях равна 11 , составляет 2/36=1/18</a:t>
            </a:r>
          </a:p>
          <a:p>
            <a:pPr eaLnBrk="0" hangingPunct="0">
              <a:spcBef>
                <a:spcPts val="0"/>
              </a:spcBef>
              <a:defRPr/>
            </a:pPr>
            <a:r>
              <a:rPr lang="ru-RU" sz="3600" dirty="0">
                <a:latin typeface="+mn-lt"/>
              </a:rPr>
              <a:t>0,055555=0,06</a:t>
            </a:r>
          </a:p>
        </p:txBody>
      </p:sp>
    </p:spTree>
  </p:cSld>
  <p:clrMapOvr>
    <a:masterClrMapping/>
  </p:clrMapOvr>
  <p:transition>
    <p:wedg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>
          <a:xfrm>
            <a:off x="0" y="-7794"/>
            <a:ext cx="10416480" cy="1295256"/>
          </a:xfrm>
        </p:spPr>
        <p:txBody>
          <a:bodyPr>
            <a:normAutofit/>
          </a:bodyPr>
          <a:lstStyle/>
          <a:p>
            <a:r>
              <a:rPr lang="ru-RU" sz="4000" dirty="0">
                <a:solidFill>
                  <a:srgbClr val="0066FF"/>
                </a:solidFill>
                <a:latin typeface="+mn-lt"/>
              </a:rPr>
              <a:t>Решение пункта В) «в первый раз выпало больше очков, чем во второй»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2593255"/>
              </p:ext>
            </p:extLst>
          </p:nvPr>
        </p:nvGraphicFramePr>
        <p:xfrm>
          <a:off x="623392" y="1845995"/>
          <a:ext cx="4752528" cy="360045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920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0076">
                <a:tc>
                  <a:txBody>
                    <a:bodyPr/>
                    <a:lstStyle/>
                    <a:p>
                      <a:pPr algn="l"/>
                      <a:r>
                        <a:rPr lang="ru-RU" sz="2400" b="1" dirty="0">
                          <a:solidFill>
                            <a:schemeClr val="tx1"/>
                          </a:solidFill>
                        </a:rPr>
                        <a:t>   1.1</a:t>
                      </a:r>
                    </a:p>
                  </a:txBody>
                  <a:tcPr marT="45732" marB="45732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b="1" dirty="0">
                          <a:solidFill>
                            <a:schemeClr val="tx1"/>
                          </a:solidFill>
                        </a:rPr>
                        <a:t>  1.2</a:t>
                      </a:r>
                    </a:p>
                  </a:txBody>
                  <a:tcPr marT="45732" marB="45732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b="1" dirty="0">
                          <a:solidFill>
                            <a:schemeClr val="tx1"/>
                          </a:solidFill>
                        </a:rPr>
                        <a:t>  1.3</a:t>
                      </a:r>
                    </a:p>
                  </a:txBody>
                  <a:tcPr marT="45732" marB="45732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b="1" dirty="0">
                          <a:solidFill>
                            <a:schemeClr val="tx1"/>
                          </a:solidFill>
                        </a:rPr>
                        <a:t>  1.4</a:t>
                      </a:r>
                    </a:p>
                  </a:txBody>
                  <a:tcPr marT="45732" marB="45732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b="1" dirty="0">
                          <a:solidFill>
                            <a:schemeClr val="tx1"/>
                          </a:solidFill>
                        </a:rPr>
                        <a:t>   1.5</a:t>
                      </a:r>
                    </a:p>
                  </a:txBody>
                  <a:tcPr marT="45732" marB="45732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b="1" dirty="0">
                          <a:solidFill>
                            <a:schemeClr val="tx1"/>
                          </a:solidFill>
                        </a:rPr>
                        <a:t>  1.6</a:t>
                      </a:r>
                    </a:p>
                  </a:txBody>
                  <a:tcPr marT="45732" marB="45732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0076">
                <a:tc>
                  <a:txBody>
                    <a:bodyPr/>
                    <a:lstStyle/>
                    <a:p>
                      <a:pPr algn="l"/>
                      <a:r>
                        <a:rPr lang="ru-RU" sz="2400" b="1" dirty="0">
                          <a:solidFill>
                            <a:schemeClr val="tx1"/>
                          </a:solidFill>
                        </a:rPr>
                        <a:t>   2.1</a:t>
                      </a:r>
                    </a:p>
                  </a:txBody>
                  <a:tcPr marT="45732" marB="45732"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b="1" dirty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lang="ru-RU" sz="2400" b="1" baseline="0" dirty="0">
                          <a:solidFill>
                            <a:schemeClr val="tx1"/>
                          </a:solidFill>
                        </a:rPr>
                        <a:t>2.2</a:t>
                      </a:r>
                      <a:endParaRPr lang="ru-RU" sz="2400" b="1" dirty="0">
                        <a:solidFill>
                          <a:schemeClr val="tx1"/>
                        </a:solidFill>
                      </a:endParaRPr>
                    </a:p>
                  </a:txBody>
                  <a:tcPr marT="45732" marB="45732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b="1" dirty="0">
                          <a:solidFill>
                            <a:schemeClr val="tx1"/>
                          </a:solidFill>
                        </a:rPr>
                        <a:t>  2.3</a:t>
                      </a:r>
                    </a:p>
                  </a:txBody>
                  <a:tcPr marT="45732" marB="45732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b="1" dirty="0">
                          <a:solidFill>
                            <a:schemeClr val="tx1"/>
                          </a:solidFill>
                        </a:rPr>
                        <a:t>  2.4</a:t>
                      </a:r>
                    </a:p>
                  </a:txBody>
                  <a:tcPr marT="45732" marB="45732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b="1" dirty="0">
                          <a:solidFill>
                            <a:schemeClr val="tx1"/>
                          </a:solidFill>
                        </a:rPr>
                        <a:t>   2.5</a:t>
                      </a:r>
                    </a:p>
                  </a:txBody>
                  <a:tcPr marT="45732" marB="45732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b="1" dirty="0">
                          <a:solidFill>
                            <a:schemeClr val="tx1"/>
                          </a:solidFill>
                        </a:rPr>
                        <a:t>  2.6</a:t>
                      </a:r>
                    </a:p>
                  </a:txBody>
                  <a:tcPr marT="45732" marB="45732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0076">
                <a:tc>
                  <a:txBody>
                    <a:bodyPr/>
                    <a:lstStyle/>
                    <a:p>
                      <a:pPr algn="l"/>
                      <a:r>
                        <a:rPr lang="ru-RU" sz="2400" b="1" dirty="0">
                          <a:solidFill>
                            <a:schemeClr val="tx1"/>
                          </a:solidFill>
                        </a:rPr>
                        <a:t>   3.1</a:t>
                      </a:r>
                    </a:p>
                  </a:txBody>
                  <a:tcPr marT="45732" marB="45732"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b="1" dirty="0">
                          <a:solidFill>
                            <a:schemeClr val="tx1"/>
                          </a:solidFill>
                        </a:rPr>
                        <a:t>  3.2</a:t>
                      </a:r>
                    </a:p>
                  </a:txBody>
                  <a:tcPr marT="45732" marB="45732"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b="1" dirty="0">
                          <a:solidFill>
                            <a:schemeClr val="tx1"/>
                          </a:solidFill>
                        </a:rPr>
                        <a:t>  3.3</a:t>
                      </a:r>
                    </a:p>
                  </a:txBody>
                  <a:tcPr marT="45732" marB="45732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b="1" dirty="0">
                          <a:solidFill>
                            <a:schemeClr val="tx1"/>
                          </a:solidFill>
                        </a:rPr>
                        <a:t>  3.4</a:t>
                      </a:r>
                    </a:p>
                  </a:txBody>
                  <a:tcPr marT="45732" marB="45732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b="1" dirty="0">
                          <a:solidFill>
                            <a:schemeClr val="tx1"/>
                          </a:solidFill>
                        </a:rPr>
                        <a:t>   3.5</a:t>
                      </a:r>
                    </a:p>
                  </a:txBody>
                  <a:tcPr marT="45732" marB="45732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b="1" dirty="0">
                          <a:solidFill>
                            <a:schemeClr val="tx1"/>
                          </a:solidFill>
                        </a:rPr>
                        <a:t>  3.6</a:t>
                      </a:r>
                    </a:p>
                  </a:txBody>
                  <a:tcPr marT="45732" marB="45732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0076">
                <a:tc>
                  <a:txBody>
                    <a:bodyPr/>
                    <a:lstStyle/>
                    <a:p>
                      <a:pPr algn="l"/>
                      <a:r>
                        <a:rPr lang="ru-RU" sz="2400" b="1" dirty="0">
                          <a:solidFill>
                            <a:schemeClr val="tx1"/>
                          </a:solidFill>
                        </a:rPr>
                        <a:t>   4.1</a:t>
                      </a:r>
                    </a:p>
                  </a:txBody>
                  <a:tcPr marT="45732" marB="45732"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b="1" dirty="0">
                          <a:solidFill>
                            <a:schemeClr val="tx1"/>
                          </a:solidFill>
                        </a:rPr>
                        <a:t>  4.2</a:t>
                      </a:r>
                    </a:p>
                  </a:txBody>
                  <a:tcPr marT="45732" marB="45732"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b="1" dirty="0">
                          <a:solidFill>
                            <a:schemeClr val="tx1"/>
                          </a:solidFill>
                        </a:rPr>
                        <a:t>  4.3</a:t>
                      </a:r>
                    </a:p>
                  </a:txBody>
                  <a:tcPr marT="45732" marB="45732"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b="1" dirty="0">
                          <a:solidFill>
                            <a:schemeClr val="tx1"/>
                          </a:solidFill>
                        </a:rPr>
                        <a:t>  4.4</a:t>
                      </a:r>
                    </a:p>
                  </a:txBody>
                  <a:tcPr marT="45732" marB="45732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b="1" dirty="0">
                          <a:solidFill>
                            <a:schemeClr val="tx1"/>
                          </a:solidFill>
                        </a:rPr>
                        <a:t>   4.5</a:t>
                      </a:r>
                    </a:p>
                  </a:txBody>
                  <a:tcPr marT="45732" marB="45732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b="1" dirty="0">
                          <a:solidFill>
                            <a:schemeClr val="tx1"/>
                          </a:solidFill>
                        </a:rPr>
                        <a:t>  4.6</a:t>
                      </a:r>
                    </a:p>
                  </a:txBody>
                  <a:tcPr marT="45732" marB="45732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0076">
                <a:tc>
                  <a:txBody>
                    <a:bodyPr/>
                    <a:lstStyle/>
                    <a:p>
                      <a:pPr algn="l"/>
                      <a:r>
                        <a:rPr lang="ru-RU" sz="2400" b="1" dirty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lang="ru-RU" sz="2400" b="1" baseline="0" dirty="0">
                          <a:solidFill>
                            <a:schemeClr val="tx1"/>
                          </a:solidFill>
                        </a:rPr>
                        <a:t> 5.1</a:t>
                      </a:r>
                      <a:endParaRPr lang="ru-RU" sz="2400" b="1" dirty="0">
                        <a:solidFill>
                          <a:schemeClr val="tx1"/>
                        </a:solidFill>
                      </a:endParaRPr>
                    </a:p>
                  </a:txBody>
                  <a:tcPr marT="45732" marB="45732"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b="1" dirty="0">
                          <a:solidFill>
                            <a:schemeClr val="tx1"/>
                          </a:solidFill>
                        </a:rPr>
                        <a:t>  5.2</a:t>
                      </a:r>
                    </a:p>
                  </a:txBody>
                  <a:tcPr marT="45732" marB="45732"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b="1" dirty="0">
                          <a:solidFill>
                            <a:schemeClr val="tx1"/>
                          </a:solidFill>
                        </a:rPr>
                        <a:t>  5.3</a:t>
                      </a:r>
                    </a:p>
                  </a:txBody>
                  <a:tcPr marT="45732" marB="45732"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b="1" dirty="0">
                          <a:solidFill>
                            <a:schemeClr val="tx1"/>
                          </a:solidFill>
                        </a:rPr>
                        <a:t>  5.4</a:t>
                      </a:r>
                    </a:p>
                  </a:txBody>
                  <a:tcPr marT="45732" marB="45732"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b="1" dirty="0">
                          <a:solidFill>
                            <a:schemeClr val="tx1"/>
                          </a:solidFill>
                        </a:rPr>
                        <a:t>   5.5</a:t>
                      </a:r>
                    </a:p>
                  </a:txBody>
                  <a:tcPr marT="45732" marB="45732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b="1" dirty="0">
                          <a:solidFill>
                            <a:schemeClr val="tx1"/>
                          </a:solidFill>
                        </a:rPr>
                        <a:t>  5.6</a:t>
                      </a:r>
                    </a:p>
                  </a:txBody>
                  <a:tcPr marT="45732" marB="45732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0076">
                <a:tc>
                  <a:txBody>
                    <a:bodyPr/>
                    <a:lstStyle/>
                    <a:p>
                      <a:pPr algn="l"/>
                      <a:r>
                        <a:rPr lang="ru-RU" sz="2400" b="1" dirty="0">
                          <a:solidFill>
                            <a:schemeClr val="tx1"/>
                          </a:solidFill>
                        </a:rPr>
                        <a:t>   6.1</a:t>
                      </a:r>
                    </a:p>
                  </a:txBody>
                  <a:tcPr marT="45732" marB="45732"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b="1" dirty="0">
                          <a:solidFill>
                            <a:schemeClr val="tx1"/>
                          </a:solidFill>
                        </a:rPr>
                        <a:t>  6.2</a:t>
                      </a:r>
                    </a:p>
                  </a:txBody>
                  <a:tcPr marT="45732" marB="45732"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b="1" dirty="0">
                          <a:solidFill>
                            <a:schemeClr val="tx1"/>
                          </a:solidFill>
                        </a:rPr>
                        <a:t>  6.3</a:t>
                      </a:r>
                    </a:p>
                  </a:txBody>
                  <a:tcPr marT="45732" marB="45732"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b="1" dirty="0">
                          <a:solidFill>
                            <a:schemeClr val="tx1"/>
                          </a:solidFill>
                        </a:rPr>
                        <a:t>  6.4</a:t>
                      </a:r>
                    </a:p>
                  </a:txBody>
                  <a:tcPr marT="45732" marB="45732"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b="1" dirty="0">
                          <a:solidFill>
                            <a:schemeClr val="tx1"/>
                          </a:solidFill>
                        </a:rPr>
                        <a:t>   6.5</a:t>
                      </a:r>
                    </a:p>
                  </a:txBody>
                  <a:tcPr marT="45732" marB="45732"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b="1" dirty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lang="ru-RU" sz="2400" b="1" baseline="0" dirty="0">
                          <a:solidFill>
                            <a:schemeClr val="tx1"/>
                          </a:solidFill>
                        </a:rPr>
                        <a:t>6.6</a:t>
                      </a:r>
                      <a:endParaRPr lang="ru-RU" sz="2400" b="1" dirty="0">
                        <a:solidFill>
                          <a:schemeClr val="tx1"/>
                        </a:solidFill>
                      </a:endParaRPr>
                    </a:p>
                  </a:txBody>
                  <a:tcPr marT="45732" marB="45732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" name="Содержимое 6"/>
          <p:cNvSpPr txBox="1">
            <a:spLocks/>
          </p:cNvSpPr>
          <p:nvPr/>
        </p:nvSpPr>
        <p:spPr bwMode="auto">
          <a:xfrm>
            <a:off x="5519936" y="1700809"/>
            <a:ext cx="6120680" cy="46805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spcBef>
                <a:spcPts val="0"/>
              </a:spcBef>
              <a:defRPr/>
            </a:pPr>
            <a:r>
              <a:rPr lang="ru-RU" sz="3600" dirty="0">
                <a:latin typeface="+mn-lt"/>
              </a:rPr>
              <a:t>Всего 36 элементарных событий, из них </a:t>
            </a:r>
          </a:p>
          <a:p>
            <a:pPr eaLnBrk="0" hangingPunct="0">
              <a:spcBef>
                <a:spcPts val="0"/>
              </a:spcBef>
              <a:defRPr/>
            </a:pPr>
            <a:r>
              <a:rPr lang="ru-RU" sz="3600" dirty="0">
                <a:latin typeface="+mn-lt"/>
              </a:rPr>
              <a:t>благоприятных событий 15.</a:t>
            </a:r>
          </a:p>
          <a:p>
            <a:pPr eaLnBrk="0" hangingPunct="0">
              <a:spcBef>
                <a:spcPts val="0"/>
              </a:spcBef>
              <a:defRPr/>
            </a:pPr>
            <a:r>
              <a:rPr lang="ru-RU" sz="3600" dirty="0">
                <a:latin typeface="+mn-lt"/>
              </a:rPr>
              <a:t> Значит, вероятность того, что на первой кости выпадет число очков большее чем на второй,  равна 15/36=5/12</a:t>
            </a:r>
          </a:p>
          <a:p>
            <a:pPr eaLnBrk="0" hangingPunct="0">
              <a:spcBef>
                <a:spcPts val="0"/>
              </a:spcBef>
              <a:defRPr/>
            </a:pPr>
            <a:r>
              <a:rPr lang="ru-RU" sz="3600" dirty="0">
                <a:latin typeface="+mn-lt"/>
              </a:rPr>
              <a:t>0,41(6)=0,42.</a:t>
            </a:r>
          </a:p>
        </p:txBody>
      </p:sp>
    </p:spTree>
  </p:cSld>
  <p:clrMapOvr>
    <a:masterClrMapping/>
  </p:clrMapOvr>
  <p:transition>
    <p:wedg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6"/>
          <p:cNvSpPr txBox="1">
            <a:spLocks/>
          </p:cNvSpPr>
          <p:nvPr/>
        </p:nvSpPr>
        <p:spPr bwMode="auto">
          <a:xfrm>
            <a:off x="5591944" y="1845996"/>
            <a:ext cx="6264696" cy="4535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spcBef>
                <a:spcPts val="0"/>
              </a:spcBef>
              <a:defRPr/>
            </a:pPr>
            <a:r>
              <a:rPr lang="ru-RU" sz="3600" dirty="0">
                <a:latin typeface="+mn-lt"/>
              </a:rPr>
              <a:t>Всего 36 элементарных событий, из них </a:t>
            </a:r>
          </a:p>
          <a:p>
            <a:pPr eaLnBrk="0" hangingPunct="0">
              <a:spcBef>
                <a:spcPts val="0"/>
              </a:spcBef>
              <a:defRPr/>
            </a:pPr>
            <a:r>
              <a:rPr lang="ru-RU" sz="3600" dirty="0">
                <a:latin typeface="+mn-lt"/>
              </a:rPr>
              <a:t> благоприятных событий 24. Значит, вероятность того, что числа на костях отличаются не больше чем на 2, равна 24/36=2/3</a:t>
            </a:r>
          </a:p>
          <a:p>
            <a:pPr eaLnBrk="0" hangingPunct="0">
              <a:spcBef>
                <a:spcPts val="0"/>
              </a:spcBef>
              <a:defRPr/>
            </a:pPr>
            <a:r>
              <a:rPr lang="ru-RU" sz="3600" dirty="0">
                <a:latin typeface="+mn-lt"/>
              </a:rPr>
              <a:t>0,(6)=0,67.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1389261"/>
              </p:ext>
            </p:extLst>
          </p:nvPr>
        </p:nvGraphicFramePr>
        <p:xfrm>
          <a:off x="623392" y="1845995"/>
          <a:ext cx="4752528" cy="360045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920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0076">
                <a:tc>
                  <a:txBody>
                    <a:bodyPr/>
                    <a:lstStyle/>
                    <a:p>
                      <a:pPr algn="l"/>
                      <a:r>
                        <a:rPr lang="ru-RU" sz="2400" b="1" dirty="0">
                          <a:solidFill>
                            <a:schemeClr val="tx1"/>
                          </a:solidFill>
                        </a:rPr>
                        <a:t>   1.1</a:t>
                      </a:r>
                    </a:p>
                  </a:txBody>
                  <a:tcPr marT="45732" marB="45732"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b="1" dirty="0">
                          <a:solidFill>
                            <a:schemeClr val="tx1"/>
                          </a:solidFill>
                        </a:rPr>
                        <a:t>  1.2</a:t>
                      </a:r>
                    </a:p>
                  </a:txBody>
                  <a:tcPr marT="45732" marB="45732"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b="1" dirty="0">
                          <a:solidFill>
                            <a:schemeClr val="tx1"/>
                          </a:solidFill>
                        </a:rPr>
                        <a:t>  1.3</a:t>
                      </a:r>
                    </a:p>
                  </a:txBody>
                  <a:tcPr marT="45732" marB="45732"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b="1" dirty="0">
                          <a:solidFill>
                            <a:schemeClr val="tx1"/>
                          </a:solidFill>
                        </a:rPr>
                        <a:t>  1.4</a:t>
                      </a:r>
                    </a:p>
                  </a:txBody>
                  <a:tcPr marT="45732" marB="45732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b="1" dirty="0">
                          <a:solidFill>
                            <a:schemeClr val="tx1"/>
                          </a:solidFill>
                        </a:rPr>
                        <a:t>   1.5</a:t>
                      </a:r>
                    </a:p>
                  </a:txBody>
                  <a:tcPr marT="45732" marB="45732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b="1" dirty="0">
                          <a:solidFill>
                            <a:schemeClr val="tx1"/>
                          </a:solidFill>
                        </a:rPr>
                        <a:t>  1.6</a:t>
                      </a:r>
                    </a:p>
                  </a:txBody>
                  <a:tcPr marT="45732" marB="45732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0076">
                <a:tc>
                  <a:txBody>
                    <a:bodyPr/>
                    <a:lstStyle/>
                    <a:p>
                      <a:pPr algn="l"/>
                      <a:r>
                        <a:rPr lang="ru-RU" sz="2400" b="1" dirty="0">
                          <a:solidFill>
                            <a:schemeClr val="tx1"/>
                          </a:solidFill>
                        </a:rPr>
                        <a:t>   2.1</a:t>
                      </a:r>
                    </a:p>
                  </a:txBody>
                  <a:tcPr marT="45732" marB="45732"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b="1" dirty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lang="ru-RU" sz="2400" b="1" baseline="0" dirty="0">
                          <a:solidFill>
                            <a:schemeClr val="tx1"/>
                          </a:solidFill>
                        </a:rPr>
                        <a:t>2.2</a:t>
                      </a:r>
                      <a:endParaRPr lang="ru-RU" sz="2400" b="1" dirty="0">
                        <a:solidFill>
                          <a:schemeClr val="tx1"/>
                        </a:solidFill>
                      </a:endParaRPr>
                    </a:p>
                  </a:txBody>
                  <a:tcPr marT="45732" marB="45732"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b="1" dirty="0">
                          <a:solidFill>
                            <a:schemeClr val="tx1"/>
                          </a:solidFill>
                        </a:rPr>
                        <a:t>  2.3</a:t>
                      </a:r>
                    </a:p>
                  </a:txBody>
                  <a:tcPr marT="45732" marB="45732"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b="1" dirty="0">
                          <a:solidFill>
                            <a:schemeClr val="tx1"/>
                          </a:solidFill>
                        </a:rPr>
                        <a:t>  2.4</a:t>
                      </a:r>
                    </a:p>
                  </a:txBody>
                  <a:tcPr marT="45732" marB="45732"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b="1" dirty="0">
                          <a:solidFill>
                            <a:schemeClr val="tx1"/>
                          </a:solidFill>
                        </a:rPr>
                        <a:t>   2.5</a:t>
                      </a:r>
                    </a:p>
                  </a:txBody>
                  <a:tcPr marT="45732" marB="45732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b="1" dirty="0">
                          <a:solidFill>
                            <a:schemeClr val="tx1"/>
                          </a:solidFill>
                        </a:rPr>
                        <a:t>  2.6</a:t>
                      </a:r>
                    </a:p>
                  </a:txBody>
                  <a:tcPr marT="45732" marB="45732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0076">
                <a:tc>
                  <a:txBody>
                    <a:bodyPr/>
                    <a:lstStyle/>
                    <a:p>
                      <a:pPr algn="l"/>
                      <a:r>
                        <a:rPr lang="ru-RU" sz="2400" b="1" dirty="0">
                          <a:solidFill>
                            <a:schemeClr val="tx1"/>
                          </a:solidFill>
                        </a:rPr>
                        <a:t>   3.1</a:t>
                      </a:r>
                    </a:p>
                  </a:txBody>
                  <a:tcPr marT="45732" marB="45732"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b="1" dirty="0">
                          <a:solidFill>
                            <a:schemeClr val="tx1"/>
                          </a:solidFill>
                        </a:rPr>
                        <a:t>  3.2</a:t>
                      </a:r>
                    </a:p>
                  </a:txBody>
                  <a:tcPr marT="45732" marB="45732"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b="1" dirty="0">
                          <a:solidFill>
                            <a:schemeClr val="tx1"/>
                          </a:solidFill>
                        </a:rPr>
                        <a:t>  3.3</a:t>
                      </a:r>
                    </a:p>
                  </a:txBody>
                  <a:tcPr marT="45732" marB="45732"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b="1" dirty="0">
                          <a:solidFill>
                            <a:schemeClr val="tx1"/>
                          </a:solidFill>
                        </a:rPr>
                        <a:t>  3.4</a:t>
                      </a:r>
                    </a:p>
                  </a:txBody>
                  <a:tcPr marT="45732" marB="45732"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b="1" dirty="0">
                          <a:solidFill>
                            <a:schemeClr val="tx1"/>
                          </a:solidFill>
                        </a:rPr>
                        <a:t>   3.5</a:t>
                      </a:r>
                    </a:p>
                  </a:txBody>
                  <a:tcPr marT="45732" marB="45732"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b="1" dirty="0">
                          <a:solidFill>
                            <a:schemeClr val="tx1"/>
                          </a:solidFill>
                        </a:rPr>
                        <a:t>  3.6</a:t>
                      </a:r>
                    </a:p>
                  </a:txBody>
                  <a:tcPr marT="45732" marB="45732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0076">
                <a:tc>
                  <a:txBody>
                    <a:bodyPr/>
                    <a:lstStyle/>
                    <a:p>
                      <a:pPr algn="l"/>
                      <a:r>
                        <a:rPr lang="ru-RU" sz="2400" b="1" dirty="0">
                          <a:solidFill>
                            <a:schemeClr val="tx1"/>
                          </a:solidFill>
                        </a:rPr>
                        <a:t>   4.1</a:t>
                      </a:r>
                    </a:p>
                  </a:txBody>
                  <a:tcPr marT="45732" marB="45732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b="1" dirty="0">
                          <a:solidFill>
                            <a:schemeClr val="tx1"/>
                          </a:solidFill>
                        </a:rPr>
                        <a:t>  4.2</a:t>
                      </a:r>
                    </a:p>
                  </a:txBody>
                  <a:tcPr marT="45732" marB="45732"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b="1" dirty="0">
                          <a:solidFill>
                            <a:schemeClr val="tx1"/>
                          </a:solidFill>
                        </a:rPr>
                        <a:t>  4.3</a:t>
                      </a:r>
                    </a:p>
                  </a:txBody>
                  <a:tcPr marT="45732" marB="45732"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b="1" dirty="0">
                          <a:solidFill>
                            <a:schemeClr val="tx1"/>
                          </a:solidFill>
                        </a:rPr>
                        <a:t>  4.4</a:t>
                      </a:r>
                    </a:p>
                  </a:txBody>
                  <a:tcPr marT="45732" marB="45732"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b="1" dirty="0">
                          <a:solidFill>
                            <a:schemeClr val="tx1"/>
                          </a:solidFill>
                        </a:rPr>
                        <a:t>   4.5</a:t>
                      </a:r>
                    </a:p>
                  </a:txBody>
                  <a:tcPr marT="45732" marB="45732"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b="1" dirty="0">
                          <a:solidFill>
                            <a:schemeClr val="tx1"/>
                          </a:solidFill>
                        </a:rPr>
                        <a:t>  4.6</a:t>
                      </a:r>
                    </a:p>
                  </a:txBody>
                  <a:tcPr marT="45732" marB="45732">
                    <a:solidFill>
                      <a:srgbClr val="00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0076">
                <a:tc>
                  <a:txBody>
                    <a:bodyPr/>
                    <a:lstStyle/>
                    <a:p>
                      <a:pPr algn="l"/>
                      <a:r>
                        <a:rPr lang="ru-RU" sz="2400" b="1" dirty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lang="ru-RU" sz="2400" b="1" baseline="0" dirty="0">
                          <a:solidFill>
                            <a:schemeClr val="tx1"/>
                          </a:solidFill>
                        </a:rPr>
                        <a:t> 5.1</a:t>
                      </a:r>
                      <a:endParaRPr lang="ru-RU" sz="2400" b="1" dirty="0">
                        <a:solidFill>
                          <a:schemeClr val="tx1"/>
                        </a:solidFill>
                      </a:endParaRPr>
                    </a:p>
                  </a:txBody>
                  <a:tcPr marT="45732" marB="45732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b="1" dirty="0">
                          <a:solidFill>
                            <a:schemeClr val="tx1"/>
                          </a:solidFill>
                        </a:rPr>
                        <a:t>  5.2</a:t>
                      </a:r>
                    </a:p>
                  </a:txBody>
                  <a:tcPr marT="45732" marB="45732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b="1" dirty="0">
                          <a:solidFill>
                            <a:schemeClr val="tx1"/>
                          </a:solidFill>
                        </a:rPr>
                        <a:t>  5.3</a:t>
                      </a:r>
                    </a:p>
                  </a:txBody>
                  <a:tcPr marT="45732" marB="45732"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b="1" dirty="0">
                          <a:solidFill>
                            <a:schemeClr val="tx1"/>
                          </a:solidFill>
                        </a:rPr>
                        <a:t>  5.4</a:t>
                      </a:r>
                    </a:p>
                  </a:txBody>
                  <a:tcPr marT="45732" marB="45732"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b="1" dirty="0">
                          <a:solidFill>
                            <a:schemeClr val="tx1"/>
                          </a:solidFill>
                        </a:rPr>
                        <a:t>   5.5</a:t>
                      </a:r>
                    </a:p>
                  </a:txBody>
                  <a:tcPr marT="45732" marB="45732"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b="1" dirty="0">
                          <a:solidFill>
                            <a:schemeClr val="tx1"/>
                          </a:solidFill>
                        </a:rPr>
                        <a:t>  5.6</a:t>
                      </a:r>
                    </a:p>
                  </a:txBody>
                  <a:tcPr marT="45732" marB="45732">
                    <a:solidFill>
                      <a:srgbClr val="00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0076">
                <a:tc>
                  <a:txBody>
                    <a:bodyPr/>
                    <a:lstStyle/>
                    <a:p>
                      <a:pPr algn="l"/>
                      <a:r>
                        <a:rPr lang="ru-RU" sz="2400" b="1" dirty="0">
                          <a:solidFill>
                            <a:schemeClr val="tx1"/>
                          </a:solidFill>
                        </a:rPr>
                        <a:t>   6.1</a:t>
                      </a:r>
                    </a:p>
                  </a:txBody>
                  <a:tcPr marT="45732" marB="45732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b="1" dirty="0">
                          <a:solidFill>
                            <a:schemeClr val="tx1"/>
                          </a:solidFill>
                        </a:rPr>
                        <a:t>  6.2</a:t>
                      </a:r>
                    </a:p>
                  </a:txBody>
                  <a:tcPr marT="45732" marB="45732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b="1" dirty="0">
                          <a:solidFill>
                            <a:schemeClr val="tx1"/>
                          </a:solidFill>
                        </a:rPr>
                        <a:t>  6.3</a:t>
                      </a:r>
                    </a:p>
                  </a:txBody>
                  <a:tcPr marT="45732" marB="45732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b="1" dirty="0">
                          <a:solidFill>
                            <a:schemeClr val="tx1"/>
                          </a:solidFill>
                        </a:rPr>
                        <a:t>  6.4</a:t>
                      </a:r>
                    </a:p>
                  </a:txBody>
                  <a:tcPr marT="45732" marB="45732"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b="1" dirty="0">
                          <a:solidFill>
                            <a:schemeClr val="tx1"/>
                          </a:solidFill>
                        </a:rPr>
                        <a:t>   6.5</a:t>
                      </a:r>
                    </a:p>
                  </a:txBody>
                  <a:tcPr marT="45732" marB="45732"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b="1" dirty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lang="ru-RU" sz="2400" b="1" baseline="0" dirty="0">
                          <a:solidFill>
                            <a:schemeClr val="tx1"/>
                          </a:solidFill>
                        </a:rPr>
                        <a:t>6.6</a:t>
                      </a:r>
                      <a:endParaRPr lang="ru-RU" sz="2400" b="1" dirty="0">
                        <a:solidFill>
                          <a:schemeClr val="tx1"/>
                        </a:solidFill>
                      </a:endParaRPr>
                    </a:p>
                  </a:txBody>
                  <a:tcPr marT="45732" marB="45732">
                    <a:solidFill>
                      <a:srgbClr val="00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8" name="Заголовок 1"/>
          <p:cNvSpPr txBox="1">
            <a:spLocks/>
          </p:cNvSpPr>
          <p:nvPr/>
        </p:nvSpPr>
        <p:spPr>
          <a:xfrm>
            <a:off x="0" y="-7794"/>
            <a:ext cx="10416480" cy="12952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ru-RU" sz="4000" dirty="0">
                <a:solidFill>
                  <a:srgbClr val="0066FF"/>
                </a:solidFill>
                <a:latin typeface="+mn-lt"/>
              </a:rPr>
              <a:t>Решение пункта Г) «числа очков в первом броске и во втором различаются не больше чем на 2»;</a:t>
            </a:r>
          </a:p>
        </p:txBody>
      </p:sp>
    </p:spTree>
  </p:cSld>
  <p:clrMapOvr>
    <a:masterClrMapping/>
  </p:clrMapOvr>
  <p:transition>
    <p:wedge/>
  </p:transition>
</p:sld>
</file>

<file path=ppt/theme/theme1.xml><?xml version="1.0" encoding="utf-8"?>
<a:theme xmlns:a="http://schemas.openxmlformats.org/drawingml/2006/main" name="Моя ВиС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Моя ВиС" id="{BD50439A-06F0-427D-9F7B-BD4B268259D3}" vid="{89E8DD5D-3E09-4C03-965A-D9BE0F7440A2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Моя ВиС</Template>
  <TotalTime>1949</TotalTime>
  <Words>2545</Words>
  <Application>Microsoft Office PowerPoint</Application>
  <PresentationFormat>Широкоэкранный</PresentationFormat>
  <Paragraphs>865</Paragraphs>
  <Slides>29</Slides>
  <Notes>29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3" baseType="lpstr">
      <vt:lpstr>Arial</vt:lpstr>
      <vt:lpstr>Calibri</vt:lpstr>
      <vt:lpstr>Calibri Light</vt:lpstr>
      <vt:lpstr>Моя ВиС</vt:lpstr>
      <vt:lpstr>Опыты с равновозможными элементарными событиями. Решение задач</vt:lpstr>
      <vt:lpstr>Пример №1. Бросают одну игральную кость.  Вычислите вероятность события:</vt:lpstr>
      <vt:lpstr>Пример №2 Бросают симметричную монету 2 раза. Равные ли вероятности имеют события «два раза выпал орел» и «один раз выпал орел, а другой — решка»? Найдите вероятности этих событий. </vt:lpstr>
      <vt:lpstr>Пример №3 Бросают симметричную монету 2 раза. Равные ли вероятности имеют события «два раза выпал орел» и «первый раз выпал орел, а второй раз выпала — решка»? Найдите вероятности этих событий. </vt:lpstr>
      <vt:lpstr>Пример №3.  Бросают игральную кость 2 раза  </vt:lpstr>
      <vt:lpstr>Решение пункта А) «сумма очков на обеих костях равна 7»</vt:lpstr>
      <vt:lpstr>Решение пункта Б) «сумма очков на обеих костях равна 11»</vt:lpstr>
      <vt:lpstr>Решение пункта В) «в первый раз выпало больше очков, чем во второй»</vt:lpstr>
      <vt:lpstr>Презентация PowerPoint</vt:lpstr>
      <vt:lpstr>Решение пункта Д) «произведение очков в первом и втором броске равно 10»</vt:lpstr>
      <vt:lpstr>Решение пункта Е) «сумма очков на обеих костях делится на 3»</vt:lpstr>
      <vt:lpstr>Решение пункта Ж) «сумма очков на обеих костях делится на 3»</vt:lpstr>
      <vt:lpstr>Бросают 2 кости Будут ли события равновозможными?</vt:lpstr>
      <vt:lpstr>Бросают 2 кости</vt:lpstr>
      <vt:lpstr>Бросают 2 кости</vt:lpstr>
      <vt:lpstr>Бросают 2 кости</vt:lpstr>
      <vt:lpstr>Бросают 2 кости</vt:lpstr>
      <vt:lpstr>Бросают 2 кости</vt:lpstr>
      <vt:lpstr>Бросают 2 кости</vt:lpstr>
      <vt:lpstr>Бросают 2 кости</vt:lpstr>
      <vt:lpstr>Бросают 2 кости</vt:lpstr>
      <vt:lpstr>Бросают 2 кости</vt:lpstr>
      <vt:lpstr>Бросают 2 кости</vt:lpstr>
      <vt:lpstr>Бросают 2 кости</vt:lpstr>
      <vt:lpstr>Бросают 2 кости</vt:lpstr>
      <vt:lpstr>Бросают 2 кости</vt:lpstr>
      <vt:lpstr>Бросают 3 монеты Будут ли события равновозможными?</vt:lpstr>
      <vt:lpstr>Задача</vt:lpstr>
      <vt:lpstr>Задача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AV</dc:creator>
  <cp:lastModifiedBy>AV-server</cp:lastModifiedBy>
  <cp:revision>169</cp:revision>
  <dcterms:created xsi:type="dcterms:W3CDTF">2010-01-03T15:44:58Z</dcterms:created>
  <dcterms:modified xsi:type="dcterms:W3CDTF">2025-04-14T11:26:07Z</dcterms:modified>
</cp:coreProperties>
</file>