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7" r:id="rId3"/>
    <p:sldId id="265" r:id="rId4"/>
    <p:sldId id="258" r:id="rId5"/>
    <p:sldId id="266" r:id="rId6"/>
    <p:sldId id="270" r:id="rId7"/>
    <p:sldId id="275" r:id="rId8"/>
    <p:sldId id="271" r:id="rId9"/>
    <p:sldId id="260" r:id="rId10"/>
    <p:sldId id="267" r:id="rId11"/>
    <p:sldId id="268" r:id="rId12"/>
    <p:sldId id="269" r:id="rId13"/>
    <p:sldId id="263" r:id="rId14"/>
    <p:sldId id="272" r:id="rId15"/>
    <p:sldId id="259" r:id="rId16"/>
    <p:sldId id="276" r:id="rId17"/>
    <p:sldId id="264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640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2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2132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7429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9757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8139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2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2145-040E-420A-BF58-F1CD6B9CF45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8" y="612560"/>
            <a:ext cx="11798423" cy="575896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Случайные эксперименты (опыты) и случайные события.</a:t>
            </a:r>
            <a:b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Элементарные события (исходы)</a:t>
            </a:r>
          </a:p>
        </p:txBody>
      </p:sp>
    </p:spTree>
    <p:extLst>
      <p:ext uri="{BB962C8B-B14F-4D97-AF65-F5344CB8AC3E}">
        <p14:creationId xmlns:p14="http://schemas.microsoft.com/office/powerpoint/2010/main" val="31734837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9"/>
            <a:ext cx="10515600" cy="5699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Элементарные события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5" y="567064"/>
            <a:ext cx="10155115" cy="310812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В случайном опыте могут произойти различные случайные события. Например, в результате бросания игральной кости можно говорить о событии «выпадет четвёрка» или о событии «выпадет чётное число очков». Событие «выпадет чётное число очков» можно разбить на три события: «выпадет два очка», «выпадет четыре очка», «выпадет шесть очков». А событие «выпадет четвёрка» на более простые события не разделяется.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577050" y="3780692"/>
            <a:ext cx="11494788" cy="2281476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n-lt"/>
              </a:rPr>
              <a:t>События случайного опыта, которые нельзя разделить на более простые, называются </a:t>
            </a:r>
            <a:r>
              <a:rPr lang="ru-RU" sz="3200" b="1" dirty="0">
                <a:solidFill>
                  <a:srgbClr val="0066FF"/>
                </a:solidFill>
                <a:latin typeface="+mn-lt"/>
              </a:rPr>
              <a:t>элементарными событиями</a:t>
            </a:r>
            <a:r>
              <a:rPr lang="ru-RU" sz="3200" dirty="0">
                <a:solidFill>
                  <a:srgbClr val="0066FF"/>
                </a:solidFill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+mn-lt"/>
              </a:rPr>
              <a:t>Важно!</a:t>
            </a:r>
            <a:r>
              <a:rPr lang="ru-RU" sz="3200" dirty="0">
                <a:latin typeface="+mn-lt"/>
              </a:rPr>
              <a:t> В результате случайного опыта обязательно наступает только одно эле­ментарное событие.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8235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015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ПРИМЕР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54" y="746873"/>
            <a:ext cx="10327945" cy="17061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Рассмотрим, например, элементарные события в случайном опы­те, где игральную кость бросают два раза. В этом опыте 6 </a:t>
            </a:r>
            <a:r>
              <a:rPr lang="ru-RU" sz="2400" dirty="0">
                <a:sym typeface="Symbol" panose="05050102010706020507" pitchFamily="18" charset="2"/>
              </a:rPr>
              <a:t></a:t>
            </a:r>
            <a:r>
              <a:rPr lang="ru-RU" sz="2400" dirty="0"/>
              <a:t> 6 = 36 элементарных событий, поскольку каждый из шести ре­зультатов первого броска сочетается с лю­бым из шести результатов второго. Все эти 36 элементарных событий удобно представить в виде таблицы.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50324"/>
              </p:ext>
            </p:extLst>
          </p:nvPr>
        </p:nvGraphicFramePr>
        <p:xfrm>
          <a:off x="5486400" y="2548234"/>
          <a:ext cx="5264460" cy="18485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7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1; 1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1; 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2; 1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2; 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3; 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3; 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3; 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4; 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4; 5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5; 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5; 5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5; 6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6;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6; 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6; 5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6; 6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222130" y="4763070"/>
            <a:ext cx="10651421" cy="1866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В каждой ячейке таблицы пара чисел. Первое число показывает, сколько очков выпало при первом броске. Второе число – число очков, выпавших при втором броске кости.</a:t>
            </a:r>
          </a:p>
          <a:p>
            <a:pPr marL="0" indent="0">
              <a:buNone/>
            </a:pPr>
            <a:r>
              <a:rPr lang="ru-RU" dirty="0"/>
              <a:t>Таким образом, элементарным событием при двух бросаниях игральной кости является </a:t>
            </a:r>
            <a:r>
              <a:rPr lang="ru-RU" b="1" i="1" dirty="0">
                <a:solidFill>
                  <a:srgbClr val="0000FF"/>
                </a:solidFill>
              </a:rPr>
              <a:t>упорядоченная пара чисел</a:t>
            </a:r>
            <a:r>
              <a:rPr lang="ru-RU" i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774A0A-C4FC-42C3-B072-CD96A1E85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3" y="2421310"/>
            <a:ext cx="3992757" cy="2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8692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2515"/>
          </a:xfrm>
        </p:spPr>
        <p:txBody>
          <a:bodyPr/>
          <a:lstStyle/>
          <a:p>
            <a:r>
              <a:rPr lang="ru-RU" b="1" dirty="0">
                <a:solidFill>
                  <a:srgbClr val="0066FF"/>
                </a:solidFill>
              </a:rPr>
              <a:t>Задача № 231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668" y="1419419"/>
            <a:ext cx="9566032" cy="3908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Игральную кость бросают два раза. Укажите, какие из перечисленных ниже событий являются невозможными, а какие – достоверными.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«сумма выпавших очков меньше, чем 100»;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«в сумме выпадет одно очко»;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«в сумме выпадет 13 очков»;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«в сумме выпадет два или больше очков».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29" y="3257550"/>
            <a:ext cx="2136112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0074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330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Задача № 234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" y="1105469"/>
            <a:ext cx="9719018" cy="2429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киоске продаётся мороженое трёх сор­тов: сливочное, шоколадное и клубничное. Андрей и Борис покупают по одной порции. Выпишите в виде таблицы элементарные события этого опыта. Сколько всего получилось элементарных событий? Начало таблицы показано на рисунке.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28" y="3189312"/>
            <a:ext cx="2136112" cy="328041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26589"/>
              </p:ext>
            </p:extLst>
          </p:nvPr>
        </p:nvGraphicFramePr>
        <p:xfrm>
          <a:off x="2812891" y="3356195"/>
          <a:ext cx="436755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Андрей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Борис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Сливочное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Сливочное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55340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3385"/>
          </a:xfrm>
        </p:spPr>
        <p:txBody>
          <a:bodyPr/>
          <a:lstStyle/>
          <a:p>
            <a:r>
              <a:rPr lang="ru-RU" b="1" dirty="0">
                <a:solidFill>
                  <a:srgbClr val="0066FF"/>
                </a:solidFill>
              </a:rPr>
              <a:t>Задача № 236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985" y="703384"/>
            <a:ext cx="9917722" cy="5002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Игральную кость подбрасывают дважды. Нарисуйте в тетради таблицу эле­ментарных событий этого эксперимента. Закрасьте в таблице элементарные события, при которых в сумме выпадет: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менее 4 очков;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ровно 7 очков;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ровно 11 очков;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чётное число очков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произведение очков равно 12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произведение очков равно 5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произведение очков равно 7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https://i09.fotocdn.net/s122/f12edf242dd41463/public_pin_l/2790121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21" y="4193076"/>
            <a:ext cx="3725179" cy="19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08637"/>
              </p:ext>
            </p:extLst>
          </p:nvPr>
        </p:nvGraphicFramePr>
        <p:xfrm>
          <a:off x="5163707" y="1906829"/>
          <a:ext cx="6796587" cy="18485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3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1; 1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2; 1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2; 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3; 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3; 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3; 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4; 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5; 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5; 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6;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6;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6; 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6; 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6; 5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6; 6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39754" cy="6242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Задача № 237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79" y="1144375"/>
            <a:ext cx="10080675" cy="2715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При подбрасывании монеты будем обозначать буквой О выпадение орла, бук­вой Р – выпадение решки. Подбросим монету два раза. Элементарное собы­тие «выпадет два орла» записывается как ОО. Выпишите все элементарные события этого опыта. Сколько их?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97" y="3251981"/>
            <a:ext cx="2133631" cy="327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46" y="3991707"/>
            <a:ext cx="4654817" cy="24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73424"/>
      </p:ext>
    </p:extLst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998958" cy="72976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Задача № 244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95" y="1334306"/>
            <a:ext cx="9898914" cy="2402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Игральную кость подбрасывают трижды. Найдите количество элементарных событий, при которых в сумме выпадет: </a:t>
            </a:r>
          </a:p>
          <a:p>
            <a:pPr marL="0" indent="0" algn="just">
              <a:buNone/>
            </a:pPr>
            <a:r>
              <a:rPr lang="ru-RU" sz="3200" dirty="0"/>
              <a:t>а) 3 очка;		 б) 4 очка; 		в) 2 очка.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48" y="3006967"/>
            <a:ext cx="3091962" cy="322639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28298"/>
              </p:ext>
            </p:extLst>
          </p:nvPr>
        </p:nvGraphicFramePr>
        <p:xfrm>
          <a:off x="553915" y="3286199"/>
          <a:ext cx="1600200" cy="196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80876283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4716646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346292623"/>
                    </a:ext>
                  </a:extLst>
                </a:gridCol>
              </a:tblGrid>
              <a:tr h="392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55855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68312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73543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827282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6988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25273"/>
              </p:ext>
            </p:extLst>
          </p:nvPr>
        </p:nvGraphicFramePr>
        <p:xfrm>
          <a:off x="3182815" y="3286199"/>
          <a:ext cx="1600200" cy="196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80876283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4716646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346292623"/>
                    </a:ext>
                  </a:extLst>
                </a:gridCol>
              </a:tblGrid>
              <a:tr h="392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55855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68312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73543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827282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6988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25273"/>
              </p:ext>
            </p:extLst>
          </p:nvPr>
        </p:nvGraphicFramePr>
        <p:xfrm>
          <a:off x="5978769" y="3286199"/>
          <a:ext cx="1600200" cy="196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80876283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4716646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346292623"/>
                    </a:ext>
                  </a:extLst>
                </a:gridCol>
              </a:tblGrid>
              <a:tr h="392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55855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68312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73543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827282"/>
                  </a:ext>
                </a:extLst>
              </a:tr>
              <a:tr h="392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6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38789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516" y="1773314"/>
            <a:ext cx="8261539" cy="33113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marL="0" indent="0" algn="just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36 стр. 135-136</a:t>
            </a:r>
          </a:p>
          <a:p>
            <a:pPr marL="0" indent="0" algn="just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232, 235, 238. </a:t>
            </a:r>
          </a:p>
        </p:txBody>
      </p:sp>
    </p:spTree>
    <p:extLst>
      <p:ext uri="{BB962C8B-B14F-4D97-AF65-F5344CB8AC3E}">
        <p14:creationId xmlns:p14="http://schemas.microsoft.com/office/powerpoint/2010/main" val="34232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381392" cy="5011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Случайные события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08" y="984738"/>
            <a:ext cx="9961684" cy="43433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 О некоторых событиях мы можем твёрдо сказать, что они произойдут. В наступ­лении других событий мы не уверены. Например, в самый жаркий и солнечный лет­ний день мы точно знаем, что лето кончится, наступит осень, а затем зима. Но не­возможно сказать заранее, будет эта зима тёплой или холодной. Мы не можем пред­видеть, будет ли следующий год влажным или засушливым, урожайным или нет. В неурожайный год дорожает хлеб, предприятия сельского хозяйства несут убытки, а некоторые из них могут разориться. Урожайные годы тоже хорошо было бы про­гнозировать заранее.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94" y="4863441"/>
            <a:ext cx="1648729" cy="16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919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965831" cy="6506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Случайный эксперимент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496" y="793237"/>
            <a:ext cx="8489699" cy="1461691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0000FF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00FF"/>
                </a:solidFill>
              </a:rPr>
              <a:t>Случайный эксперимент (случайный опыт)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– это условия и обстоятельства, в которых мы рассматриваем случайные события.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88" y="2731055"/>
            <a:ext cx="4984276" cy="332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12" y="3816940"/>
            <a:ext cx="3601895" cy="270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25749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" y="105508"/>
            <a:ext cx="6217700" cy="52753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ПРИМЕР 1</a:t>
            </a:r>
            <a:r>
              <a:rPr lang="ru-RU" dirty="0"/>
              <a:t>. Случайный эксперимент – телефонный разговор. Можно говорить о разных случайных событиях в этом эксперименте. Например, «длительность разго­вора составит от 5 до 10 минут» или «разговор прервётся из – за плохой связи».</a:t>
            </a:r>
          </a:p>
          <a:p>
            <a:pPr marL="0" indent="0" algn="just">
              <a:buNone/>
            </a:pPr>
            <a:r>
              <a:rPr lang="ru-RU" b="1" dirty="0"/>
              <a:t>ПРИМЕР 2</a:t>
            </a:r>
            <a:r>
              <a:rPr lang="ru-RU" dirty="0"/>
              <a:t>. Школьник пишет контрольную работу по математике. Это в нашем понимании случайный эксперимент, и в нём возникают случайные события. Напри­мер, «школьник сделает не больше трёх ошибок» или «школьник получит отметку «отлично».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62" y="105508"/>
            <a:ext cx="3540581" cy="273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62" y="2947523"/>
            <a:ext cx="3538714" cy="270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115877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268" y="182880"/>
            <a:ext cx="5512778" cy="6477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ПРИМЕР 3</a:t>
            </a:r>
            <a:r>
              <a:rPr lang="ru-RU" dirty="0"/>
              <a:t>. Бросание игрального кубика. У игрального кубика (кости) шесть оди­наковых граней с числами от 1 до 6. Невозможно предсказать, какая грань выпадет. Выпадение шестёрки – случайное событие. Другое случайное событие – «выпадет больше двух очков».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/>
              <a:t>ПРИМЕР 4</a:t>
            </a:r>
            <a:r>
              <a:rPr lang="ru-RU" dirty="0"/>
              <a:t>. Денежная лотерея. Случайные события: «выпадение выигрыша на определённый номер» или «сумма выигрыша на данный билет лотереи превышает 1000 р.».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71" y="182880"/>
            <a:ext cx="3605284" cy="342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71" y="3916663"/>
            <a:ext cx="3605284" cy="199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62707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94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Ответь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4" y="601685"/>
            <a:ext cx="6542134" cy="532432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Вообразите, что вы ловите рыбу на озере, где водится только окунь и плотва. Какие случайные события могут произойти при этом?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Автомобиль подъезжает к перекрёстку двух дорог и намерен продолжить движе­ние. Какие случайные события возможны в этом эксперименте? Приведите не­сколько примеров.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31" y="601686"/>
            <a:ext cx="3959468" cy="263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3022" r="17111" b="401"/>
          <a:stretch/>
        </p:blipFill>
        <p:spPr>
          <a:xfrm>
            <a:off x="7394331" y="3360487"/>
            <a:ext cx="3959468" cy="298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6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0840915" cy="6154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Случайный опыт или случайный эксперимент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73" y="615463"/>
            <a:ext cx="7983941" cy="4861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/>
              <a:t>Условия и действия, при которых может наступить случайное событие, принято называть </a:t>
            </a:r>
            <a:r>
              <a:rPr lang="ru-RU" b="1" i="1" dirty="0"/>
              <a:t>случайным опытом</a:t>
            </a:r>
            <a:r>
              <a:rPr lang="ru-RU" i="1" dirty="0"/>
              <a:t> или </a:t>
            </a:r>
            <a:r>
              <a:rPr lang="ru-RU" b="1" i="1" dirty="0"/>
              <a:t>случайным экспериментом</a:t>
            </a:r>
            <a:r>
              <a:rPr lang="ru-RU" i="1" dirty="0"/>
              <a:t>.</a:t>
            </a:r>
          </a:p>
          <a:p>
            <a:pPr marL="0" indent="0" algn="just">
              <a:buNone/>
            </a:pPr>
            <a:r>
              <a:rPr lang="ru-RU" dirty="0"/>
              <a:t>Не все случайные события нельзя предсказать. Например, в опыте с электриче­ской лампочкой можно говорить о событии «лампочка в конце концов перегорит». Мы твёрдо знаем, что это случится, потому что вечных лампочек не бывает. Это событие </a:t>
            </a:r>
            <a:r>
              <a:rPr lang="ru-RU" b="1" dirty="0"/>
              <a:t>достоверное</a:t>
            </a:r>
            <a:r>
              <a:rPr lang="ru-RU" dirty="0"/>
              <a:t>. Напротив, событие «лампочка никогда не перегорит» – это событие </a:t>
            </a:r>
            <a:r>
              <a:rPr lang="ru-RU" b="1" dirty="0"/>
              <a:t>не­возможное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30" y="2128993"/>
            <a:ext cx="3387488" cy="225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179826" y="5193564"/>
            <a:ext cx="8343389" cy="1191816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Невозможное и достоверное события также принято считать случайными.</a:t>
            </a:r>
          </a:p>
        </p:txBody>
      </p:sp>
    </p:spTree>
    <p:extLst>
      <p:ext uri="{BB962C8B-B14F-4D97-AF65-F5344CB8AC3E}">
        <p14:creationId xmlns:p14="http://schemas.microsoft.com/office/powerpoint/2010/main" val="33438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44"/>
            <a:ext cx="10119946" cy="6506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Ответь на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91" y="1299136"/>
            <a:ext cx="9939594" cy="2041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Приведите примеры невозможных и достоверных случайных событий в экспери­менте, где бросают игральную кость с очками от 1 до 6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95" y="4141180"/>
            <a:ext cx="2346251" cy="23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6632"/>
      </p:ext>
    </p:extLst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06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67" y="813922"/>
            <a:ext cx="10991556" cy="404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Бросают игральный кубик, на гранях которого числа от 1 до 6. Укажите, какие из перечисленных событий являются достоверными, а какие – невоз­можными:</a:t>
            </a:r>
          </a:p>
          <a:p>
            <a:pPr marL="0" indent="0">
              <a:buNone/>
            </a:pPr>
            <a:r>
              <a:rPr lang="ru-RU" sz="3200" dirty="0"/>
              <a:t>а) выпадет 7 очков;</a:t>
            </a:r>
          </a:p>
          <a:p>
            <a:pPr marL="0" indent="0">
              <a:buNone/>
            </a:pPr>
            <a:r>
              <a:rPr lang="ru-RU" sz="3200" dirty="0"/>
              <a:t>б) выпадет больше 2, но меньше 5 очков;</a:t>
            </a:r>
          </a:p>
          <a:p>
            <a:pPr marL="0" indent="0">
              <a:buNone/>
            </a:pPr>
            <a:r>
              <a:rPr lang="ru-RU" sz="3200" dirty="0"/>
              <a:t>в) выпадет от 1 до 6 очков;</a:t>
            </a:r>
          </a:p>
          <a:p>
            <a:pPr marL="0" indent="0">
              <a:buNone/>
            </a:pPr>
            <a:r>
              <a:rPr lang="ru-RU" sz="3200" dirty="0"/>
              <a:t>г) выпадет больше 3, но меньше 4 очков.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17" y="2834810"/>
            <a:ext cx="2970805" cy="286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8296709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362</TotalTime>
  <Words>1258</Words>
  <Application>Microsoft Office PowerPoint</Application>
  <PresentationFormat>Широкоэкранный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Microsoft Sans Serif</vt:lpstr>
      <vt:lpstr>Wingdings</vt:lpstr>
      <vt:lpstr>Моя ВиС</vt:lpstr>
      <vt:lpstr>Случайные эксперименты (опыты) и случайные события. Элементарные события (исходы)</vt:lpstr>
      <vt:lpstr>Случайные события</vt:lpstr>
      <vt:lpstr>Случайный эксперимент</vt:lpstr>
      <vt:lpstr>Презентация PowerPoint</vt:lpstr>
      <vt:lpstr>Презентация PowerPoint</vt:lpstr>
      <vt:lpstr>Ответь на вопросы</vt:lpstr>
      <vt:lpstr>Случайный опыт или случайный эксперимент</vt:lpstr>
      <vt:lpstr>Ответь на вопрос</vt:lpstr>
      <vt:lpstr>Задание 1</vt:lpstr>
      <vt:lpstr>Элементарные события</vt:lpstr>
      <vt:lpstr>ПРИМЕР 1.</vt:lpstr>
      <vt:lpstr>Задача № 231</vt:lpstr>
      <vt:lpstr>Задача № 234</vt:lpstr>
      <vt:lpstr>Задача № 236</vt:lpstr>
      <vt:lpstr>Задача № 237</vt:lpstr>
      <vt:lpstr>Задача № 244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Случайные эксперименты (опыты) и случайные события. Элементарные события (исходы)</dc:title>
  <dc:creator>AV</dc:creator>
  <cp:lastModifiedBy>AV-server</cp:lastModifiedBy>
  <cp:revision>25</cp:revision>
  <dcterms:created xsi:type="dcterms:W3CDTF">2023-09-02T10:27:39Z</dcterms:created>
  <dcterms:modified xsi:type="dcterms:W3CDTF">2025-09-19T14:16:10Z</dcterms:modified>
</cp:coreProperties>
</file>