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2" r:id="rId10"/>
    <p:sldId id="270" r:id="rId11"/>
    <p:sldId id="264" r:id="rId12"/>
    <p:sldId id="271" r:id="rId13"/>
    <p:sldId id="275" r:id="rId14"/>
    <p:sldId id="274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3333FF"/>
    <a:srgbClr val="008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C40DC72-79DE-4243-BA26-E4DF727F97A2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87CEDD-D197-4EC7-BA96-23FE3558F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ED5527-50B3-4388-8349-0B0E7FE7BFED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884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53C48-0062-4F32-A83E-7013247894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685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19773-116F-4FBA-A021-53C93BF1A26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06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A51D1-958B-4E32-A87D-8596426D8B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91518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238B-4935-4009-BFA2-56B3365C94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47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CB7C3-E6CF-49B9-9D7D-ADA7EF7116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64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70FDD-725D-4A66-9C02-1386FB1F9D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25793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1DDD4-B25A-49D7-AE23-7CB17087F3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52016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43A8B-340B-4B9B-A49F-AAFF1B61A3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73618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21CA5-B4A4-42E4-8BF5-DA6C2782BCC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3275509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381C-22B6-45C1-B412-BD453B4EF3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64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A3F04-69F4-44BB-B30C-5A784BFE96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10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A51D1-958B-4E32-A87D-8596426D8B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64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44" r:id="rId12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28873"/>
            <a:ext cx="10729192" cy="5400253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alt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Благоприятствующие элементарные события. Вероятность событий.</a:t>
            </a:r>
            <a:br>
              <a:rPr lang="ru-RU" alt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Равновозможные события.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82296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33CC"/>
                </a:solidFill>
                <a:latin typeface="+mn-lt"/>
              </a:rPr>
              <a:t>Пример 3.</a:t>
            </a:r>
          </a:p>
        </p:txBody>
      </p:sp>
      <p:graphicFrame>
        <p:nvGraphicFramePr>
          <p:cNvPr id="8522" name="Group 330">
            <a:extLst>
              <a:ext uri="{FF2B5EF4-FFF2-40B4-BE49-F238E27FC236}">
                <a16:creationId xmlns:a16="http://schemas.microsoft.com/office/drawing/2014/main" id="{C260DF67-1406-480E-A85B-BD1F1A57B6B5}"/>
              </a:ext>
            </a:extLst>
          </p:cNvPr>
          <p:cNvGraphicFramePr>
            <a:graphicFrameLocks noGrp="1"/>
          </p:cNvGraphicFramePr>
          <p:nvPr/>
        </p:nvGraphicFramePr>
        <p:xfrm>
          <a:off x="193675" y="812800"/>
          <a:ext cx="4389438" cy="4053224"/>
        </p:xfrm>
        <a:graphic>
          <a:graphicData uri="http://schemas.openxmlformats.org/drawingml/2006/table">
            <a:tbl>
              <a:tblPr/>
              <a:tblGrid>
                <a:gridCol w="627946">
                  <a:extLst>
                    <a:ext uri="{9D8B030D-6E8A-4147-A177-3AD203B41FA5}">
                      <a16:colId xmlns:a16="http://schemas.microsoft.com/office/drawing/2014/main" val="3096479290"/>
                    </a:ext>
                  </a:extLst>
                </a:gridCol>
                <a:gridCol w="625886">
                  <a:extLst>
                    <a:ext uri="{9D8B030D-6E8A-4147-A177-3AD203B41FA5}">
                      <a16:colId xmlns:a16="http://schemas.microsoft.com/office/drawing/2014/main" val="4092168107"/>
                    </a:ext>
                  </a:extLst>
                </a:gridCol>
                <a:gridCol w="627944">
                  <a:extLst>
                    <a:ext uri="{9D8B030D-6E8A-4147-A177-3AD203B41FA5}">
                      <a16:colId xmlns:a16="http://schemas.microsoft.com/office/drawing/2014/main" val="2811001215"/>
                    </a:ext>
                  </a:extLst>
                </a:gridCol>
                <a:gridCol w="625886">
                  <a:extLst>
                    <a:ext uri="{9D8B030D-6E8A-4147-A177-3AD203B41FA5}">
                      <a16:colId xmlns:a16="http://schemas.microsoft.com/office/drawing/2014/main" val="4214505479"/>
                    </a:ext>
                  </a:extLst>
                </a:gridCol>
                <a:gridCol w="627946">
                  <a:extLst>
                    <a:ext uri="{9D8B030D-6E8A-4147-A177-3AD203B41FA5}">
                      <a16:colId xmlns:a16="http://schemas.microsoft.com/office/drawing/2014/main" val="2197550216"/>
                    </a:ext>
                  </a:extLst>
                </a:gridCol>
                <a:gridCol w="625886">
                  <a:extLst>
                    <a:ext uri="{9D8B030D-6E8A-4147-A177-3AD203B41FA5}">
                      <a16:colId xmlns:a16="http://schemas.microsoft.com/office/drawing/2014/main" val="3581358263"/>
                    </a:ext>
                  </a:extLst>
                </a:gridCol>
                <a:gridCol w="627944">
                  <a:extLst>
                    <a:ext uri="{9D8B030D-6E8A-4147-A177-3AD203B41FA5}">
                      <a16:colId xmlns:a16="http://schemas.microsoft.com/office/drawing/2014/main" val="2388901391"/>
                    </a:ext>
                  </a:extLst>
                </a:gridCol>
              </a:tblGrid>
              <a:tr h="578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203085"/>
                  </a:ext>
                </a:extLst>
              </a:tr>
              <a:tr h="578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62179"/>
                  </a:ext>
                </a:extLst>
              </a:tr>
              <a:tr h="578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731"/>
                  </a:ext>
                </a:extLst>
              </a:tr>
              <a:tr h="578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848539"/>
                  </a:ext>
                </a:extLst>
              </a:tr>
              <a:tr h="578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077235"/>
                  </a:ext>
                </a:extLst>
              </a:tr>
              <a:tr h="578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048372"/>
                  </a:ext>
                </a:extLst>
              </a:tr>
              <a:tr h="578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06487"/>
                  </a:ext>
                </a:extLst>
              </a:tr>
            </a:tbl>
          </a:graphicData>
        </a:graphic>
      </p:graphicFrame>
      <p:sp>
        <p:nvSpPr>
          <p:cNvPr id="7238" name="Text Box 332"/>
          <p:cNvSpPr txBox="1">
            <a:spLocks noChangeArrowheads="1"/>
          </p:cNvSpPr>
          <p:nvPr/>
        </p:nvSpPr>
        <p:spPr bwMode="auto">
          <a:xfrm>
            <a:off x="4656138" y="1628775"/>
            <a:ext cx="7416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Игральную кость бросают дважды. Найдите вероятность события: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А - «произведение очков равно   12»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События благоприятствующие событию А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ru-RU" altLang="ru-RU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Их 4. Вероятность каждого 1/36.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Р(А)=4/36=1/9.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ru-RU" altLang="ru-RU" dirty="0">
              <a:latin typeface="+mn-lt"/>
            </a:endParaRPr>
          </a:p>
        </p:txBody>
      </p:sp>
      <p:sp>
        <p:nvSpPr>
          <p:cNvPr id="14406" name="Rectangle 342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407" name="Rectangle 345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536" name="Object 344"/>
          <p:cNvGraphicFramePr>
            <a:graphicFrameLocks noChangeAspect="1"/>
          </p:cNvGraphicFramePr>
          <p:nvPr/>
        </p:nvGraphicFramePr>
        <p:xfrm>
          <a:off x="5303838" y="4241800"/>
          <a:ext cx="5111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Уравнение" r:id="rId3" imgW="1651000" imgH="215900" progId="Equation.3">
                  <p:embed/>
                </p:oleObj>
              </mc:Choice>
              <mc:Fallback>
                <p:oleObj name="Уравнение" r:id="rId3" imgW="1651000" imgH="215900" progId="Equation.3">
                  <p:embed/>
                  <p:pic>
                    <p:nvPicPr>
                      <p:cNvPr id="0" name="Object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4241800"/>
                        <a:ext cx="51117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7896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3333FF"/>
                </a:solidFill>
                <a:latin typeface="+mn-lt"/>
              </a:rPr>
              <a:t>Пример 4.</a:t>
            </a:r>
          </a:p>
        </p:txBody>
      </p:sp>
      <p:pic>
        <p:nvPicPr>
          <p:cNvPr id="15363" name="Picture 6" descr="2iKVxZDQg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249363"/>
            <a:ext cx="30257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432175" y="400050"/>
            <a:ext cx="7777163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Автомобиль подъезжает к перекрестку. Вероятность элементарного события «автомобиль повернет налево» равна 0,3, вероятность элементарного события «автомобиль повернет направо» равна 0,5, а вероятность элементарного события «автомобиль поедет прямо» равна 0,18. Найдите вероятность события А «автомобиль не развернется».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432175" y="4338638"/>
            <a:ext cx="6316663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Р(а) = 0,3, Р(</a:t>
            </a:r>
            <a:r>
              <a:rPr lang="en-US" altLang="ru-RU" sz="3600" dirty="0">
                <a:latin typeface="+mn-lt"/>
              </a:rPr>
              <a:t>b</a:t>
            </a:r>
            <a:r>
              <a:rPr lang="ru-RU" altLang="ru-RU" sz="3600" dirty="0">
                <a:latin typeface="+mn-lt"/>
              </a:rPr>
              <a:t>) = 0,5, Р(с) = 0,18.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41288" y="4292600"/>
          <a:ext cx="31353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Формула" r:id="rId4" imgW="736280" imgH="215806" progId="Equation.3">
                  <p:embed/>
                </p:oleObj>
              </mc:Choice>
              <mc:Fallback>
                <p:oleObj name="Формула" r:id="rId4" imgW="736280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292600"/>
                        <a:ext cx="3135312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32175" y="5068888"/>
            <a:ext cx="4611688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Р(А) = Р(а) + Р(</a:t>
            </a:r>
            <a:r>
              <a:rPr lang="en-US" altLang="ru-RU" sz="3600" dirty="0">
                <a:latin typeface="+mn-lt"/>
              </a:rPr>
              <a:t>b</a:t>
            </a:r>
            <a:r>
              <a:rPr lang="ru-RU" altLang="ru-RU" sz="3600" dirty="0">
                <a:latin typeface="+mn-lt"/>
              </a:rPr>
              <a:t>) + Р(с).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432175" y="5805488"/>
            <a:ext cx="5638800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Р(А) = 0,3 + 0,5 + 0,18 = 0,98.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5" grpId="0" animBg="1"/>
      <p:bldP spid="112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7896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66FF"/>
                </a:solidFill>
                <a:latin typeface="+mn-lt"/>
              </a:rPr>
              <a:t>Пример 5.</a:t>
            </a:r>
          </a:p>
        </p:txBody>
      </p:sp>
      <p:pic>
        <p:nvPicPr>
          <p:cNvPr id="16387" name="Picture 6" descr="2iKVxZDQg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249363"/>
            <a:ext cx="30257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432175" y="400050"/>
            <a:ext cx="712787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На тарелке лежат одинаковые на вид пирожки. 5 с мясом 8 с капустой и 7 с рыбой.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Никита наугад берет один пирожок.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Найдите вероятность того что пирожок будет с мясом? с капустой? с рыбой?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ru-RU" sz="2800" dirty="0">
                <a:latin typeface="+mn-lt"/>
              </a:rPr>
              <a:t>x</a:t>
            </a:r>
            <a:r>
              <a:rPr lang="ru-RU" altLang="ru-RU" sz="2800" dirty="0">
                <a:latin typeface="+mn-lt"/>
              </a:rPr>
              <a:t> </a:t>
            </a:r>
            <a:r>
              <a:rPr lang="en-US" altLang="ru-RU" sz="2800" dirty="0">
                <a:latin typeface="+mn-lt"/>
              </a:rPr>
              <a:t>-</a:t>
            </a:r>
            <a:r>
              <a:rPr lang="ru-RU" altLang="ru-RU" sz="2800" dirty="0">
                <a:latin typeface="+mn-lt"/>
              </a:rPr>
              <a:t> с мясом, </a:t>
            </a:r>
            <a:r>
              <a:rPr lang="en-US" altLang="ru-RU" sz="2800" dirty="0">
                <a:latin typeface="+mn-lt"/>
              </a:rPr>
              <a:t>y - </a:t>
            </a:r>
            <a:r>
              <a:rPr lang="ru-RU" altLang="ru-RU" sz="2800" dirty="0">
                <a:latin typeface="+mn-lt"/>
              </a:rPr>
              <a:t>с капустой, </a:t>
            </a:r>
            <a:r>
              <a:rPr lang="en-US" altLang="ru-RU" sz="2800" dirty="0">
                <a:latin typeface="+mn-lt"/>
              </a:rPr>
              <a:t>z - </a:t>
            </a:r>
            <a:r>
              <a:rPr lang="ru-RU" altLang="ru-RU" sz="2800" dirty="0">
                <a:latin typeface="+mn-lt"/>
              </a:rPr>
              <a:t>с рыбой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Всего событий 5+8+7=20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71650" y="4149725"/>
            <a:ext cx="9917113" cy="19409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Р(</a:t>
            </a:r>
            <a:r>
              <a:rPr lang="en-US" altLang="ru-RU" sz="3600" dirty="0">
                <a:latin typeface="+mn-lt"/>
              </a:rPr>
              <a:t>x</a:t>
            </a:r>
            <a:r>
              <a:rPr lang="ru-RU" altLang="ru-RU" sz="3600" dirty="0">
                <a:latin typeface="+mn-lt"/>
              </a:rPr>
              <a:t>) = 5/20=0,25; Р(</a:t>
            </a:r>
            <a:r>
              <a:rPr lang="en-US" altLang="ru-RU" sz="3600" dirty="0">
                <a:latin typeface="+mn-lt"/>
              </a:rPr>
              <a:t>y</a:t>
            </a:r>
            <a:r>
              <a:rPr lang="ru-RU" altLang="ru-RU" sz="3600" dirty="0">
                <a:latin typeface="+mn-lt"/>
              </a:rPr>
              <a:t>) = 8/20=0,4; Р(</a:t>
            </a:r>
            <a:r>
              <a:rPr lang="en-US" altLang="ru-RU" sz="3600" dirty="0">
                <a:latin typeface="+mn-lt"/>
              </a:rPr>
              <a:t>z</a:t>
            </a:r>
            <a:r>
              <a:rPr lang="ru-RU" altLang="ru-RU" sz="3600" dirty="0">
                <a:latin typeface="+mn-lt"/>
              </a:rPr>
              <a:t>) = 7/20=0,35.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36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0,25+0,4+0,35=1</a:t>
            </a: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7896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66FF"/>
                </a:solidFill>
                <a:latin typeface="+mn-lt"/>
              </a:rPr>
              <a:t>Задача 249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416050" y="620713"/>
            <a:ext cx="98647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Случайный опыт может закончиться одним из трех элементарных событий </a:t>
            </a:r>
            <a:r>
              <a:rPr lang="ru-RU" altLang="ru-RU" b="1" i="1" dirty="0">
                <a:latin typeface="+mn-lt"/>
              </a:rPr>
              <a:t>А, В, </a:t>
            </a:r>
            <a:r>
              <a:rPr lang="ru-RU" altLang="ru-RU" dirty="0">
                <a:latin typeface="+mn-lt"/>
              </a:rPr>
              <a:t>или </a:t>
            </a:r>
            <a:r>
              <a:rPr lang="ru-RU" altLang="ru-RU" b="1" i="1" dirty="0">
                <a:latin typeface="+mn-lt"/>
              </a:rPr>
              <a:t>С. </a:t>
            </a:r>
            <a:r>
              <a:rPr lang="ru-RU" altLang="ru-RU" dirty="0">
                <a:latin typeface="+mn-lt"/>
              </a:rPr>
              <a:t>Чему равна вероятность </a:t>
            </a:r>
            <a:r>
              <a:rPr lang="ru-RU" altLang="ru-RU" b="1" i="1" dirty="0">
                <a:latin typeface="+mn-lt"/>
              </a:rPr>
              <a:t>С</a:t>
            </a:r>
            <a:r>
              <a:rPr lang="ru-RU" altLang="ru-RU" dirty="0">
                <a:latin typeface="+mn-lt"/>
              </a:rPr>
              <a:t>, если: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</a:rPr>
              <a:t>Р(А)=0,35; Р(В)=0,2  </a:t>
            </a:r>
            <a:r>
              <a:rPr lang="ru-RU" altLang="ru-RU" i="1" dirty="0">
                <a:latin typeface="+mn-lt"/>
              </a:rPr>
              <a:t>Ответ</a:t>
            </a:r>
            <a:r>
              <a:rPr lang="ru-RU" altLang="ru-RU" dirty="0">
                <a:latin typeface="+mn-lt"/>
              </a:rPr>
              <a:t>: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  <a:defRPr/>
            </a:pPr>
            <a:endParaRPr lang="ru-RU" altLang="ru-RU" dirty="0">
              <a:latin typeface="+mn-lt"/>
            </a:endParaRP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</a:rPr>
              <a:t>Р(А)=1/2; Р(В)=1/3  </a:t>
            </a:r>
            <a:r>
              <a:rPr lang="ru-RU" altLang="ru-RU" i="1" dirty="0">
                <a:latin typeface="+mn-lt"/>
              </a:rPr>
              <a:t>Ответ</a:t>
            </a:r>
            <a:r>
              <a:rPr lang="ru-RU" altLang="ru-RU" dirty="0">
                <a:latin typeface="+mn-lt"/>
              </a:rPr>
              <a:t>: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  <a:defRPr/>
            </a:pPr>
            <a:endParaRPr lang="ru-RU" altLang="ru-RU" dirty="0">
              <a:latin typeface="+mn-lt"/>
            </a:endParaRP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</a:rPr>
              <a:t>Р(А)=0,2; Р(В)=0,02  </a:t>
            </a:r>
            <a:r>
              <a:rPr lang="ru-RU" altLang="ru-RU" i="1" dirty="0">
                <a:latin typeface="+mn-lt"/>
              </a:rPr>
              <a:t>Ответ</a:t>
            </a:r>
            <a:r>
              <a:rPr lang="ru-RU" altLang="ru-RU" dirty="0">
                <a:latin typeface="+mn-lt"/>
              </a:rPr>
              <a:t>:</a:t>
            </a: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  <a:defRPr/>
            </a:pPr>
            <a:endParaRPr lang="ru-RU" altLang="ru-RU" dirty="0">
              <a:latin typeface="+mn-lt"/>
            </a:endParaRPr>
          </a:p>
          <a:p>
            <a:pPr marL="514350" indent="-51435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</a:rPr>
              <a:t>Р(А)=</a:t>
            </a:r>
            <a:r>
              <a:rPr lang="ru-RU" altLang="ru-RU" b="1" i="1" dirty="0">
                <a:latin typeface="+mn-lt"/>
              </a:rPr>
              <a:t>р</a:t>
            </a:r>
            <a:r>
              <a:rPr lang="ru-RU" altLang="ru-RU" dirty="0">
                <a:latin typeface="+mn-lt"/>
              </a:rPr>
              <a:t>; Р(В)=0,6-</a:t>
            </a:r>
            <a:r>
              <a:rPr lang="ru-RU" altLang="ru-RU" b="1" i="1" dirty="0">
                <a:latin typeface="+mn-lt"/>
              </a:rPr>
              <a:t>р</a:t>
            </a:r>
            <a:r>
              <a:rPr lang="ru-RU" altLang="ru-RU" dirty="0">
                <a:latin typeface="+mn-lt"/>
              </a:rPr>
              <a:t>   </a:t>
            </a:r>
            <a:r>
              <a:rPr lang="ru-RU" altLang="ru-RU" i="1" dirty="0">
                <a:latin typeface="+mn-lt"/>
              </a:rPr>
              <a:t>Ответ</a:t>
            </a:r>
            <a:r>
              <a:rPr lang="ru-RU" altLang="ru-RU" dirty="0">
                <a:latin typeface="+mn-lt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Какие значения может принимать </a:t>
            </a:r>
            <a:r>
              <a:rPr lang="ru-RU" altLang="ru-RU" b="1" i="1" dirty="0">
                <a:latin typeface="+mn-lt"/>
              </a:rPr>
              <a:t>р?</a:t>
            </a:r>
            <a:endParaRPr lang="ru-RU" altLang="ru-RU" dirty="0">
              <a:latin typeface="+mn-lt"/>
            </a:endParaRP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7896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66FF"/>
                </a:solidFill>
                <a:latin typeface="+mn-lt"/>
              </a:rPr>
              <a:t>Равновозможные события</a:t>
            </a: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0" name="Объект 2"/>
          <p:cNvSpPr txBox="1">
            <a:spLocks/>
          </p:cNvSpPr>
          <p:nvPr/>
        </p:nvSpPr>
        <p:spPr bwMode="auto">
          <a:xfrm>
            <a:off x="119063" y="603250"/>
            <a:ext cx="112331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3200"/>
              <a:t>Если в случайном опыте шансы всех элементарных событий одинаковы, то он называется опытом с равновозможными элементарными событиями.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3200" b="1" i="1"/>
              <a:t>Правило. </a:t>
            </a:r>
            <a:r>
              <a:rPr lang="ru-RU" altLang="ru-RU" sz="3200"/>
              <a:t>Если в случайном опыте </a:t>
            </a:r>
            <a:r>
              <a:rPr lang="en-US" altLang="ru-RU" sz="3200"/>
              <a:t>N</a:t>
            </a:r>
            <a:r>
              <a:rPr lang="ru-RU" altLang="ru-RU" sz="3200"/>
              <a:t> равновозможных элементарных событий, то вероятность каждого равна</a:t>
            </a:r>
            <a:r>
              <a:rPr lang="en-US" altLang="ru-RU" sz="3200"/>
              <a:t> 1/N.</a:t>
            </a:r>
            <a:endParaRPr lang="ru-RU" altLang="ru-RU" sz="3200"/>
          </a:p>
        </p:txBody>
      </p:sp>
      <p:pic>
        <p:nvPicPr>
          <p:cNvPr id="1946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194175"/>
            <a:ext cx="30972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44963"/>
            <a:ext cx="1647825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https://i09.fotocdn.net/s122/f12edf242dd41463/public_pin_l/2790121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989388"/>
            <a:ext cx="372427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7896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66FF"/>
                </a:solidFill>
                <a:latin typeface="+mn-lt"/>
              </a:rPr>
              <a:t>Ошибка Де Аламбера</a:t>
            </a: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4" name="Объект 2"/>
          <p:cNvSpPr txBox="1">
            <a:spLocks/>
          </p:cNvSpPr>
          <p:nvPr/>
        </p:nvSpPr>
        <p:spPr bwMode="auto">
          <a:xfrm>
            <a:off x="119063" y="603250"/>
            <a:ext cx="112331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3200"/>
              <a:t>При подбрасывании монеты будем обозначать буквой О выпадение орла, бук­вой Р – выпадение решки. Подбросим монету два раза. Будет всего четыре элементарных события ОО,ОР,РО,РР, и вероятность каждого ¼. Если вместо этого бросать сразу две монеты, то события РО и ОР покажутся нам одинаковыми. Значит в этом опыте три элементарных события О и О, Р и Р, О и Р.  Ошибочно можно сказать что вероятность каждого 1/3. На самом деле эти три события не равновозможны: Р(ОиО)=1/4, Р(РиР)=1/4, а Р(ОиР)=1/2.</a:t>
            </a:r>
          </a:p>
        </p:txBody>
      </p:sp>
      <p:pic>
        <p:nvPicPr>
          <p:cNvPr id="2048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157788"/>
            <a:ext cx="3097212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7896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66FF"/>
                </a:solidFill>
                <a:latin typeface="+mn-lt"/>
              </a:rPr>
              <a:t>Равновозможные события</a:t>
            </a: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508" name="Объект 2"/>
          <p:cNvSpPr txBox="1">
            <a:spLocks/>
          </p:cNvSpPr>
          <p:nvPr/>
        </p:nvSpPr>
        <p:spPr bwMode="auto">
          <a:xfrm>
            <a:off x="119063" y="603250"/>
            <a:ext cx="1123315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3200"/>
              <a:t>При подбрасывании монеты будем обозначать буквой О выпадение орла, бук­вой Р – выпадение решки. Подбросим монету два раза. Будет всего четыре элементарных события ОО,ОР,РО,РР, и вероятность каждого ¼. Если вместо этого бросать сразу две монеты, то события РО и ОР покажутся нам одинаковыми. Значит в этом опыте три элементарных события О и О, Р и Р, О и Р.  Ошибочно можно сказать что вероятность каждого 1/3. На самом деле эти три события не равновозможны: Р(ОиО)=1/4, Р(РиР)=1/4, а Р(ОиР)=1/2.</a:t>
            </a:r>
          </a:p>
        </p:txBody>
      </p:sp>
      <p:pic>
        <p:nvPicPr>
          <p:cNvPr id="2150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5257800"/>
            <a:ext cx="3095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63552" y="1268760"/>
            <a:ext cx="95053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Домашнее задание:</a:t>
            </a:r>
            <a:endParaRPr lang="en-US" alt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§ 38</a:t>
            </a:r>
            <a:r>
              <a:rPr lang="en-US" alt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alt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стр. 143-146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№ 260, 262, 263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353800" cy="6207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66FF"/>
                </a:solidFill>
                <a:latin typeface="+mn-lt"/>
              </a:rPr>
              <a:t>Элементарное событие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125538"/>
            <a:ext cx="9864725" cy="165576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600" b="1">
                <a:solidFill>
                  <a:srgbClr val="3366FF"/>
                </a:solidFill>
              </a:rPr>
              <a:t>Элементарное событие</a:t>
            </a:r>
            <a:r>
              <a:rPr lang="ru-RU" altLang="ru-RU" sz="3600">
                <a:solidFill>
                  <a:srgbClr val="3366FF"/>
                </a:solidFill>
              </a:rPr>
              <a:t> </a:t>
            </a:r>
            <a:r>
              <a:rPr lang="ru-RU" altLang="ru-RU" sz="3600">
                <a:solidFill>
                  <a:srgbClr val="202124"/>
                </a:solidFill>
              </a:rPr>
              <a:t>или </a:t>
            </a:r>
            <a:r>
              <a:rPr lang="ru-RU" altLang="ru-RU" sz="3600">
                <a:solidFill>
                  <a:srgbClr val="040C28"/>
                </a:solidFill>
              </a:rPr>
              <a:t>элементарный</a:t>
            </a:r>
            <a:r>
              <a:rPr lang="ru-RU" altLang="ru-RU" sz="3600">
                <a:solidFill>
                  <a:srgbClr val="202124"/>
                </a:solidFill>
              </a:rPr>
              <a:t> исход - </a:t>
            </a:r>
            <a:r>
              <a:rPr lang="ru-RU" altLang="ru-RU" sz="3600">
                <a:solidFill>
                  <a:srgbClr val="040C28"/>
                </a:solidFill>
              </a:rPr>
              <a:t>любое явление, которое может произойти или не произойти в результате опыта</a:t>
            </a:r>
            <a:r>
              <a:rPr lang="ru-RU" altLang="ru-RU" sz="3600">
                <a:solidFill>
                  <a:srgbClr val="202124"/>
                </a:solidFill>
              </a:rPr>
              <a:t>.</a:t>
            </a:r>
            <a:endParaRPr lang="ru-RU" altLang="ru-RU" sz="3600" i="1">
              <a:solidFill>
                <a:srgbClr val="202124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27125" y="3573463"/>
            <a:ext cx="98647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i="1">
                <a:solidFill>
                  <a:srgbClr val="202124"/>
                </a:solidFill>
              </a:rPr>
              <a:t>При бросании кубика какие элементарные события могут произойти?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600" i="1">
                <a:solidFill>
                  <a:srgbClr val="202124"/>
                </a:solidFill>
              </a:rPr>
              <a:t>Выпадет: 1, 2, 3, 4, 5, 6.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692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66FF"/>
                </a:solidFill>
                <a:latin typeface="+mn-lt"/>
              </a:rPr>
              <a:t>Случайное событие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9788" y="1052513"/>
            <a:ext cx="10515600" cy="4351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/>
              <a:t>В случайных опытах могут происходить более сложные случайные события:</a:t>
            </a:r>
          </a:p>
          <a:p>
            <a:pPr eaLnBrk="1" hangingPunct="1"/>
            <a:r>
              <a:rPr lang="ru-RU" altLang="ru-RU" sz="3600" i="1"/>
              <a:t>Выпадет четное число</a:t>
            </a:r>
          </a:p>
          <a:p>
            <a:pPr eaLnBrk="1" hangingPunct="1"/>
            <a:r>
              <a:rPr lang="ru-RU" altLang="ru-RU" sz="3600" i="1"/>
              <a:t>Выпадет число, кратное 3 и т.п.</a:t>
            </a:r>
          </a:p>
          <a:p>
            <a:pPr eaLnBrk="1" hangingPunct="1"/>
            <a:r>
              <a:rPr lang="ru-RU" altLang="ru-RU" sz="3600"/>
              <a:t>Для обозначения используют большие      </a:t>
            </a:r>
          </a:p>
          <a:p>
            <a:pPr eaLnBrk="1" hangingPunct="1">
              <a:buFontTx/>
              <a:buNone/>
            </a:pPr>
            <a:r>
              <a:rPr lang="ru-RU" altLang="ru-RU" sz="3600"/>
              <a:t>             латинские буквы: </a:t>
            </a:r>
            <a:r>
              <a:rPr lang="en-US" altLang="ru-RU" sz="3600" b="1" i="1"/>
              <a:t>A, B, C, D</a:t>
            </a:r>
            <a:r>
              <a:rPr lang="en-US" altLang="ru-RU" sz="3600"/>
              <a:t> </a:t>
            </a:r>
            <a:r>
              <a:rPr lang="ru-RU" altLang="ru-RU" sz="3600"/>
              <a:t>и т.д.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763"/>
            <a:ext cx="10515600" cy="696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66FF"/>
                </a:solidFill>
                <a:latin typeface="+mn-lt"/>
              </a:rPr>
              <a:t>Случайное событие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59395" y="1098296"/>
            <a:ext cx="10873208" cy="151288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3200" b="1">
                <a:solidFill>
                  <a:srgbClr val="3366FF"/>
                </a:solidFill>
              </a:rPr>
              <a:t>Случайным событием</a:t>
            </a:r>
            <a:r>
              <a:rPr lang="ru-RU" altLang="ru-RU" sz="3200">
                <a:solidFill>
                  <a:srgbClr val="3366FF"/>
                </a:solidFill>
              </a:rPr>
              <a:t> </a:t>
            </a:r>
            <a:r>
              <a:rPr lang="ru-RU" altLang="ru-RU" sz="3200"/>
              <a:t>в случайном опыте называется произвольное множество, состоящее из элементарных событий этого опыта.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1524000" y="31003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1524000" y="31638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1524000" y="31448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4638" y="4365625"/>
            <a:ext cx="100806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3200"/>
              <a:t>А – выпало четное число</a:t>
            </a:r>
          </a:p>
          <a:p>
            <a:pPr eaLnBrk="1" hangingPunct="1">
              <a:buFontTx/>
              <a:buNone/>
            </a:pPr>
            <a:r>
              <a:rPr lang="ru-RU" altLang="ru-RU" sz="3200"/>
              <a:t>А = </a:t>
            </a:r>
            <a:r>
              <a:rPr lang="en-US" altLang="ru-RU" sz="3200"/>
              <a:t>{2,4,6}, 2∈A</a:t>
            </a:r>
          </a:p>
          <a:p>
            <a:pPr eaLnBrk="1" hangingPunct="1">
              <a:buFontTx/>
              <a:buNone/>
            </a:pPr>
            <a:r>
              <a:rPr lang="en-US" altLang="ru-RU" sz="3200"/>
              <a:t>B</a:t>
            </a:r>
            <a:r>
              <a:rPr lang="ru-RU" altLang="ru-RU" sz="3200"/>
              <a:t> - выпало число, кратное 3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200"/>
              <a:t>В = </a:t>
            </a:r>
            <a:r>
              <a:rPr lang="en-US" altLang="ru-RU" sz="3200"/>
              <a:t>{3,6}, 3∈B 2∉B</a:t>
            </a:r>
            <a:endParaRPr lang="ru-RU" altLang="ru-RU" sz="3200"/>
          </a:p>
        </p:txBody>
      </p:sp>
      <p:sp>
        <p:nvSpPr>
          <p:cNvPr id="7177" name="Rectangle 3"/>
          <p:cNvSpPr txBox="1">
            <a:spLocks noChangeArrowheads="1"/>
          </p:cNvSpPr>
          <p:nvPr/>
        </p:nvSpPr>
        <p:spPr bwMode="auto">
          <a:xfrm>
            <a:off x="659395" y="2979483"/>
            <a:ext cx="10873208" cy="1105410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3200" dirty="0"/>
              <a:t>Элементарные события, при которых  наступает событие </a:t>
            </a:r>
            <a:r>
              <a:rPr lang="ru-RU" altLang="ru-RU" sz="3200" b="1" i="1" dirty="0"/>
              <a:t>А</a:t>
            </a:r>
            <a:r>
              <a:rPr lang="ru-RU" altLang="ru-RU" sz="3200" dirty="0"/>
              <a:t>, называется </a:t>
            </a:r>
            <a:r>
              <a:rPr lang="ru-RU" altLang="ru-RU" sz="3200" b="1" dirty="0">
                <a:solidFill>
                  <a:srgbClr val="3366FF"/>
                </a:solidFill>
              </a:rPr>
              <a:t>благоприятствующими событию </a:t>
            </a:r>
            <a:r>
              <a:rPr lang="ru-RU" altLang="ru-RU" sz="3200" b="1" i="1" dirty="0">
                <a:solidFill>
                  <a:srgbClr val="3366FF"/>
                </a:solidFill>
              </a:rPr>
              <a:t>А</a:t>
            </a:r>
            <a:r>
              <a:rPr lang="ru-RU" altLang="ru-RU" sz="3200" b="1" dirty="0">
                <a:solidFill>
                  <a:srgbClr val="3366FF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706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66FF"/>
                </a:solidFill>
                <a:latin typeface="+mn-lt"/>
              </a:rPr>
              <a:t>Пример 1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420BB68-A915-4EB6-B15F-4378C8C703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836613"/>
            <a:ext cx="10872788" cy="4248150"/>
          </a:xfrm>
        </p:spPr>
        <p:txBody>
          <a:bodyPr rtlCol="0"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600" dirty="0"/>
              <a:t>Андрей, Борис и Владимир (А,Б,В) встают в очередь. 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arenR"/>
              <a:defRPr/>
            </a:pPr>
            <a:r>
              <a:rPr lang="ru-RU" altLang="ru-RU" sz="3600" dirty="0"/>
              <a:t>Запишите все возможные события в этом опыте.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600" dirty="0"/>
              <a:t>      </a:t>
            </a:r>
            <a:r>
              <a:rPr lang="ru-RU" altLang="ru-RU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АБВ, АВБ, БАВ, БВА, ВАБ, ВБА.</a:t>
            </a:r>
            <a:endParaRPr lang="en-US" altLang="ru-RU" sz="3600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3600" i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arenR" startAt="2"/>
              <a:defRPr/>
            </a:pPr>
            <a:r>
              <a:rPr lang="ru-RU" altLang="ru-RU" sz="3600" dirty="0"/>
              <a:t>Запишите все возможные события, при условии, что Борис стоит перед Андреем.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600" dirty="0"/>
              <a:t>      </a:t>
            </a:r>
            <a:r>
              <a:rPr lang="ru-RU" altLang="ru-RU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БАВ, БВА, ВБА.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82296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66FF"/>
                </a:solidFill>
                <a:latin typeface="+mn-lt"/>
              </a:rPr>
              <a:t>Пример 2.</a:t>
            </a:r>
          </a:p>
        </p:txBody>
      </p:sp>
      <p:graphicFrame>
        <p:nvGraphicFramePr>
          <p:cNvPr id="8522" name="Group 330">
            <a:extLst>
              <a:ext uri="{FF2B5EF4-FFF2-40B4-BE49-F238E27FC236}">
                <a16:creationId xmlns:a16="http://schemas.microsoft.com/office/drawing/2014/main" id="{C260DF67-1406-480E-A85B-BD1F1A57B6B5}"/>
              </a:ext>
            </a:extLst>
          </p:cNvPr>
          <p:cNvGraphicFramePr>
            <a:graphicFrameLocks noGrp="1"/>
          </p:cNvGraphicFramePr>
          <p:nvPr/>
        </p:nvGraphicFramePr>
        <p:xfrm>
          <a:off x="193675" y="812800"/>
          <a:ext cx="4822826" cy="3460751"/>
        </p:xfrm>
        <a:graphic>
          <a:graphicData uri="http://schemas.openxmlformats.org/drawingml/2006/table">
            <a:tbl>
              <a:tblPr/>
              <a:tblGrid>
                <a:gridCol w="689946">
                  <a:extLst>
                    <a:ext uri="{9D8B030D-6E8A-4147-A177-3AD203B41FA5}">
                      <a16:colId xmlns:a16="http://schemas.microsoft.com/office/drawing/2014/main" val="3096479290"/>
                    </a:ext>
                  </a:extLst>
                </a:gridCol>
                <a:gridCol w="687682">
                  <a:extLst>
                    <a:ext uri="{9D8B030D-6E8A-4147-A177-3AD203B41FA5}">
                      <a16:colId xmlns:a16="http://schemas.microsoft.com/office/drawing/2014/main" val="4092168107"/>
                    </a:ext>
                  </a:extLst>
                </a:gridCol>
                <a:gridCol w="689944">
                  <a:extLst>
                    <a:ext uri="{9D8B030D-6E8A-4147-A177-3AD203B41FA5}">
                      <a16:colId xmlns:a16="http://schemas.microsoft.com/office/drawing/2014/main" val="2811001215"/>
                    </a:ext>
                  </a:extLst>
                </a:gridCol>
                <a:gridCol w="687682">
                  <a:extLst>
                    <a:ext uri="{9D8B030D-6E8A-4147-A177-3AD203B41FA5}">
                      <a16:colId xmlns:a16="http://schemas.microsoft.com/office/drawing/2014/main" val="4214505479"/>
                    </a:ext>
                  </a:extLst>
                </a:gridCol>
                <a:gridCol w="689946">
                  <a:extLst>
                    <a:ext uri="{9D8B030D-6E8A-4147-A177-3AD203B41FA5}">
                      <a16:colId xmlns:a16="http://schemas.microsoft.com/office/drawing/2014/main" val="2197550216"/>
                    </a:ext>
                  </a:extLst>
                </a:gridCol>
                <a:gridCol w="687682">
                  <a:extLst>
                    <a:ext uri="{9D8B030D-6E8A-4147-A177-3AD203B41FA5}">
                      <a16:colId xmlns:a16="http://schemas.microsoft.com/office/drawing/2014/main" val="3581358263"/>
                    </a:ext>
                  </a:extLst>
                </a:gridCol>
                <a:gridCol w="689944">
                  <a:extLst>
                    <a:ext uri="{9D8B030D-6E8A-4147-A177-3AD203B41FA5}">
                      <a16:colId xmlns:a16="http://schemas.microsoft.com/office/drawing/2014/main" val="2388901391"/>
                    </a:ext>
                  </a:extLst>
                </a:gridCol>
              </a:tblGrid>
              <a:tr h="49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203085"/>
                  </a:ext>
                </a:extLst>
              </a:tr>
              <a:tr h="49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62179"/>
                  </a:ext>
                </a:extLst>
              </a:tr>
              <a:tr h="49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8731"/>
                  </a:ext>
                </a:extLst>
              </a:tr>
              <a:tr h="49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848539"/>
                  </a:ext>
                </a:extLst>
              </a:tr>
              <a:tr h="49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77235"/>
                  </a:ext>
                </a:extLst>
              </a:tr>
              <a:tr h="49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048372"/>
                  </a:ext>
                </a:extLst>
              </a:tr>
              <a:tr h="49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19" marB="4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506487"/>
                  </a:ext>
                </a:extLst>
              </a:tr>
            </a:tbl>
          </a:graphicData>
        </a:graphic>
      </p:graphicFrame>
      <p:sp>
        <p:nvSpPr>
          <p:cNvPr id="7238" name="Text Box 332"/>
          <p:cNvSpPr txBox="1">
            <a:spLocks noChangeArrowheads="1"/>
          </p:cNvSpPr>
          <p:nvPr/>
        </p:nvSpPr>
        <p:spPr bwMode="auto">
          <a:xfrm>
            <a:off x="5232400" y="1773238"/>
            <a:ext cx="72009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Игральную кость бросают дважды. Найдите события: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arenR"/>
              <a:defRPr/>
            </a:pPr>
            <a:r>
              <a:rPr lang="ru-RU" altLang="ru-RU" dirty="0">
                <a:latin typeface="+mn-lt"/>
              </a:rPr>
              <a:t>А – «сумма очков равна </a:t>
            </a:r>
            <a:r>
              <a:rPr lang="en-US" altLang="ru-RU" dirty="0">
                <a:latin typeface="+mn-lt"/>
              </a:rPr>
              <a:t>1</a:t>
            </a:r>
            <a:r>
              <a:rPr lang="ru-RU" altLang="ru-RU" dirty="0">
                <a:latin typeface="+mn-lt"/>
              </a:rPr>
              <a:t>0»</a:t>
            </a:r>
            <a:endParaRPr lang="en-US" altLang="ru-RU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ru-RU" altLang="ru-RU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2) В - «произведение очков равно   12»</a:t>
            </a:r>
          </a:p>
        </p:txBody>
      </p:sp>
      <p:sp>
        <p:nvSpPr>
          <p:cNvPr id="9286" name="Rectangle 342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533" name="Object 341"/>
          <p:cNvGraphicFramePr>
            <a:graphicFrameLocks noChangeAspect="1"/>
          </p:cNvGraphicFramePr>
          <p:nvPr/>
        </p:nvGraphicFramePr>
        <p:xfrm>
          <a:off x="6176963" y="3621088"/>
          <a:ext cx="41036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Формула" r:id="rId3" imgW="1320227" imgH="215806" progId="Equation.3">
                  <p:embed/>
                </p:oleObj>
              </mc:Choice>
              <mc:Fallback>
                <p:oleObj name="Формула" r:id="rId3" imgW="1320227" imgH="215806" progId="Equation.3">
                  <p:embed/>
                  <p:pic>
                    <p:nvPicPr>
                      <p:cNvPr id="0" name="Object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3621088"/>
                        <a:ext cx="41036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8" name="Rectangle 345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8536" name="Object 344"/>
          <p:cNvGraphicFramePr>
            <a:graphicFrameLocks noChangeAspect="1"/>
          </p:cNvGraphicFramePr>
          <p:nvPr/>
        </p:nvGraphicFramePr>
        <p:xfrm>
          <a:off x="6024563" y="5229225"/>
          <a:ext cx="51117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Формула" r:id="rId5" imgW="1651000" imgH="215900" progId="Equation.3">
                  <p:embed/>
                </p:oleObj>
              </mc:Choice>
              <mc:Fallback>
                <p:oleObj name="Формула" r:id="rId5" imgW="1651000" imgH="215900" progId="Equation.3">
                  <p:embed/>
                  <p:pic>
                    <p:nvPicPr>
                      <p:cNvPr id="0" name="Object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5229225"/>
                        <a:ext cx="511175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82296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400" dirty="0">
                <a:solidFill>
                  <a:srgbClr val="0066FF"/>
                </a:solidFill>
                <a:latin typeface="+mn-lt"/>
              </a:rPr>
              <a:t>Задача 267</a:t>
            </a:r>
          </a:p>
        </p:txBody>
      </p:sp>
      <p:sp>
        <p:nvSpPr>
          <p:cNvPr id="7238" name="Text Box 332"/>
          <p:cNvSpPr txBox="1">
            <a:spLocks noChangeArrowheads="1"/>
          </p:cNvSpPr>
          <p:nvPr/>
        </p:nvSpPr>
        <p:spPr bwMode="auto">
          <a:xfrm>
            <a:off x="839788" y="681038"/>
            <a:ext cx="78486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dirty="0">
                <a:latin typeface="+mn-lt"/>
              </a:rPr>
              <a:t>Симметричную монету бросают 3 раза. Пользуясь обозначениями О и Р, выпишите элементарные события, благоприятствующие событию: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</a:rPr>
              <a:t>«выпадет ровно один орел»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</a:rPr>
              <a:t>«при втором бросании выпадет решка»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dirty="0">
                <a:latin typeface="+mn-lt"/>
              </a:rPr>
              <a:t>«при третьем бросании выпадет орел»</a:t>
            </a:r>
          </a:p>
        </p:txBody>
      </p:sp>
      <p:sp>
        <p:nvSpPr>
          <p:cNvPr id="10244" name="Rectangle 342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5" name="Rectangle 345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28048" y="300770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(О,Р,Р) (Р,О,Р)(Р,Р,О)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4232" y="4077743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(О,Р,Р) (Р,Р,Р)(О,Р,О) (Р,Р,О)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32177" y="5394248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(О,О,О) (Р,Р,О)(О,Р,О) (Р,О,О)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C790-67A6-41C6-8D18-0F0F2892A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344150" cy="836613"/>
          </a:xfrm>
        </p:spPr>
        <p:txBody>
          <a:bodyPr lIns="90000" tIns="45000" rIns="90000" bIns="45000" rtlCol="0"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66FF"/>
                </a:solidFill>
                <a:latin typeface="+mn-lt"/>
              </a:rPr>
              <a:t>Классическое определение вероятности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FB211089-A860-46E8-9376-6C7AC405C06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965200"/>
            <a:ext cx="10633075" cy="2573338"/>
          </a:xfrm>
        </p:spPr>
        <p:txBody>
          <a:bodyPr lIns="90000" tIns="45000" rIns="90000" bIns="45000"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Вероятностью события   А</a:t>
            </a:r>
            <a:r>
              <a:rPr lang="ru-RU" altLang="ru-RU" sz="4000" b="1" i="1" dirty="0">
                <a:solidFill>
                  <a:srgbClr val="3333FF"/>
                </a:solidFill>
              </a:rPr>
              <a:t> </a:t>
            </a:r>
            <a:r>
              <a:rPr lang="ru-RU" altLang="ru-RU" sz="4000" dirty="0">
                <a:solidFill>
                  <a:srgbClr val="3333FF"/>
                </a:solidFill>
              </a:rPr>
              <a:t> </a:t>
            </a:r>
            <a:r>
              <a:rPr lang="ru-RU" altLang="ru-RU" sz="4000" b="1" i="1" dirty="0"/>
              <a:t>называется отношение числа благоприятствующих для него событий к числу всех равновозможных событий.</a:t>
            </a:r>
            <a:endParaRPr lang="ru-RU" altLang="ru-RU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880DBE-687D-48FE-915D-35AC5F1D0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4221088"/>
            <a:ext cx="2448272" cy="1728192"/>
          </a:xfrm>
          <a:prstGeom prst="rect">
            <a:avLst/>
          </a:prstGeom>
          <a:blipFill dpi="0" rotWithShape="0">
            <a:blip r:embed="rId2"/>
            <a:srcRect/>
            <a:stretch>
              <a:fillRect l="-5880" r="-61768"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/>
          <a:lstStyle>
            <a:lvl1pPr defTabSz="449263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ru-RU" altLang="ru-RU" sz="18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Microsoft YaHei" panose="020B0503020204020204" pitchFamily="34" charset="-122"/>
              </a:rPr>
              <a:t> 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56138" y="3692525"/>
            <a:ext cx="669607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dirty="0">
                <a:latin typeface="+mn-lt"/>
              </a:rPr>
              <a:t>где m - число благоприятствующих событий, а n - число всех возможных событий.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B99CF97-04E2-477B-B08B-939B35456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692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Правило вычисления вероятностей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F123118-9C97-4D8B-8D6E-08D96C623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013" y="828675"/>
            <a:ext cx="10874375" cy="21939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4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Вероятность события</a:t>
            </a:r>
            <a:r>
              <a:rPr lang="ru-RU" altLang="ru-RU" sz="4400" dirty="0">
                <a:solidFill>
                  <a:srgbClr val="3333FF"/>
                </a:solidFill>
              </a:rPr>
              <a:t> </a:t>
            </a:r>
            <a:r>
              <a:rPr lang="ru-RU" altLang="ru-RU" sz="4400" dirty="0"/>
              <a:t>равна сумме вероятностей элементарных событий, благоприятствующих этому событию.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0" y="31353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768350" y="3138488"/>
          <a:ext cx="33115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Формула" r:id="rId3" imgW="863225" imgH="215806" progId="Equation.3">
                  <p:embed/>
                </p:oleObj>
              </mc:Choice>
              <mc:Fallback>
                <p:oleObj name="Формула" r:id="rId3" imgW="863225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138488"/>
                        <a:ext cx="33115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79875" y="3068638"/>
            <a:ext cx="79930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, где </a:t>
            </a:r>
            <a:r>
              <a:rPr lang="en-US" altLang="ru-RU" sz="3600" dirty="0">
                <a:latin typeface="+mn-lt"/>
              </a:rPr>
              <a:t>a, b, c, d </a:t>
            </a:r>
            <a:r>
              <a:rPr lang="ru-RU" altLang="ru-RU" sz="3600" dirty="0">
                <a:latin typeface="+mn-lt"/>
              </a:rPr>
              <a:t>-  элементарные события, благоприятствующие событию А.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640013" y="4530725"/>
            <a:ext cx="6048375" cy="646113"/>
          </a:xfrm>
          <a:prstGeom prst="rect">
            <a:avLst/>
          </a:prstGeom>
          <a:solidFill>
            <a:srgbClr val="FFFF00"/>
          </a:solidFill>
          <a:ln w="28575">
            <a:solidFill>
              <a:srgbClr val="0033CC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ru-RU" sz="3600" b="1" dirty="0">
                <a:solidFill>
                  <a:srgbClr val="3333FF"/>
                </a:solidFill>
                <a:latin typeface="+mn-lt"/>
              </a:rPr>
              <a:t>P(A) = P(a) + P(b) + P(c) + P(d)</a:t>
            </a:r>
            <a:endParaRPr lang="ru-RU" altLang="ru-RU" sz="36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74825" y="5732463"/>
            <a:ext cx="8153400" cy="6477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33CC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3600" dirty="0">
                <a:latin typeface="+mn-lt"/>
              </a:rPr>
              <a:t>Вероятность события всегда: 0 ≤ Р(А) ≤ 1.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 animBg="1"/>
      <p:bldP spid="9224" grpId="0" animBg="1"/>
    </p:bldLst>
  </p:timing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583</TotalTime>
  <Words>1086</Words>
  <Application>Microsoft Office PowerPoint</Application>
  <PresentationFormat>Широкоэкранный</PresentationFormat>
  <Paragraphs>113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Palatino Linotype</vt:lpstr>
      <vt:lpstr>Times New Roman</vt:lpstr>
      <vt:lpstr>Моя ВиС</vt:lpstr>
      <vt:lpstr>Формула</vt:lpstr>
      <vt:lpstr>Уравнение</vt:lpstr>
      <vt:lpstr>Благоприятствующие элементарные события. Вероятность событий. Равновозможные события.</vt:lpstr>
      <vt:lpstr>Элементарное событие</vt:lpstr>
      <vt:lpstr>Случайное событие</vt:lpstr>
      <vt:lpstr>Случайное событие</vt:lpstr>
      <vt:lpstr>Пример 1</vt:lpstr>
      <vt:lpstr>Презентация PowerPoint</vt:lpstr>
      <vt:lpstr>Презентация PowerPoint</vt:lpstr>
      <vt:lpstr>Классическое определение вероятности</vt:lpstr>
      <vt:lpstr>Правило вычисления вероятностей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Благоприятствующие элементарные события. Вероятность событий.</dc:title>
  <dc:creator>AV</dc:creator>
  <cp:lastModifiedBy>AV-server</cp:lastModifiedBy>
  <cp:revision>55</cp:revision>
  <dcterms:created xsi:type="dcterms:W3CDTF">2023-11-06T14:28:20Z</dcterms:created>
  <dcterms:modified xsi:type="dcterms:W3CDTF">2025-04-14T11:31:58Z</dcterms:modified>
</cp:coreProperties>
</file>