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49"/>
  </p:notesMasterIdLst>
  <p:sldIdLst>
    <p:sldId id="264" r:id="rId2"/>
    <p:sldId id="294" r:id="rId3"/>
    <p:sldId id="323" r:id="rId4"/>
    <p:sldId id="295" r:id="rId5"/>
    <p:sldId id="312" r:id="rId6"/>
    <p:sldId id="313" r:id="rId7"/>
    <p:sldId id="324" r:id="rId8"/>
    <p:sldId id="332" r:id="rId9"/>
    <p:sldId id="333" r:id="rId10"/>
    <p:sldId id="334" r:id="rId11"/>
    <p:sldId id="296" r:id="rId12"/>
    <p:sldId id="325" r:id="rId13"/>
    <p:sldId id="314" r:id="rId14"/>
    <p:sldId id="303" r:id="rId15"/>
    <p:sldId id="341" r:id="rId16"/>
    <p:sldId id="308" r:id="rId17"/>
    <p:sldId id="315" r:id="rId18"/>
    <p:sldId id="316" r:id="rId19"/>
    <p:sldId id="297" r:id="rId20"/>
    <p:sldId id="298" r:id="rId21"/>
    <p:sldId id="336" r:id="rId22"/>
    <p:sldId id="344" r:id="rId23"/>
    <p:sldId id="345" r:id="rId24"/>
    <p:sldId id="342" r:id="rId25"/>
    <p:sldId id="339" r:id="rId26"/>
    <p:sldId id="340" r:id="rId27"/>
    <p:sldId id="343" r:id="rId28"/>
    <p:sldId id="338" r:id="rId29"/>
    <p:sldId id="337" r:id="rId30"/>
    <p:sldId id="299" r:id="rId31"/>
    <p:sldId id="346" r:id="rId32"/>
    <p:sldId id="300" r:id="rId33"/>
    <p:sldId id="347" r:id="rId34"/>
    <p:sldId id="301" r:id="rId35"/>
    <p:sldId id="302" r:id="rId36"/>
    <p:sldId id="320" r:id="rId37"/>
    <p:sldId id="348" r:id="rId38"/>
    <p:sldId id="328" r:id="rId39"/>
    <p:sldId id="329" r:id="rId40"/>
    <p:sldId id="349" r:id="rId41"/>
    <p:sldId id="322" r:id="rId42"/>
    <p:sldId id="321" r:id="rId43"/>
    <p:sldId id="335" r:id="rId44"/>
    <p:sldId id="317" r:id="rId45"/>
    <p:sldId id="326" r:id="rId46"/>
    <p:sldId id="327" r:id="rId47"/>
    <p:sldId id="318" r:id="rId4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180FF"/>
    <a:srgbClr val="005AB4"/>
    <a:srgbClr val="66CCFF"/>
    <a:srgbClr val="E8FAFC"/>
    <a:srgbClr val="2592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 autoAdjust="0"/>
    <p:restoredTop sz="94783" autoAdjust="0"/>
  </p:normalViewPr>
  <p:slideViewPr>
    <p:cSldViewPr>
      <p:cViewPr varScale="1">
        <p:scale>
          <a:sx n="109" d="100"/>
          <a:sy n="109" d="100"/>
        </p:scale>
        <p:origin x="75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50D62-DC4C-4EDC-985A-AFC370D497FD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7238749-B0BC-45EE-B44D-C4292B9690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BED75-FD3B-4534-8E67-C6E1A183E936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539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017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993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4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721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85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20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094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810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663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019D-A6F0-485D-BF6A-A3A128D334DE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>
    <p:wedg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8.png"/><Relationship Id="rId4" Type="http://schemas.openxmlformats.org/officeDocument/2006/relationships/image" Target="../media/image14.wmf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4"/>
          <p:cNvSpPr>
            <a:spLocks/>
          </p:cNvSpPr>
          <p:nvPr/>
        </p:nvSpPr>
        <p:spPr bwMode="auto">
          <a:xfrm>
            <a:off x="191344" y="1700808"/>
            <a:ext cx="110892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3200" b="1" dirty="0"/>
              <a:t> </a:t>
            </a:r>
            <a:r>
              <a:rPr lang="ru-RU" altLang="ru-RU" sz="6000" b="1" dirty="0">
                <a:solidFill>
                  <a:srgbClr val="0066CC"/>
                </a:solidFill>
                <a:latin typeface="+mn-lt"/>
              </a:rPr>
              <a:t>Множество. Подмножество</a:t>
            </a:r>
            <a:r>
              <a:rPr lang="ru-RU" altLang="ru-RU" sz="6000" b="1" dirty="0" smtClean="0">
                <a:solidFill>
                  <a:srgbClr val="0066CC"/>
                </a:solidFill>
                <a:latin typeface="+mn-lt"/>
              </a:rPr>
              <a:t>.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ru-RU" sz="6000" b="1" dirty="0">
                <a:solidFill>
                  <a:srgbClr val="0066CC"/>
                </a:solidFill>
                <a:latin typeface="+mn-lt"/>
              </a:rPr>
              <a:t>Круги Эйлера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066CC"/>
                </a:solidFill>
              </a:rPr>
              <a:t>Примеры множеств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7448" y="645717"/>
            <a:ext cx="8867328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solidFill>
                  <a:srgbClr val="080808"/>
                </a:solidFill>
                <a:latin typeface="+mn-lt"/>
              </a:rPr>
              <a:t>Множество, не содержащее ни одного элемента, называется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</a:rPr>
              <a:t>ПУСТЫМ</a:t>
            </a:r>
            <a:r>
              <a:rPr lang="ru-RU" sz="4000" dirty="0" smtClean="0">
                <a:solidFill>
                  <a:srgbClr val="080808"/>
                </a:solidFill>
                <a:latin typeface="+mn-lt"/>
              </a:rPr>
              <a:t>. </a:t>
            </a:r>
            <a:br>
              <a:rPr lang="ru-RU" sz="4000" dirty="0" smtClean="0">
                <a:solidFill>
                  <a:srgbClr val="080808"/>
                </a:solidFill>
                <a:latin typeface="+mn-lt"/>
              </a:rPr>
            </a:br>
            <a:r>
              <a:rPr lang="ru-RU" sz="4000" dirty="0" smtClean="0">
                <a:solidFill>
                  <a:srgbClr val="080808"/>
                </a:solidFill>
                <a:latin typeface="+mn-lt"/>
              </a:rPr>
              <a:t>Символически оно обозначается знаком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</a:t>
            </a:r>
            <a:endParaRPr lang="ru-RU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7448" y="3573016"/>
            <a:ext cx="10642848" cy="305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000" u="sng" dirty="0" smtClean="0"/>
              <a:t>Пример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Множество действительных корней уравнения  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ru-RU" sz="40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</a:rPr>
              <a:t> +1=0.</a:t>
            </a:r>
            <a:endParaRPr lang="ru-RU" sz="4000" b="1" u="sng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sz="4000" u="sng" dirty="0" smtClean="0"/>
              <a:t>Пример</a:t>
            </a:r>
            <a:endParaRPr lang="ru-RU" sz="4000" dirty="0" smtClean="0"/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Множество людей, проживающих на Солнце.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3079" y="0"/>
            <a:ext cx="7955129" cy="71101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400" b="1" dirty="0" smtClean="0">
                <a:solidFill>
                  <a:srgbClr val="0180FF"/>
                </a:solidFill>
              </a:rPr>
              <a:t>Стандартные обозначения</a:t>
            </a:r>
            <a:endParaRPr lang="ru-RU" altLang="ru-RU" sz="4400" b="1" dirty="0">
              <a:solidFill>
                <a:srgbClr val="0180FF"/>
              </a:solidFill>
            </a:endParaRPr>
          </a:p>
        </p:txBody>
      </p:sp>
      <p:sp>
        <p:nvSpPr>
          <p:cNvPr id="9219" name="Содержимое 7"/>
          <p:cNvSpPr txBox="1">
            <a:spLocks/>
          </p:cNvSpPr>
          <p:nvPr/>
        </p:nvSpPr>
        <p:spPr bwMode="auto">
          <a:xfrm>
            <a:off x="407368" y="905897"/>
            <a:ext cx="979289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Множества принято обозначать прописными буквами латинского алфавита (A, B, C, …).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Объекты, входящие в состав множества, называются его элементами и обозначаются строчными латинскими буквами.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27448" y="2708920"/>
            <a:ext cx="10801200" cy="3672408"/>
          </a:xfrm>
          <a:prstGeom prst="rect">
            <a:avLst/>
          </a:prstGeom>
        </p:spPr>
        <p:txBody>
          <a:bodyPr lIns="91360" tIns="45682" rIns="91360" bIns="45682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77667" indent="-377667" algn="ctr">
              <a:buNone/>
              <a:defRPr/>
            </a:pPr>
            <a:r>
              <a:rPr lang="ru-RU" sz="4000" b="1" dirty="0">
                <a:solidFill>
                  <a:srgbClr val="0180FF"/>
                </a:solidFill>
                <a:latin typeface="+mj-lt"/>
                <a:ea typeface="+mj-ea"/>
                <a:cs typeface="+mj-cs"/>
              </a:rPr>
              <a:t>  Обозначения некоторых числовых множеств:</a:t>
            </a:r>
          </a:p>
          <a:p>
            <a:pPr marL="377667" indent="-377667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3E1F00"/>
                </a:solidFill>
              </a:rPr>
              <a:t>– </a:t>
            </a:r>
            <a:r>
              <a:rPr lang="ru-RU" dirty="0">
                <a:solidFill>
                  <a:srgbClr val="3E1F00"/>
                </a:solidFill>
              </a:rPr>
              <a:t>множество натуральных </a:t>
            </a:r>
            <a:r>
              <a:rPr lang="ru-RU" dirty="0" smtClean="0">
                <a:solidFill>
                  <a:srgbClr val="3E1F00"/>
                </a:solidFill>
              </a:rPr>
              <a:t>чисел </a:t>
            </a:r>
            <a:r>
              <a:rPr lang="en-US" dirty="0" smtClean="0">
                <a:solidFill>
                  <a:srgbClr val="3E1F00"/>
                </a:solidFill>
              </a:rPr>
              <a:t>{1,2,3,4,…+∞}</a:t>
            </a:r>
            <a:r>
              <a:rPr lang="ru-RU" dirty="0" smtClean="0">
                <a:solidFill>
                  <a:srgbClr val="3E1F00"/>
                </a:solidFill>
              </a:rPr>
              <a:t>;</a:t>
            </a:r>
            <a:endParaRPr lang="ru-RU" dirty="0">
              <a:solidFill>
                <a:srgbClr val="3E1F00"/>
              </a:solidFill>
            </a:endParaRPr>
          </a:p>
          <a:p>
            <a:pPr marL="377667" indent="-377667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3E1F00"/>
                </a:solidFill>
              </a:rPr>
              <a:t> </a:t>
            </a:r>
            <a:r>
              <a:rPr lang="ru-RU" dirty="0">
                <a:solidFill>
                  <a:srgbClr val="3E1F00"/>
                </a:solidFill>
              </a:rPr>
              <a:t>– множество целых </a:t>
            </a:r>
            <a:r>
              <a:rPr lang="ru-RU" dirty="0" smtClean="0">
                <a:solidFill>
                  <a:srgbClr val="3E1F00"/>
                </a:solidFill>
              </a:rPr>
              <a:t>чисел </a:t>
            </a:r>
            <a:r>
              <a:rPr lang="en-US" dirty="0" smtClean="0">
                <a:solidFill>
                  <a:srgbClr val="3E1F00"/>
                </a:solidFill>
              </a:rPr>
              <a:t>{</a:t>
            </a:r>
            <a:r>
              <a:rPr lang="ru-RU" dirty="0" smtClean="0">
                <a:solidFill>
                  <a:srgbClr val="3E1F00"/>
                </a:solidFill>
              </a:rPr>
              <a:t>-</a:t>
            </a:r>
            <a:r>
              <a:rPr lang="en-US" dirty="0" smtClean="0">
                <a:solidFill>
                  <a:srgbClr val="3E1F00"/>
                </a:solidFill>
              </a:rPr>
              <a:t>∞</a:t>
            </a:r>
            <a:r>
              <a:rPr lang="ru-RU" dirty="0" smtClean="0">
                <a:solidFill>
                  <a:srgbClr val="3E1F00"/>
                </a:solidFill>
              </a:rPr>
              <a:t>,…-</a:t>
            </a:r>
            <a:r>
              <a:rPr lang="ru-RU" smtClean="0">
                <a:solidFill>
                  <a:srgbClr val="3E1F00"/>
                </a:solidFill>
              </a:rPr>
              <a:t>2,-1,0,</a:t>
            </a:r>
            <a:r>
              <a:rPr lang="en-US" dirty="0" smtClean="0">
                <a:solidFill>
                  <a:srgbClr val="3E1F00"/>
                </a:solidFill>
              </a:rPr>
              <a:t>1,2</a:t>
            </a:r>
            <a:r>
              <a:rPr lang="ru-RU" dirty="0" smtClean="0">
                <a:solidFill>
                  <a:srgbClr val="3E1F00"/>
                </a:solidFill>
              </a:rPr>
              <a:t>,</a:t>
            </a:r>
            <a:r>
              <a:rPr lang="en-US" dirty="0" smtClean="0">
                <a:solidFill>
                  <a:srgbClr val="3E1F00"/>
                </a:solidFill>
              </a:rPr>
              <a:t>…+</a:t>
            </a:r>
            <a:r>
              <a:rPr lang="en-US" dirty="0">
                <a:solidFill>
                  <a:srgbClr val="3E1F00"/>
                </a:solidFill>
              </a:rPr>
              <a:t>∞}</a:t>
            </a:r>
            <a:r>
              <a:rPr lang="ru-RU" dirty="0" smtClean="0">
                <a:solidFill>
                  <a:srgbClr val="3E1F00"/>
                </a:solidFill>
              </a:rPr>
              <a:t>;</a:t>
            </a:r>
            <a:endParaRPr lang="ru-RU" dirty="0">
              <a:solidFill>
                <a:srgbClr val="3E1F00"/>
              </a:solidFill>
            </a:endParaRPr>
          </a:p>
          <a:p>
            <a:pPr marL="377667" indent="-377667">
              <a:buNone/>
              <a:defRPr/>
            </a:pPr>
            <a:r>
              <a:rPr lang="ru-RU" dirty="0">
                <a:solidFill>
                  <a:srgbClr val="3E1F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3E1F00"/>
                </a:solidFill>
              </a:rPr>
              <a:t> </a:t>
            </a:r>
            <a:r>
              <a:rPr lang="ru-RU" dirty="0">
                <a:solidFill>
                  <a:srgbClr val="3E1F00"/>
                </a:solidFill>
              </a:rPr>
              <a:t>– множество рациональных чисел;</a:t>
            </a:r>
          </a:p>
          <a:p>
            <a:pPr marL="377667" indent="-377667">
              <a:buNone/>
              <a:defRPr/>
            </a:pPr>
            <a:r>
              <a:rPr lang="ru-RU" dirty="0">
                <a:solidFill>
                  <a:srgbClr val="3E1F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ru-RU" dirty="0">
                <a:solidFill>
                  <a:srgbClr val="3E1F00"/>
                </a:solidFill>
              </a:rPr>
              <a:t> - множество иррациональных чисел;</a:t>
            </a:r>
          </a:p>
          <a:p>
            <a:pPr marL="377667" indent="-377667">
              <a:buNone/>
              <a:defRPr/>
            </a:pPr>
            <a:r>
              <a:rPr lang="ru-RU" dirty="0">
                <a:solidFill>
                  <a:srgbClr val="3E1F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3E1F00"/>
                </a:solidFill>
              </a:rPr>
              <a:t> </a:t>
            </a:r>
            <a:r>
              <a:rPr lang="ru-RU" dirty="0">
                <a:solidFill>
                  <a:srgbClr val="3E1F00"/>
                </a:solidFill>
              </a:rPr>
              <a:t>– множество действительных чисел.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3079" y="0"/>
            <a:ext cx="7955129" cy="71101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400" b="1" dirty="0" smtClean="0">
                <a:solidFill>
                  <a:srgbClr val="0180FF"/>
                </a:solidFill>
              </a:rPr>
              <a:t>Стандартные обозначения</a:t>
            </a:r>
            <a:endParaRPr lang="ru-RU" altLang="ru-RU" sz="4400" b="1" dirty="0">
              <a:solidFill>
                <a:srgbClr val="018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4784"/>
            <a:ext cx="7714034" cy="44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405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64352" cy="7647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</a:rPr>
              <a:t>Стандартные обозначения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860301"/>
              </p:ext>
            </p:extLst>
          </p:nvPr>
        </p:nvGraphicFramePr>
        <p:xfrm>
          <a:off x="1127448" y="1196752"/>
          <a:ext cx="9217024" cy="4248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79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Описание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Обозначение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algn="l"/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 - элемент множества 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lang="ru-RU" sz="220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x 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принадлежит множеству 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smtClean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40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∈ </a:t>
                      </a:r>
                      <a:r>
                        <a:rPr lang="en-US" sz="4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</a:t>
                      </a:r>
                      <a:endParaRPr lang="ru-RU" sz="4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  не является элементом</a:t>
                      </a:r>
                      <a:r>
                        <a:rPr lang="ru-RU" sz="22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ru-RU" sz="2200" baseline="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baseline="0" dirty="0" smtClean="0">
                          <a:latin typeface="+mn-lt"/>
                          <a:cs typeface="Arial" pitchFamily="34" charset="0"/>
                        </a:rPr>
                        <a:t>множества </a:t>
                      </a:r>
                      <a:r>
                        <a:rPr lang="ru-RU" sz="2200" i="1" baseline="0" dirty="0" smtClean="0">
                          <a:latin typeface="+mn-lt"/>
                          <a:cs typeface="Arial" pitchFamily="34" charset="0"/>
                        </a:rPr>
                        <a:t>М</a:t>
                      </a:r>
                      <a:r>
                        <a:rPr lang="ru-RU" sz="2200" baseline="0" dirty="0" smtClean="0"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ru-RU" sz="2200" i="1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2200" baseline="0" dirty="0" smtClean="0">
                          <a:latin typeface="+mn-lt"/>
                          <a:cs typeface="Arial" pitchFamily="34" charset="0"/>
                        </a:rPr>
                        <a:t>не 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принадлежит 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lang="ru-RU" sz="2200" i="1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latin typeface="+mn-lt"/>
                          <a:cs typeface="Arial" pitchFamily="34" charset="0"/>
                        </a:rPr>
                        <a:t>x </a:t>
                      </a: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∉ </a:t>
                      </a:r>
                      <a:r>
                        <a:rPr lang="en-US" sz="4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</a:t>
                      </a:r>
                      <a:endParaRPr lang="ru-RU" sz="4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мощность (количество элементов) </a:t>
                      </a:r>
                      <a:br>
                        <a:rPr lang="ru-RU" sz="220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множества </a:t>
                      </a:r>
                      <a:r>
                        <a:rPr lang="ru-RU" sz="2200" i="1" dirty="0" smtClean="0">
                          <a:latin typeface="+mn-lt"/>
                          <a:cs typeface="Arial" pitchFamily="34" charset="0"/>
                        </a:rPr>
                        <a:t>М</a:t>
                      </a:r>
                      <a:endParaRPr lang="ru-RU" sz="2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  <a:cs typeface="Arial" pitchFamily="34" charset="0"/>
                        </a:rPr>
                        <a:t>| M |</a:t>
                      </a:r>
                      <a:endParaRPr lang="ru-RU" sz="4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42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пустое множество – </a:t>
                      </a:r>
                      <a:r>
                        <a:rPr lang="ru-RU" sz="2200" dirty="0" err="1" smtClean="0">
                          <a:latin typeface="+mn-lt"/>
                          <a:cs typeface="Arial" pitchFamily="34" charset="0"/>
                        </a:rPr>
                        <a:t>множество</a:t>
                      </a:r>
                      <a:r>
                        <a:rPr lang="ru-RU" sz="2200" dirty="0" smtClean="0">
                          <a:latin typeface="+mn-lt"/>
                          <a:cs typeface="Arial" pitchFamily="34" charset="0"/>
                        </a:rPr>
                        <a:t>, в котором нет ни одного элемента</a:t>
                      </a:r>
                      <a:endParaRPr lang="ru-RU" sz="2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168007" cy="5486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>
                <a:latin typeface="+mn-lt"/>
              </a:rPr>
              <a:t>Мощность множества</a:t>
            </a:r>
          </a:p>
        </p:txBody>
      </p:sp>
      <p:sp>
        <p:nvSpPr>
          <p:cNvPr id="17411" name="Подзаголовок 5"/>
          <p:cNvSpPr txBox="1">
            <a:spLocks/>
          </p:cNvSpPr>
          <p:nvPr/>
        </p:nvSpPr>
        <p:spPr bwMode="auto">
          <a:xfrm>
            <a:off x="1991545" y="1122363"/>
            <a:ext cx="831927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 b="1" dirty="0">
                <a:latin typeface="+mn-lt"/>
              </a:rPr>
              <a:t>Мощностью </a:t>
            </a:r>
            <a:r>
              <a:rPr lang="ru-RU" altLang="ru-RU" sz="2200" dirty="0">
                <a:latin typeface="+mn-lt"/>
              </a:rPr>
              <a:t>конечного множества называется число его элементов.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200" dirty="0">
                <a:latin typeface="+mn-lt"/>
              </a:rPr>
              <a:t>Мощность множества </a:t>
            </a:r>
            <a:r>
              <a:rPr lang="ru-RU" altLang="ru-RU" sz="2200" i="1" dirty="0">
                <a:latin typeface="+mn-lt"/>
              </a:rPr>
              <a:t>X</a:t>
            </a:r>
            <a:r>
              <a:rPr lang="ru-RU" altLang="ru-RU" sz="2200" dirty="0">
                <a:latin typeface="+mn-lt"/>
              </a:rPr>
              <a:t> обозначается |</a:t>
            </a:r>
            <a:r>
              <a:rPr lang="ru-RU" altLang="ru-RU" sz="2200" i="1" dirty="0">
                <a:latin typeface="+mn-lt"/>
              </a:rPr>
              <a:t>X</a:t>
            </a:r>
            <a:r>
              <a:rPr lang="ru-RU" altLang="ru-RU" sz="2200" dirty="0">
                <a:latin typeface="+mn-lt"/>
              </a:rPr>
              <a:t>|.</a:t>
            </a:r>
          </a:p>
        </p:txBody>
      </p:sp>
      <p:sp>
        <p:nvSpPr>
          <p:cNvPr id="4" name="Овал 3"/>
          <p:cNvSpPr/>
          <p:nvPr/>
        </p:nvSpPr>
        <p:spPr>
          <a:xfrm>
            <a:off x="911424" y="139303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cs typeface="Arial" pitchFamily="34" charset="0"/>
              </a:rPr>
              <a:t>!</a:t>
            </a:r>
          </a:p>
        </p:txBody>
      </p:sp>
      <p:grpSp>
        <p:nvGrpSpPr>
          <p:cNvPr id="17413" name="Группа 7"/>
          <p:cNvGrpSpPr>
            <a:grpSpLocks/>
          </p:cNvGrpSpPr>
          <p:nvPr/>
        </p:nvGrpSpPr>
        <p:grpSpPr bwMode="auto">
          <a:xfrm>
            <a:off x="983432" y="1071563"/>
            <a:ext cx="9327381" cy="1357312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25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5491"/>
              <a:ext cx="5929354" cy="125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548301"/>
              </p:ext>
            </p:extLst>
          </p:nvPr>
        </p:nvGraphicFramePr>
        <p:xfrm>
          <a:off x="1919536" y="2643182"/>
          <a:ext cx="8391306" cy="21539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3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493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Множество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Мощность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93">
                <a:tc>
                  <a:txBody>
                    <a:bodyPr/>
                    <a:lstStyle/>
                    <a:p>
                      <a:pPr algn="l"/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пустое множество</a:t>
                      </a:r>
                      <a:endParaRPr lang="ru-RU" sz="22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∅ </a:t>
                      </a: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 = 0</a:t>
                      </a:r>
                      <a:endParaRPr lang="ru-RU" sz="2200" b="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 - 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множество букв русского алфавита</a:t>
                      </a:r>
                      <a:endParaRPr lang="ru-RU" sz="22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 </a:t>
                      </a: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 = 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93">
                <a:tc>
                  <a:txBody>
                    <a:bodyPr/>
                    <a:lstStyle/>
                    <a:p>
                      <a:pPr algn="l"/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= </a:t>
                      </a: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{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зима, весна, лето, осень</a:t>
                      </a: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}</a:t>
                      </a:r>
                      <a:endParaRPr lang="ru-RU" sz="22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| 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|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4</a:t>
                      </a:r>
                      <a:endParaRPr lang="ru-RU" sz="22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096069" y="5445224"/>
            <a:ext cx="8143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+mn-lt"/>
              </a:rPr>
              <a:t>Мощность любого </a:t>
            </a:r>
            <a:r>
              <a:rPr lang="ru-RU" altLang="ru-RU" sz="2200" i="1" dirty="0">
                <a:latin typeface="+mn-lt"/>
              </a:rPr>
              <a:t>конечного</a:t>
            </a:r>
            <a:r>
              <a:rPr lang="ru-RU" altLang="ru-RU" sz="2200" dirty="0">
                <a:latin typeface="+mn-lt"/>
              </a:rPr>
              <a:t> множества равно количеству элементов данного множества.</a:t>
            </a:r>
            <a:endParaRPr lang="ru-RU" altLang="ru-RU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Вопросы и задания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95400" y="908720"/>
            <a:ext cx="9573820" cy="1132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smtClean="0">
                <a:latin typeface="+mn-lt"/>
              </a:rPr>
              <a:t>Пример</a:t>
            </a:r>
            <a:r>
              <a:rPr lang="en-US" sz="3200" dirty="0" smtClean="0">
                <a:latin typeface="+mn-lt"/>
              </a:rPr>
              <a:t> 1</a:t>
            </a:r>
            <a:r>
              <a:rPr lang="ru-RU" sz="3200" dirty="0" smtClean="0">
                <a:latin typeface="+mn-lt"/>
              </a:rPr>
              <a:t>. </a:t>
            </a:r>
            <a:r>
              <a:rPr lang="ru-RU" sz="3200" dirty="0">
                <a:latin typeface="+mn-lt"/>
              </a:rPr>
              <a:t>Определите мощность </a:t>
            </a:r>
            <a:r>
              <a:rPr lang="ru-RU" sz="3200" dirty="0" smtClean="0">
                <a:latin typeface="+mn-lt"/>
              </a:rPr>
              <a:t>множества всех четных цифр. </a:t>
            </a:r>
            <a:endParaRPr lang="ru-RU" sz="3200" dirty="0">
              <a:latin typeface="+mn-lt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199456" y="2852937"/>
            <a:ext cx="10801200" cy="3672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dirty="0" smtClean="0"/>
              <a:t>Пример</a:t>
            </a:r>
            <a:r>
              <a:rPr lang="en-US" sz="3200" dirty="0" smtClean="0"/>
              <a:t> 3</a:t>
            </a:r>
            <a:r>
              <a:rPr lang="ru-RU" sz="3200" dirty="0" smtClean="0"/>
              <a:t>. </a:t>
            </a:r>
            <a:r>
              <a:rPr lang="ru-RU" sz="3200" dirty="0"/>
              <a:t>Определите мощность какого из </a:t>
            </a:r>
            <a:r>
              <a:rPr lang="ru-RU" sz="3200" dirty="0" smtClean="0"/>
              <a:t>множеств</a:t>
            </a:r>
          </a:p>
          <a:p>
            <a:pPr fontAlgn="auto">
              <a:spcAft>
                <a:spcPts val="0"/>
              </a:spcAft>
            </a:pPr>
            <a:r>
              <a:rPr lang="ru-RU" sz="3200" dirty="0" smtClean="0"/>
              <a:t>A </a:t>
            </a:r>
            <a:r>
              <a:rPr lang="ru-RU" sz="3200" dirty="0"/>
              <a:t>= {1, 3, 5, 7, 9} или B = {2, 4, 6, 8} больше. </a:t>
            </a:r>
          </a:p>
          <a:p>
            <a:pPr fontAlgn="auto">
              <a:spcAft>
                <a:spcPts val="0"/>
              </a:spcAft>
            </a:pPr>
            <a:endParaRPr lang="en-US" sz="3200" dirty="0" smtClean="0"/>
          </a:p>
          <a:p>
            <a:pPr fontAlgn="auto">
              <a:spcAft>
                <a:spcPts val="0"/>
              </a:spcAft>
            </a:pPr>
            <a:r>
              <a:rPr lang="ru-RU" sz="3200" dirty="0" smtClean="0"/>
              <a:t>Решение</a:t>
            </a:r>
            <a:r>
              <a:rPr lang="ru-RU" sz="3200" dirty="0"/>
              <a:t>. Понятие мощности конечных множеств позволяет сравнивать их по количеству элементов. </a:t>
            </a:r>
          </a:p>
          <a:p>
            <a:pPr fontAlgn="auto">
              <a:spcAft>
                <a:spcPts val="0"/>
              </a:spcAft>
            </a:pPr>
            <a:r>
              <a:rPr lang="ru-RU" sz="3200" dirty="0"/>
              <a:t>Так, если A = {1, 3, 5, 7, 9}, а </a:t>
            </a:r>
            <a:r>
              <a:rPr lang="ru-RU" sz="3200" dirty="0" smtClean="0"/>
              <a:t>B </a:t>
            </a:r>
            <a:r>
              <a:rPr lang="ru-RU" sz="3200" dirty="0"/>
              <a:t>= {2, 4, 6, 8</a:t>
            </a:r>
            <a:r>
              <a:rPr lang="ru-RU" sz="3200" dirty="0" smtClean="0"/>
              <a:t>},</a:t>
            </a:r>
            <a:endParaRPr lang="en-US" sz="3200" dirty="0" smtClean="0"/>
          </a:p>
          <a:p>
            <a:pPr fontAlgn="auto">
              <a:spcAft>
                <a:spcPts val="0"/>
              </a:spcAft>
            </a:pPr>
            <a:r>
              <a:rPr lang="ru-RU" sz="3200" dirty="0" smtClean="0"/>
              <a:t>то </a:t>
            </a:r>
            <a:r>
              <a:rPr lang="ru-RU" sz="3200" dirty="0"/>
              <a:t>m (A) = 5, а m (B) = 4 и потому m (A) &gt; m (B).</a:t>
            </a:r>
          </a:p>
          <a:p>
            <a:pPr fontAlgn="auto">
              <a:spcAft>
                <a:spcPts val="0"/>
              </a:spcAft>
            </a:pPr>
            <a:endParaRPr lang="ru-RU" sz="32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95399" y="2173554"/>
            <a:ext cx="9573821" cy="547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>
                <a:latin typeface="+mn-lt"/>
              </a:rPr>
              <a:t>Пример </a:t>
            </a:r>
            <a:r>
              <a:rPr lang="en-US" sz="3200" dirty="0">
                <a:latin typeface="+mn-lt"/>
              </a:rPr>
              <a:t>2</a:t>
            </a:r>
            <a:r>
              <a:rPr lang="ru-RU" sz="3200" dirty="0" smtClean="0">
                <a:latin typeface="+mn-lt"/>
              </a:rPr>
              <a:t>. </a:t>
            </a:r>
            <a:r>
              <a:rPr lang="ru-RU" sz="3200" dirty="0">
                <a:latin typeface="+mn-lt"/>
              </a:rPr>
              <a:t>Определите </a:t>
            </a:r>
            <a:r>
              <a:rPr lang="en-US" sz="3200" dirty="0" smtClean="0">
                <a:latin typeface="+mn-lt"/>
              </a:rPr>
              <a:t>|{0}|=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4564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88" y="0"/>
            <a:ext cx="5590356" cy="6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39416" y="908720"/>
            <a:ext cx="9442823" cy="524601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/>
              <a:t>Задайте путем перечисления всех элементов множество </a:t>
            </a:r>
            <a:r>
              <a:rPr lang="en-US" altLang="ru-RU" sz="2800" b="1" dirty="0"/>
              <a:t>O </a:t>
            </a:r>
            <a:r>
              <a:rPr lang="ru-RU" altLang="ru-RU" sz="2800" dirty="0"/>
              <a:t>всех цифр, используемых для записи чисел в восьмеричной системе счисления.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ru-RU" sz="28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/>
              <a:t>Задайте путем перечисления всех элементов множество </a:t>
            </a:r>
            <a:r>
              <a:rPr lang="ru-RU" altLang="ru-RU" sz="2800" b="1" dirty="0"/>
              <a:t>К</a:t>
            </a:r>
            <a:r>
              <a:rPr lang="en-US" altLang="ru-RU" sz="2800" b="1" dirty="0"/>
              <a:t> </a:t>
            </a:r>
            <a:r>
              <a:rPr lang="ru-RU" altLang="ru-RU" sz="2800" dirty="0"/>
              <a:t>всех цепочек из 0 и 1, состоящих ровно из трёх символов.</a:t>
            </a:r>
            <a:endParaRPr lang="ru-RU" altLang="ru-RU" sz="28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03529" y="2132856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Проверка</a:t>
            </a: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7097559" y="4437112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Проверка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343473" y="1340769"/>
            <a:ext cx="6696744" cy="24482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dirty="0"/>
              <a:t>Множество </a:t>
            </a:r>
            <a:r>
              <a:rPr lang="ru-RU" altLang="ru-RU" sz="2800" b="1" dirty="0"/>
              <a:t>О</a:t>
            </a:r>
            <a:r>
              <a:rPr lang="en-US" altLang="ru-RU" sz="2800" b="1" dirty="0"/>
              <a:t> </a:t>
            </a:r>
            <a:r>
              <a:rPr lang="ru-RU" altLang="ru-RU" sz="2800" dirty="0"/>
              <a:t>всех цифр, используемых для записи чисел в восьмеричной системе счисления: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800" b="1" dirty="0"/>
              <a:t>О</a:t>
            </a:r>
            <a:r>
              <a:rPr lang="en-US" altLang="ru-RU" sz="2800" b="1" dirty="0"/>
              <a:t> = {</a:t>
            </a:r>
            <a:r>
              <a:rPr lang="ru-RU" altLang="ru-RU" sz="2800" b="1" dirty="0"/>
              <a:t>0, </a:t>
            </a:r>
            <a:r>
              <a:rPr lang="en-US" altLang="ru-RU" sz="2800" b="1" dirty="0"/>
              <a:t>1, </a:t>
            </a:r>
            <a:r>
              <a:rPr lang="ru-RU" altLang="ru-RU" sz="2800" b="1" dirty="0"/>
              <a:t>2, </a:t>
            </a:r>
            <a:r>
              <a:rPr lang="en-US" altLang="ru-RU" sz="2800" b="1" dirty="0"/>
              <a:t>3, </a:t>
            </a:r>
            <a:r>
              <a:rPr lang="ru-RU" altLang="ru-RU" sz="2800" b="1" dirty="0"/>
              <a:t>4, </a:t>
            </a:r>
            <a:r>
              <a:rPr lang="en-US" altLang="ru-RU" sz="2800" b="1" dirty="0"/>
              <a:t>5, </a:t>
            </a:r>
            <a:r>
              <a:rPr lang="ru-RU" altLang="ru-RU" sz="2800" b="1" dirty="0"/>
              <a:t>6, </a:t>
            </a:r>
            <a:r>
              <a:rPr lang="en-US" altLang="ru-RU" sz="2800" b="1" dirty="0"/>
              <a:t>7</a:t>
            </a:r>
            <a:r>
              <a:rPr lang="en-US" altLang="ru-RU" sz="2800" b="1" dirty="0" smtClean="0"/>
              <a:t>}</a:t>
            </a:r>
            <a:endParaRPr lang="ru-RU" altLang="ru-RU" sz="2800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ru-RU" b="1" dirty="0" smtClean="0"/>
              <a:t>|O|=8</a:t>
            </a:r>
            <a:endParaRPr lang="ru-RU" alt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887744" y="6021288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задачам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8" y="0"/>
            <a:ext cx="5590356" cy="6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271464" y="1628800"/>
            <a:ext cx="6984254" cy="22322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dirty="0"/>
              <a:t>Множество </a:t>
            </a:r>
            <a:r>
              <a:rPr lang="ru-RU" altLang="ru-RU" sz="2800" b="1" dirty="0" smtClean="0"/>
              <a:t>К</a:t>
            </a:r>
            <a:r>
              <a:rPr lang="en-US" altLang="ru-RU" sz="2800" b="1" dirty="0" smtClean="0"/>
              <a:t> </a:t>
            </a:r>
            <a:r>
              <a:rPr lang="ru-RU" altLang="ru-RU" sz="2800" dirty="0"/>
              <a:t>всех цепочек из 0 и 1, состоящих ровно из трёх символов: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800" b="1" dirty="0"/>
              <a:t>К</a:t>
            </a:r>
            <a:r>
              <a:rPr lang="en-US" altLang="ru-RU" sz="2800" b="1" dirty="0"/>
              <a:t> = {</a:t>
            </a:r>
            <a:r>
              <a:rPr lang="ru-RU" altLang="ru-RU" sz="2800" b="1" dirty="0"/>
              <a:t>000, 001, 010, 011, 100, 101, 110, 111</a:t>
            </a:r>
            <a:r>
              <a:rPr lang="en-US" altLang="ru-RU" sz="2800" b="1" dirty="0" smtClean="0"/>
              <a:t>}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ru-RU" b="1" dirty="0" smtClean="0"/>
              <a:t>|K|=8</a:t>
            </a:r>
            <a:endParaRPr lang="ru-RU" altLang="ru-RU" sz="2800" b="1" dirty="0"/>
          </a:p>
          <a:p>
            <a:pPr>
              <a:buFont typeface="Arial" panose="020B0604020202020204" pitchFamily="34" charset="0"/>
              <a:buNone/>
            </a:pPr>
            <a:endParaRPr lang="ru-RU" altLang="ru-RU" sz="2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878661" y="5949280"/>
            <a:ext cx="2304256" cy="432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задачам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8" y="0"/>
            <a:ext cx="5590356" cy="6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6845" y="6106"/>
            <a:ext cx="4999035" cy="74744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400" b="1" dirty="0">
                <a:solidFill>
                  <a:srgbClr val="0180FF"/>
                </a:solidFill>
              </a:rPr>
              <a:t>Круги Эйлера</a:t>
            </a:r>
          </a:p>
        </p:txBody>
      </p:sp>
      <p:sp>
        <p:nvSpPr>
          <p:cNvPr id="11267" name="Содержимое 7"/>
          <p:cNvSpPr txBox="1">
            <a:spLocks/>
          </p:cNvSpPr>
          <p:nvPr/>
        </p:nvSpPr>
        <p:spPr bwMode="auto">
          <a:xfrm>
            <a:off x="2166938" y="915744"/>
            <a:ext cx="82153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Для наглядного изображения множеств используются круги Эйлера.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Точки внутри круга считаются элементами множества.</a:t>
            </a:r>
          </a:p>
        </p:txBody>
      </p:sp>
      <p:pic>
        <p:nvPicPr>
          <p:cNvPr id="4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6562" r="4166" b="30008"/>
          <a:stretch>
            <a:fillRect/>
          </a:stretch>
        </p:blipFill>
        <p:spPr bwMode="auto">
          <a:xfrm>
            <a:off x="2238375" y="2357439"/>
            <a:ext cx="80724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269" name="Группа 20"/>
          <p:cNvGrpSpPr>
            <a:grpSpLocks/>
          </p:cNvGrpSpPr>
          <p:nvPr/>
        </p:nvGrpSpPr>
        <p:grpSpPr bwMode="auto">
          <a:xfrm>
            <a:off x="3238501" y="2857501"/>
            <a:ext cx="1978025" cy="1978025"/>
            <a:chOff x="1142976" y="2571744"/>
            <a:chExt cx="2714644" cy="2714644"/>
          </a:xfrm>
        </p:grpSpPr>
        <p:sp>
          <p:nvSpPr>
            <p:cNvPr id="12" name="Хорда 11"/>
            <p:cNvSpPr/>
            <p:nvPr/>
          </p:nvSpPr>
          <p:spPr>
            <a:xfrm>
              <a:off x="1142976" y="2571744"/>
              <a:ext cx="2714644" cy="2714644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1279" name="TextBox 8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11280" name="TextBox 9"/>
            <p:cNvSpPr txBox="1">
              <a:spLocks noChangeArrowheads="1"/>
            </p:cNvSpPr>
            <p:nvPr/>
          </p:nvSpPr>
          <p:spPr bwMode="auto">
            <a:xfrm>
              <a:off x="2802775" y="3750748"/>
              <a:ext cx="882176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х</a:t>
              </a:r>
            </a:p>
          </p:txBody>
        </p:sp>
        <p:sp>
          <p:nvSpPr>
            <p:cNvPr id="11281" name="TextBox 32"/>
            <p:cNvSpPr txBox="1">
              <a:spLocks noChangeArrowheads="1"/>
            </p:cNvSpPr>
            <p:nvPr/>
          </p:nvSpPr>
          <p:spPr bwMode="auto">
            <a:xfrm>
              <a:off x="2809309" y="4142258"/>
              <a:ext cx="882176" cy="46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/>
                <a:t>●</a:t>
              </a:r>
            </a:p>
          </p:txBody>
        </p:sp>
      </p:grpSp>
      <p:pic>
        <p:nvPicPr>
          <p:cNvPr id="11270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6763" flipH="1">
            <a:off x="4170363" y="4233863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Группа 20"/>
          <p:cNvGrpSpPr>
            <a:grpSpLocks/>
          </p:cNvGrpSpPr>
          <p:nvPr/>
        </p:nvGrpSpPr>
        <p:grpSpPr bwMode="auto">
          <a:xfrm>
            <a:off x="6634163" y="2857501"/>
            <a:ext cx="2582862" cy="1978025"/>
            <a:chOff x="313075" y="2571744"/>
            <a:chExt cx="3544545" cy="2714644"/>
          </a:xfrm>
        </p:grpSpPr>
        <p:sp>
          <p:nvSpPr>
            <p:cNvPr id="35" name="Хорда 34"/>
            <p:cNvSpPr/>
            <p:nvPr/>
          </p:nvSpPr>
          <p:spPr>
            <a:xfrm>
              <a:off x="1143112" y="2571744"/>
              <a:ext cx="2714508" cy="2714644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1275" name="TextBox 35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11276" name="TextBox 36"/>
            <p:cNvSpPr txBox="1">
              <a:spLocks noChangeArrowheads="1"/>
            </p:cNvSpPr>
            <p:nvPr/>
          </p:nvSpPr>
          <p:spPr bwMode="auto">
            <a:xfrm>
              <a:off x="313075" y="3734910"/>
              <a:ext cx="882177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х</a:t>
              </a:r>
            </a:p>
          </p:txBody>
        </p:sp>
        <p:sp>
          <p:nvSpPr>
            <p:cNvPr id="11277" name="TextBox 37"/>
            <p:cNvSpPr txBox="1">
              <a:spLocks noChangeArrowheads="1"/>
            </p:cNvSpPr>
            <p:nvPr/>
          </p:nvSpPr>
          <p:spPr bwMode="auto">
            <a:xfrm>
              <a:off x="319609" y="4126420"/>
              <a:ext cx="882177" cy="46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/>
                <a:t>●</a:t>
              </a:r>
            </a:p>
          </p:txBody>
        </p:sp>
      </p:grpSp>
      <p:sp>
        <p:nvSpPr>
          <p:cNvPr id="11272" name="TextBox 38"/>
          <p:cNvSpPr txBox="1">
            <a:spLocks noChangeArrowheads="1"/>
          </p:cNvSpPr>
          <p:nvPr/>
        </p:nvSpPr>
        <p:spPr bwMode="auto">
          <a:xfrm>
            <a:off x="3738564" y="512921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000000"/>
                </a:solidFill>
              </a:rPr>
              <a:t>∈ </a:t>
            </a:r>
            <a:r>
              <a:rPr lang="en-US" altLang="ru-RU" sz="2400" i="1">
                <a:solidFill>
                  <a:srgbClr val="000000"/>
                </a:solidFill>
              </a:rPr>
              <a:t>M</a:t>
            </a:r>
            <a:endParaRPr lang="ru-RU" altLang="ru-RU" sz="2400" i="1">
              <a:solidFill>
                <a:srgbClr val="000000"/>
              </a:solidFill>
            </a:endParaRPr>
          </a:p>
        </p:txBody>
      </p:sp>
      <p:sp>
        <p:nvSpPr>
          <p:cNvPr id="11273" name="TextBox 39"/>
          <p:cNvSpPr txBox="1">
            <a:spLocks noChangeArrowheads="1"/>
          </p:cNvSpPr>
          <p:nvPr/>
        </p:nvSpPr>
        <p:spPr bwMode="auto">
          <a:xfrm>
            <a:off x="7667626" y="512921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000000"/>
                </a:solidFill>
              </a:rPr>
              <a:t>∉ </a:t>
            </a:r>
            <a:r>
              <a:rPr lang="en-US" altLang="ru-RU" sz="2400" i="1">
                <a:solidFill>
                  <a:srgbClr val="000000"/>
                </a:solidFill>
              </a:rPr>
              <a:t>M</a:t>
            </a:r>
            <a:endParaRPr lang="ru-RU" altLang="ru-RU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627412"/>
            <a:ext cx="10992544" cy="21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2" rIns="91360" bIns="45682" anchor="ctr">
            <a:spAutoFit/>
          </a:bodyPr>
          <a:lstStyle/>
          <a:p>
            <a:pPr algn="ctr"/>
            <a:r>
              <a:rPr lang="ru-RU" sz="4400" dirty="0">
                <a:solidFill>
                  <a:srgbClr val="0180FF"/>
                </a:solidFill>
                <a:latin typeface="+mn-lt"/>
              </a:rPr>
              <a:t>«Множество есть многое, мыслимое нами как единое»</a:t>
            </a:r>
          </a:p>
          <a:p>
            <a:r>
              <a:rPr lang="ru-RU" sz="4400" kern="0" dirty="0" smtClean="0">
                <a:latin typeface="+mn-lt"/>
              </a:rPr>
              <a:t>Основатель теории </a:t>
            </a:r>
            <a:r>
              <a:rPr lang="ru-RU" sz="4400" kern="0" dirty="0">
                <a:latin typeface="+mn-lt"/>
              </a:rPr>
              <a:t>множеств – Георг Кантор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943872" y="3611671"/>
            <a:ext cx="5976664" cy="1938916"/>
          </a:xfrm>
          <a:prstGeom prst="rect">
            <a:avLst/>
          </a:prstGeom>
          <a:noFill/>
          <a:ln w="38100">
            <a:solidFill>
              <a:srgbClr val="0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60" tIns="45682" rIns="91360" bIns="45682" anchor="ctr">
            <a:spAutoFit/>
          </a:bodyPr>
          <a:lstStyle/>
          <a:p>
            <a:r>
              <a:rPr lang="ru-RU" sz="2400" dirty="0">
                <a:latin typeface="+mn-lt"/>
              </a:rPr>
              <a:t>(1845—1918) — немецкий математик, логик, теолог, создатель теории бесконечных множеств, оказавшей определяющее влияние на развитие математических наук на рубеже 19— 20 вв. </a:t>
            </a:r>
          </a:p>
        </p:txBody>
      </p:sp>
      <p:pic>
        <p:nvPicPr>
          <p:cNvPr id="23" name="Picture 2" descr="http://im3-tub-ru.yandex.net/i?id=353960019-1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512" y="3212976"/>
            <a:ext cx="2185988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3944" y="-13409"/>
            <a:ext cx="5083944" cy="76934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400" b="1" dirty="0">
                <a:solidFill>
                  <a:srgbClr val="0180FF"/>
                </a:solidFill>
              </a:rPr>
              <a:t>Подмножество</a:t>
            </a:r>
          </a:p>
        </p:txBody>
      </p:sp>
      <p:sp>
        <p:nvSpPr>
          <p:cNvPr id="12292" name="Содержимое 7"/>
          <p:cNvSpPr txBox="1">
            <a:spLocks/>
          </p:cNvSpPr>
          <p:nvPr/>
        </p:nvSpPr>
        <p:spPr bwMode="auto">
          <a:xfrm>
            <a:off x="1199456" y="1071564"/>
            <a:ext cx="918279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 dirty="0"/>
              <a:t>Если каждый элемент множества </a:t>
            </a:r>
            <a:r>
              <a:rPr lang="ru-RU" altLang="ru-RU" sz="2200" i="1" dirty="0"/>
              <a:t>P</a:t>
            </a:r>
            <a:r>
              <a:rPr lang="ru-RU" altLang="ru-RU" sz="2200" dirty="0"/>
              <a:t> принадлежит </a:t>
            </a:r>
            <a:r>
              <a:rPr lang="ru-RU" altLang="ru-RU" sz="2200" dirty="0" smtClean="0"/>
              <a:t>множеству </a:t>
            </a:r>
            <a:r>
              <a:rPr lang="ru-RU" altLang="ru-RU" sz="2200" i="1" dirty="0"/>
              <a:t>М</a:t>
            </a:r>
            <a:r>
              <a:rPr lang="ru-RU" altLang="ru-RU" sz="2200" dirty="0"/>
              <a:t>, то говорят, что </a:t>
            </a:r>
            <a:r>
              <a:rPr lang="ru-RU" altLang="ru-RU" sz="2200" i="1" dirty="0"/>
              <a:t>P</a:t>
            </a:r>
            <a:r>
              <a:rPr lang="ru-RU" altLang="ru-RU" sz="2200" dirty="0"/>
              <a:t> есть </a:t>
            </a:r>
            <a:r>
              <a:rPr lang="ru-RU" altLang="ru-RU" sz="2200" b="1" dirty="0"/>
              <a:t>подмножество </a:t>
            </a:r>
            <a:r>
              <a:rPr lang="ru-RU" altLang="ru-RU" sz="2200" i="1" dirty="0"/>
              <a:t>М</a:t>
            </a:r>
            <a:r>
              <a:rPr lang="ru-RU" altLang="ru-RU" sz="2200" dirty="0"/>
              <a:t>, и записывают: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200" i="1" dirty="0"/>
              <a:t>P </a:t>
            </a:r>
            <a:r>
              <a:rPr lang="ru-RU" altLang="ru-RU" sz="2200" dirty="0"/>
              <a:t>⊂ </a:t>
            </a:r>
            <a:r>
              <a:rPr lang="ru-RU" altLang="ru-RU" sz="2200" i="1" dirty="0"/>
              <a:t>М</a:t>
            </a:r>
          </a:p>
        </p:txBody>
      </p:sp>
      <p:pic>
        <p:nvPicPr>
          <p:cNvPr id="5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4374" r="54166" b="32195"/>
          <a:stretch>
            <a:fillRect/>
          </a:stretch>
        </p:blipFill>
        <p:spPr bwMode="auto">
          <a:xfrm>
            <a:off x="2131198" y="2286001"/>
            <a:ext cx="3786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Содержимое 7"/>
          <p:cNvSpPr txBox="1">
            <a:spLocks/>
          </p:cNvSpPr>
          <p:nvPr/>
        </p:nvSpPr>
        <p:spPr>
          <a:xfrm>
            <a:off x="6414251" y="2205688"/>
            <a:ext cx="4465066" cy="1500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200" b="1" dirty="0"/>
              <a:t>Универсальное</a:t>
            </a:r>
            <a:r>
              <a:rPr lang="ru-RU" sz="2200" dirty="0"/>
              <a:t> множество содержит все возможные подмножества одной </a:t>
            </a:r>
            <a:r>
              <a:rPr lang="ru-RU" sz="2200" dirty="0" smtClean="0"/>
              <a:t>природы</a:t>
            </a:r>
            <a:r>
              <a:rPr lang="ru-RU" sz="2200" dirty="0"/>
              <a:t>. Обозначается буквой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200" dirty="0"/>
              <a:t>.</a:t>
            </a:r>
            <a:endParaRPr lang="ru-RU" sz="2200" i="1" dirty="0"/>
          </a:p>
        </p:txBody>
      </p:sp>
      <p:pic>
        <p:nvPicPr>
          <p:cNvPr id="12298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430">
            <a:off x="1876425" y="5214938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14"/>
          <p:cNvSpPr>
            <a:spLocks noChangeArrowheads="1"/>
          </p:cNvSpPr>
          <p:nvPr/>
        </p:nvSpPr>
        <p:spPr bwMode="auto">
          <a:xfrm>
            <a:off x="3132734" y="5821363"/>
            <a:ext cx="199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 dirty="0"/>
              <a:t>P </a:t>
            </a:r>
            <a:r>
              <a:rPr lang="ru-RU" altLang="ru-RU" sz="2400" dirty="0"/>
              <a:t>⊂ </a:t>
            </a:r>
            <a:r>
              <a:rPr lang="ru-RU" altLang="ru-RU" sz="2400" i="1" dirty="0" smtClean="0"/>
              <a:t>М</a:t>
            </a:r>
            <a:r>
              <a:rPr lang="en-US" altLang="ru-RU" sz="2400" i="1" dirty="0" smtClean="0"/>
              <a:t>  R⊄ M</a:t>
            </a:r>
            <a:endParaRPr lang="ru-RU" altLang="ru-RU" sz="2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00056" y="4043616"/>
            <a:ext cx="4279261" cy="2385760"/>
          </a:xfrm>
          <a:prstGeom prst="rect">
            <a:avLst/>
          </a:prstGeom>
          <a:ln w="57150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94" name="Группа 20"/>
          <p:cNvGrpSpPr>
            <a:grpSpLocks/>
          </p:cNvGrpSpPr>
          <p:nvPr/>
        </p:nvGrpSpPr>
        <p:grpSpPr bwMode="auto">
          <a:xfrm>
            <a:off x="8400256" y="4289112"/>
            <a:ext cx="1877082" cy="1894768"/>
            <a:chOff x="1142976" y="2571744"/>
            <a:chExt cx="2714644" cy="2714644"/>
          </a:xfrm>
        </p:grpSpPr>
        <p:grpSp>
          <p:nvGrpSpPr>
            <p:cNvPr id="12300" name="Группа 16"/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13" name="Хорда 12"/>
              <p:cNvSpPr/>
              <p:nvPr/>
            </p:nvSpPr>
            <p:spPr>
              <a:xfrm>
                <a:off x="1142976" y="2571744"/>
                <a:ext cx="2714644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4" name="Хорда 13"/>
              <p:cNvSpPr/>
              <p:nvPr/>
            </p:nvSpPr>
            <p:spPr>
              <a:xfrm>
                <a:off x="2024728" y="3512730"/>
                <a:ext cx="1573952" cy="1572259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29C7FF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2301" name="TextBox 9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 dirty="0"/>
                <a:t>М</a:t>
              </a:r>
            </a:p>
          </p:txBody>
        </p:sp>
        <p:sp>
          <p:nvSpPr>
            <p:cNvPr id="12302" name="TextBox 10"/>
            <p:cNvSpPr txBox="1">
              <a:spLocks noChangeArrowheads="1"/>
            </p:cNvSpPr>
            <p:nvPr/>
          </p:nvSpPr>
          <p:spPr bwMode="auto">
            <a:xfrm>
              <a:off x="2025154" y="4007187"/>
              <a:ext cx="156831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Р</a:t>
              </a:r>
            </a:p>
          </p:txBody>
        </p:sp>
      </p:grp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693756" y="4537166"/>
            <a:ext cx="143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 dirty="0"/>
              <a:t>U</a:t>
            </a:r>
            <a:endParaRPr lang="ru-RU" altLang="ru-RU" sz="2400" i="1" dirty="0"/>
          </a:p>
        </p:txBody>
      </p:sp>
      <p:grpSp>
        <p:nvGrpSpPr>
          <p:cNvPr id="33" name="Группа 20"/>
          <p:cNvGrpSpPr>
            <a:grpSpLocks/>
          </p:cNvGrpSpPr>
          <p:nvPr/>
        </p:nvGrpSpPr>
        <p:grpSpPr bwMode="auto">
          <a:xfrm>
            <a:off x="2982810" y="2873230"/>
            <a:ext cx="1877082" cy="1894768"/>
            <a:chOff x="1142976" y="2571744"/>
            <a:chExt cx="2714644" cy="2714644"/>
          </a:xfrm>
        </p:grpSpPr>
        <p:grpSp>
          <p:nvGrpSpPr>
            <p:cNvPr id="37" name="Группа 16"/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40" name="Хорда 39"/>
              <p:cNvSpPr/>
              <p:nvPr/>
            </p:nvSpPr>
            <p:spPr>
              <a:xfrm>
                <a:off x="1142976" y="2571744"/>
                <a:ext cx="2714644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41" name="Хорда 40"/>
              <p:cNvSpPr/>
              <p:nvPr/>
            </p:nvSpPr>
            <p:spPr>
              <a:xfrm>
                <a:off x="2024728" y="3512730"/>
                <a:ext cx="1573952" cy="1572259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29C7FF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1214414" y="2928934"/>
              <a:ext cx="207170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 dirty="0"/>
                <a:t>М</a:t>
              </a:r>
            </a:p>
          </p:txBody>
        </p:sp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2025154" y="4007187"/>
              <a:ext cx="1568313" cy="49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 dirty="0"/>
                <a:t>Р</a:t>
              </a:r>
            </a:p>
          </p:txBody>
        </p:sp>
      </p:grpSp>
      <p:sp>
        <p:nvSpPr>
          <p:cNvPr id="42" name="Хорда 41"/>
          <p:cNvSpPr/>
          <p:nvPr/>
        </p:nvSpPr>
        <p:spPr bwMode="auto">
          <a:xfrm>
            <a:off x="2228011" y="4450128"/>
            <a:ext cx="1088333" cy="1097406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29C7FF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2218440" y="4710188"/>
            <a:ext cx="1084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 dirty="0" smtClean="0"/>
              <a:t>R</a:t>
            </a:r>
            <a:endParaRPr lang="ru-RU" altLang="ru-RU" sz="24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Свойства множеств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79376" y="1124744"/>
            <a:ext cx="10441160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600" dirty="0"/>
              <a:t>Любое множество является подмножеством самого себя (</a:t>
            </a:r>
            <a:r>
              <a:rPr lang="ru-RU" sz="3600" b="1" i="1" dirty="0" err="1"/>
              <a:t>рефлексивность</a:t>
            </a:r>
            <a:r>
              <a:rPr lang="ru-RU" sz="3600" dirty="0" smtClean="0"/>
              <a:t>):</a:t>
            </a:r>
          </a:p>
          <a:p>
            <a:pPr fontAlgn="auto">
              <a:spcAft>
                <a:spcPts val="0"/>
              </a:spcAft>
            </a:pPr>
            <a:r>
              <a:rPr lang="ru-RU" sz="3600" dirty="0" smtClean="0"/>
              <a:t>М </a:t>
            </a:r>
            <a:r>
              <a:rPr lang="ru-RU" sz="3600" dirty="0"/>
              <a:t>⊂</a:t>
            </a:r>
            <a:r>
              <a:rPr lang="ru-RU" sz="3600" dirty="0" smtClean="0">
                <a:sym typeface="Symbol" pitchFamily="18" charset="2"/>
              </a:rPr>
              <a:t> </a:t>
            </a:r>
            <a:r>
              <a:rPr lang="ru-RU" sz="3600" dirty="0" smtClean="0"/>
              <a:t>М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  <a:p>
            <a:pPr fontAlgn="auto">
              <a:spcAft>
                <a:spcPts val="0"/>
              </a:spcAft>
            </a:pPr>
            <a:r>
              <a:rPr lang="ru-RU" sz="3600" dirty="0"/>
              <a:t>Для любых множеств А,В,С  справедливо свойство </a:t>
            </a:r>
            <a:r>
              <a:rPr lang="ru-RU" sz="3600" b="1" i="1" dirty="0" smtClean="0"/>
              <a:t>транзитивности</a:t>
            </a:r>
            <a:r>
              <a:rPr lang="ru-RU" sz="3600" dirty="0" smtClean="0"/>
              <a:t>:</a:t>
            </a:r>
          </a:p>
          <a:p>
            <a:pPr fontAlgn="auto">
              <a:spcAft>
                <a:spcPts val="0"/>
              </a:spcAft>
            </a:pPr>
            <a:r>
              <a:rPr lang="ru-RU" sz="3600" dirty="0" smtClean="0"/>
              <a:t>Если А ⊂ В и В </a:t>
            </a:r>
            <a:r>
              <a:rPr lang="ru-RU" sz="3600" dirty="0"/>
              <a:t>⊂ </a:t>
            </a:r>
            <a:r>
              <a:rPr lang="ru-RU" sz="3600" dirty="0" smtClean="0"/>
              <a:t>С, </a:t>
            </a:r>
            <a:r>
              <a:rPr lang="ru-RU" sz="3600" dirty="0"/>
              <a:t>то  </a:t>
            </a:r>
            <a:r>
              <a:rPr lang="ru-RU" sz="3600" dirty="0" smtClean="0"/>
              <a:t>А </a:t>
            </a:r>
            <a:r>
              <a:rPr lang="ru-RU" sz="3600" dirty="0"/>
              <a:t>⊂ </a:t>
            </a:r>
            <a:r>
              <a:rPr lang="ru-RU" sz="3600" dirty="0" smtClean="0"/>
              <a:t>С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  <a:p>
            <a:pPr fontAlgn="auto">
              <a:spcAft>
                <a:spcPts val="0"/>
              </a:spcAft>
            </a:pPr>
            <a:r>
              <a:rPr lang="ru-RU" sz="3600" dirty="0"/>
              <a:t>Для всякого множества </a:t>
            </a:r>
            <a:r>
              <a:rPr lang="ru-RU" sz="3600" dirty="0" smtClean="0"/>
              <a:t>М </a:t>
            </a:r>
            <a:r>
              <a:rPr lang="ru-RU" sz="3600" dirty="0"/>
              <a:t>пустое множество </a:t>
            </a:r>
            <a:r>
              <a:rPr lang="ru-RU" sz="3600" dirty="0">
                <a:sym typeface="Symbol" pitchFamily="18" charset="2"/>
              </a:rPr>
              <a:t></a:t>
            </a:r>
            <a:r>
              <a:rPr lang="ru-RU" sz="3600" dirty="0"/>
              <a:t>  является его подмножеством: </a:t>
            </a:r>
            <a:endParaRPr lang="ru-RU" sz="3600" dirty="0" smtClean="0"/>
          </a:p>
          <a:p>
            <a:pPr fontAlgn="auto">
              <a:spcAft>
                <a:spcPts val="0"/>
              </a:spcAft>
            </a:pPr>
            <a:r>
              <a:rPr lang="ru-RU" sz="3600" dirty="0" smtClean="0">
                <a:sym typeface="Symbol" pitchFamily="18" charset="2"/>
              </a:rPr>
              <a:t>∅ </a:t>
            </a:r>
            <a:r>
              <a:rPr lang="ru-RU" sz="3600" dirty="0"/>
              <a:t>⊂ </a:t>
            </a:r>
            <a:r>
              <a:rPr lang="ru-RU" sz="3600" dirty="0" smtClean="0"/>
              <a:t>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760359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72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Количество подмножеств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487488" y="1185042"/>
            <a:ext cx="8496944" cy="1379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400" dirty="0"/>
              <a:t>Если мощность множества </a:t>
            </a:r>
            <a:r>
              <a:rPr lang="en-US" sz="4400" dirty="0"/>
              <a:t>n</a:t>
            </a:r>
            <a:r>
              <a:rPr lang="ru-RU" sz="4400" dirty="0"/>
              <a:t>, то у этого множества 2</a:t>
            </a:r>
            <a:r>
              <a:rPr lang="en-US" sz="4400" baseline="30000" dirty="0"/>
              <a:t>n</a:t>
            </a:r>
            <a:r>
              <a:rPr lang="en-US" sz="4400" dirty="0"/>
              <a:t> </a:t>
            </a:r>
            <a:r>
              <a:rPr lang="ru-RU" sz="4400" dirty="0"/>
              <a:t>подмножеств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055439" y="2822775"/>
            <a:ext cx="4631305" cy="2800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400" dirty="0" smtClean="0"/>
              <a:t>А</a:t>
            </a:r>
            <a:r>
              <a:rPr lang="ru-RU" sz="4400" dirty="0"/>
              <a:t>=</a:t>
            </a:r>
            <a:r>
              <a:rPr lang="en-US" sz="4400" dirty="0"/>
              <a:t>{1</a:t>
            </a:r>
            <a:r>
              <a:rPr lang="ru-RU" sz="4400" dirty="0"/>
              <a:t>,2</a:t>
            </a:r>
            <a:r>
              <a:rPr lang="en-US" sz="4400" dirty="0"/>
              <a:t>}</a:t>
            </a:r>
            <a:endParaRPr lang="ru-RU" sz="4400" dirty="0"/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sz="4400" dirty="0"/>
              <a:t>Подмножества А: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sz="4400" dirty="0"/>
              <a:t>{</a:t>
            </a:r>
            <a:r>
              <a:rPr lang="en-US" sz="4400" dirty="0">
                <a:sym typeface="Symbol" pitchFamily="18" charset="2"/>
              </a:rPr>
              <a:t></a:t>
            </a:r>
            <a:r>
              <a:rPr lang="en-US" sz="4400" dirty="0"/>
              <a:t>}</a:t>
            </a:r>
            <a:r>
              <a:rPr lang="ru-RU" sz="4400" dirty="0"/>
              <a:t>, </a:t>
            </a:r>
            <a:r>
              <a:rPr lang="en-US" sz="4400" dirty="0"/>
              <a:t>{</a:t>
            </a:r>
            <a:r>
              <a:rPr lang="ru-RU" sz="4400" dirty="0"/>
              <a:t>1</a:t>
            </a:r>
            <a:r>
              <a:rPr lang="en-US" sz="4400" dirty="0"/>
              <a:t>}</a:t>
            </a:r>
            <a:r>
              <a:rPr lang="ru-RU" sz="4400" dirty="0"/>
              <a:t>, </a:t>
            </a:r>
            <a:r>
              <a:rPr lang="en-US" sz="4400" dirty="0"/>
              <a:t>{</a:t>
            </a:r>
            <a:r>
              <a:rPr lang="ru-RU" sz="4400" dirty="0"/>
              <a:t>2</a:t>
            </a:r>
            <a:r>
              <a:rPr lang="en-US" sz="4400" dirty="0"/>
              <a:t>}</a:t>
            </a:r>
            <a:r>
              <a:rPr lang="ru-RU" sz="4400" dirty="0"/>
              <a:t>, </a:t>
            </a:r>
            <a:r>
              <a:rPr lang="en-US" sz="4400" dirty="0"/>
              <a:t>{</a:t>
            </a:r>
            <a:r>
              <a:rPr lang="ru-RU" sz="4400" dirty="0"/>
              <a:t>1,2</a:t>
            </a:r>
            <a:r>
              <a:rPr lang="en-US" sz="4400" dirty="0" smtClean="0"/>
              <a:t>}</a:t>
            </a:r>
            <a:endParaRPr lang="ru-RU" sz="44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951984" y="2822774"/>
            <a:ext cx="5976664" cy="280069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0" tIns="45682" rIns="91360" bIns="45682">
            <a:spAutoFit/>
          </a:bodyPr>
          <a:lstStyle/>
          <a:p>
            <a:pPr algn="ctr"/>
            <a:r>
              <a:rPr lang="ru-RU" sz="4400" dirty="0">
                <a:latin typeface="+mn-lt"/>
              </a:rPr>
              <a:t>В=</a:t>
            </a:r>
            <a:r>
              <a:rPr lang="en-US" sz="4400" dirty="0">
                <a:latin typeface="+mn-lt"/>
              </a:rPr>
              <a:t>{1</a:t>
            </a:r>
            <a:r>
              <a:rPr lang="ru-RU" sz="4400" dirty="0">
                <a:latin typeface="+mn-lt"/>
              </a:rPr>
              <a:t>,3,5</a:t>
            </a:r>
            <a:r>
              <a:rPr lang="en-US" sz="4400" dirty="0">
                <a:latin typeface="+mn-lt"/>
              </a:rPr>
              <a:t>}</a:t>
            </a:r>
            <a:endParaRPr lang="ru-RU" sz="4400" dirty="0">
              <a:latin typeface="+mn-lt"/>
            </a:endParaRPr>
          </a:p>
          <a:p>
            <a:pPr algn="ctr"/>
            <a:r>
              <a:rPr lang="ru-RU" sz="4400" dirty="0" smtClean="0">
                <a:latin typeface="+mn-lt"/>
              </a:rPr>
              <a:t>Подмножества </a:t>
            </a:r>
            <a:r>
              <a:rPr lang="ru-RU" sz="4400" dirty="0">
                <a:latin typeface="+mn-lt"/>
              </a:rPr>
              <a:t>В:</a:t>
            </a:r>
          </a:p>
          <a:p>
            <a:pPr algn="ctr"/>
            <a:r>
              <a:rPr lang="en-US" sz="4400" dirty="0">
                <a:latin typeface="+mn-lt"/>
              </a:rPr>
              <a:t>{</a:t>
            </a:r>
            <a:r>
              <a:rPr lang="en-US" sz="4400" dirty="0">
                <a:latin typeface="+mn-lt"/>
                <a:sym typeface="Symbol" pitchFamily="18" charset="2"/>
              </a:rPr>
              <a:t>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1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3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5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1,3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</a:t>
            </a:r>
            <a:r>
              <a:rPr lang="ru-RU" sz="4400" dirty="0">
                <a:latin typeface="+mn-lt"/>
              </a:rPr>
              <a:t>1,5</a:t>
            </a:r>
            <a:r>
              <a:rPr lang="en-US" sz="4400" dirty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 smtClean="0">
                <a:latin typeface="+mn-lt"/>
              </a:rPr>
              <a:t>{</a:t>
            </a:r>
            <a:r>
              <a:rPr lang="ru-RU" sz="4400" dirty="0" smtClean="0">
                <a:latin typeface="+mn-lt"/>
              </a:rPr>
              <a:t>3,5</a:t>
            </a:r>
            <a:r>
              <a:rPr lang="en-US" sz="4400" dirty="0" smtClean="0">
                <a:latin typeface="+mn-lt"/>
              </a:rPr>
              <a:t>}</a:t>
            </a:r>
            <a:r>
              <a:rPr lang="ru-RU" sz="4400" dirty="0">
                <a:latin typeface="+mn-lt"/>
              </a:rPr>
              <a:t>, </a:t>
            </a:r>
            <a:r>
              <a:rPr lang="en-US" sz="4400" dirty="0">
                <a:latin typeface="+mn-lt"/>
              </a:rPr>
              <a:t>{1</a:t>
            </a:r>
            <a:r>
              <a:rPr lang="ru-RU" sz="4400" dirty="0">
                <a:latin typeface="+mn-lt"/>
              </a:rPr>
              <a:t>,3,5</a:t>
            </a:r>
            <a:r>
              <a:rPr lang="en-US" sz="4400" dirty="0" smtClean="0">
                <a:latin typeface="+mn-lt"/>
              </a:rPr>
              <a:t>}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6216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72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Свойства множеств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9156" y="737579"/>
            <a:ext cx="10041339" cy="2547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Tx/>
              <a:buNone/>
            </a:pPr>
            <a:r>
              <a:rPr lang="ru-RU" sz="3200" dirty="0" smtClean="0">
                <a:solidFill>
                  <a:srgbClr val="080808"/>
                </a:solidFill>
              </a:rPr>
              <a:t>Два множества </a:t>
            </a:r>
            <a:r>
              <a:rPr lang="ru-RU" sz="3200" i="1" dirty="0" smtClean="0">
                <a:solidFill>
                  <a:srgbClr val="0000FF"/>
                </a:solidFill>
              </a:rPr>
              <a:t>А</a:t>
            </a:r>
            <a:r>
              <a:rPr lang="ru-RU" sz="3200" dirty="0" smtClean="0">
                <a:solidFill>
                  <a:srgbClr val="080808"/>
                </a:solidFill>
              </a:rPr>
              <a:t> и </a:t>
            </a:r>
            <a:r>
              <a:rPr lang="ru-RU" sz="3200" i="1" dirty="0" smtClean="0">
                <a:solidFill>
                  <a:srgbClr val="0000FF"/>
                </a:solidFill>
              </a:rPr>
              <a:t>В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smtClean="0">
                <a:solidFill>
                  <a:srgbClr val="080808"/>
                </a:solidFill>
              </a:rPr>
              <a:t>называются 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равными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80808"/>
                </a:solidFill>
              </a:rPr>
              <a:t>( </a:t>
            </a:r>
            <a:r>
              <a:rPr lang="ru-RU" sz="3200" i="1" dirty="0" smtClean="0">
                <a:solidFill>
                  <a:srgbClr val="0000FF"/>
                </a:solidFill>
              </a:rPr>
              <a:t>А</a:t>
            </a:r>
            <a:r>
              <a:rPr lang="ru-RU" sz="3200" dirty="0" smtClean="0">
                <a:solidFill>
                  <a:srgbClr val="0000FF"/>
                </a:solidFill>
              </a:rPr>
              <a:t> =</a:t>
            </a:r>
            <a:r>
              <a:rPr lang="ru-RU" sz="3200" i="1" dirty="0" smtClean="0">
                <a:solidFill>
                  <a:srgbClr val="0000FF"/>
                </a:solidFill>
              </a:rPr>
              <a:t> В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smtClean="0">
                <a:solidFill>
                  <a:srgbClr val="080808"/>
                </a:solidFill>
              </a:rPr>
              <a:t>), если они состоят из одних и тех же элементов, </a:t>
            </a:r>
            <a:r>
              <a:rPr lang="ru-RU" sz="3200" dirty="0" smtClean="0">
                <a:solidFill>
                  <a:srgbClr val="C00000"/>
                </a:solidFill>
              </a:rPr>
              <a:t>то есть каждый элемент множества  </a:t>
            </a:r>
            <a:r>
              <a:rPr lang="ru-RU" sz="3200" i="1" dirty="0" smtClean="0">
                <a:solidFill>
                  <a:srgbClr val="0000FF"/>
                </a:solidFill>
              </a:rPr>
              <a:t>А</a:t>
            </a:r>
            <a:r>
              <a:rPr lang="ru-RU" sz="3200" dirty="0" smtClean="0">
                <a:solidFill>
                  <a:srgbClr val="080808"/>
                </a:solidFill>
              </a:rPr>
              <a:t>  </a:t>
            </a:r>
            <a:r>
              <a:rPr lang="ru-RU" sz="3200" dirty="0" smtClean="0">
                <a:solidFill>
                  <a:srgbClr val="C00000"/>
                </a:solidFill>
              </a:rPr>
              <a:t>является элементом множества </a:t>
            </a:r>
            <a:r>
              <a:rPr lang="ru-RU" sz="3200" i="1" dirty="0" smtClean="0">
                <a:solidFill>
                  <a:srgbClr val="080808"/>
                </a:solidFill>
              </a:rPr>
              <a:t> </a:t>
            </a:r>
            <a:r>
              <a:rPr lang="ru-RU" sz="3200" i="1" dirty="0" smtClean="0">
                <a:solidFill>
                  <a:srgbClr val="0000FF"/>
                </a:solidFill>
              </a:rPr>
              <a:t>В</a:t>
            </a:r>
            <a:r>
              <a:rPr lang="ru-RU" sz="3200" dirty="0" smtClean="0">
                <a:solidFill>
                  <a:srgbClr val="080808"/>
                </a:solidFill>
              </a:rPr>
              <a:t>  </a:t>
            </a:r>
            <a:r>
              <a:rPr lang="ru-RU" sz="3200" dirty="0" smtClean="0">
                <a:solidFill>
                  <a:srgbClr val="C00000"/>
                </a:solidFill>
              </a:rPr>
              <a:t>и наоборот, каждый элемент множества</a:t>
            </a:r>
            <a:r>
              <a:rPr lang="ru-RU" sz="3200" dirty="0" smtClean="0">
                <a:solidFill>
                  <a:srgbClr val="080808"/>
                </a:solidFill>
              </a:rPr>
              <a:t>  </a:t>
            </a:r>
            <a:r>
              <a:rPr lang="ru-RU" sz="3200" i="1" dirty="0" smtClean="0">
                <a:solidFill>
                  <a:srgbClr val="0000FF"/>
                </a:solidFill>
              </a:rPr>
              <a:t>В</a:t>
            </a:r>
            <a:r>
              <a:rPr lang="ru-RU" sz="3200" dirty="0" smtClean="0">
                <a:solidFill>
                  <a:srgbClr val="080808"/>
                </a:solidFill>
              </a:rPr>
              <a:t>  </a:t>
            </a:r>
            <a:r>
              <a:rPr lang="ru-RU" sz="3200" dirty="0" smtClean="0">
                <a:solidFill>
                  <a:srgbClr val="C00000"/>
                </a:solidFill>
              </a:rPr>
              <a:t>является элементом множества </a:t>
            </a:r>
            <a:r>
              <a:rPr lang="ru-RU" sz="3200" dirty="0" smtClean="0">
                <a:solidFill>
                  <a:srgbClr val="080808"/>
                </a:solidFill>
              </a:rPr>
              <a:t> </a:t>
            </a:r>
            <a:r>
              <a:rPr lang="ru-RU" sz="3200" i="1" dirty="0" smtClean="0">
                <a:solidFill>
                  <a:srgbClr val="0000FF"/>
                </a:solidFill>
              </a:rPr>
              <a:t>А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smtClean="0">
                <a:solidFill>
                  <a:srgbClr val="080808"/>
                </a:solidFill>
              </a:rPr>
              <a:t>.</a:t>
            </a:r>
            <a:endParaRPr lang="ru-RU" sz="3200" dirty="0">
              <a:solidFill>
                <a:srgbClr val="08080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72" y="3212976"/>
            <a:ext cx="10585176" cy="3539354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r>
              <a:rPr lang="ru-RU" sz="3200" b="1" dirty="0" smtClean="0">
                <a:solidFill>
                  <a:srgbClr val="080808"/>
                </a:solidFill>
                <a:latin typeface="+mn-lt"/>
              </a:rPr>
              <a:t>Примеры</a:t>
            </a:r>
            <a:r>
              <a:rPr lang="en-US" sz="3200" b="1" dirty="0">
                <a:solidFill>
                  <a:srgbClr val="080808"/>
                </a:solidFill>
                <a:latin typeface="+mn-lt"/>
              </a:rPr>
              <a:t>:</a:t>
            </a:r>
            <a:endParaRPr lang="ru-RU" sz="3200" dirty="0">
              <a:solidFill>
                <a:srgbClr val="080808"/>
              </a:solidFill>
              <a:latin typeface="+mn-lt"/>
            </a:endParaRPr>
          </a:p>
          <a:p>
            <a:r>
              <a:rPr lang="ru-RU" sz="3200" i="1" dirty="0">
                <a:latin typeface="+mn-lt"/>
              </a:rPr>
              <a:t>1. </a:t>
            </a:r>
            <a:r>
              <a:rPr lang="en-US" sz="3200" i="1" dirty="0" smtClean="0">
                <a:latin typeface="+mn-lt"/>
              </a:rPr>
              <a:t>A={1,3}</a:t>
            </a:r>
            <a:r>
              <a:rPr lang="ru-RU" sz="3200" i="1" dirty="0" smtClean="0">
                <a:latin typeface="+mn-lt"/>
              </a:rPr>
              <a:t>,</a:t>
            </a:r>
            <a:r>
              <a:rPr lang="en-US" sz="3200" i="1" dirty="0" smtClean="0">
                <a:latin typeface="+mn-lt"/>
              </a:rPr>
              <a:t> B={1,3}</a:t>
            </a:r>
            <a:r>
              <a:rPr lang="ru-RU" sz="3200" i="1" dirty="0" smtClean="0">
                <a:latin typeface="+mn-lt"/>
              </a:rPr>
              <a:t>. </a:t>
            </a:r>
            <a:r>
              <a:rPr lang="ru-RU" sz="3200" i="1" dirty="0">
                <a:latin typeface="+mn-lt"/>
              </a:rPr>
              <a:t>Множества  </a:t>
            </a:r>
            <a:r>
              <a:rPr lang="ru-RU" sz="3200" i="1" dirty="0" smtClean="0">
                <a:latin typeface="+mn-lt"/>
              </a:rPr>
              <a:t>состоят </a:t>
            </a:r>
            <a:r>
              <a:rPr lang="ru-RU" sz="3200" i="1" dirty="0">
                <a:latin typeface="+mn-lt"/>
              </a:rPr>
              <a:t>из одних  и тех же элементов, поэтому они равные: </a:t>
            </a:r>
            <a:r>
              <a:rPr lang="ru-RU" sz="3200" b="1" i="1" dirty="0">
                <a:solidFill>
                  <a:srgbClr val="0000FF"/>
                </a:solidFill>
                <a:latin typeface="+mn-lt"/>
              </a:rPr>
              <a:t>А = В </a:t>
            </a:r>
            <a:r>
              <a:rPr lang="ru-RU" sz="3200" i="1" dirty="0">
                <a:latin typeface="+mn-lt"/>
              </a:rPr>
              <a:t>. </a:t>
            </a:r>
            <a:endParaRPr lang="ru-RU" sz="3200" dirty="0">
              <a:latin typeface="+mn-lt"/>
            </a:endParaRPr>
          </a:p>
          <a:p>
            <a:r>
              <a:rPr lang="ru-RU" sz="3200" i="1" dirty="0">
                <a:latin typeface="+mn-lt"/>
              </a:rPr>
              <a:t>2. Множество  решений уравнения </a:t>
            </a:r>
            <a:r>
              <a:rPr lang="en-US" sz="3200" i="1" dirty="0" smtClean="0">
                <a:latin typeface="+mn-lt"/>
              </a:rPr>
              <a:t>X</a:t>
            </a:r>
            <a:r>
              <a:rPr lang="en-US" sz="3200" i="1" baseline="30000" dirty="0" smtClean="0">
                <a:latin typeface="+mn-lt"/>
              </a:rPr>
              <a:t>2</a:t>
            </a:r>
            <a:r>
              <a:rPr lang="en-US" sz="3200" i="1" dirty="0" smtClean="0">
                <a:latin typeface="+mn-lt"/>
              </a:rPr>
              <a:t>-5X+6</a:t>
            </a:r>
            <a:r>
              <a:rPr lang="ru-RU" sz="3200" i="1" dirty="0" smtClean="0">
                <a:latin typeface="+mn-lt"/>
              </a:rPr>
              <a:t>                               </a:t>
            </a:r>
            <a:r>
              <a:rPr lang="ru-RU" sz="3200" i="1" dirty="0">
                <a:latin typeface="+mn-lt"/>
              </a:rPr>
              <a:t>есть множество чисел </a:t>
            </a:r>
            <a:r>
              <a:rPr lang="ru-RU" sz="3200" b="1" i="1" dirty="0">
                <a:latin typeface="+mn-lt"/>
              </a:rPr>
              <a:t>2 </a:t>
            </a:r>
            <a:r>
              <a:rPr lang="ru-RU" sz="3200" i="1" dirty="0">
                <a:latin typeface="+mn-lt"/>
              </a:rPr>
              <a:t>и </a:t>
            </a:r>
            <a:r>
              <a:rPr lang="ru-RU" sz="3200" b="1" i="1" dirty="0">
                <a:latin typeface="+mn-lt"/>
              </a:rPr>
              <a:t>3</a:t>
            </a:r>
            <a:r>
              <a:rPr lang="ru-RU" sz="3200" i="1" dirty="0">
                <a:latin typeface="+mn-lt"/>
              </a:rPr>
              <a:t>, то есть </a:t>
            </a:r>
            <a:r>
              <a:rPr lang="en-US" sz="3200" i="1" dirty="0" smtClean="0">
                <a:latin typeface="+mn-lt"/>
              </a:rPr>
              <a:t>A={2,3}</a:t>
            </a:r>
            <a:r>
              <a:rPr lang="ru-RU" sz="3200" i="1" dirty="0" smtClean="0">
                <a:latin typeface="+mn-lt"/>
              </a:rPr>
              <a:t>. </a:t>
            </a:r>
            <a:r>
              <a:rPr lang="ru-RU" sz="3200" i="1" dirty="0">
                <a:latin typeface="+mn-lt"/>
              </a:rPr>
              <a:t>Множество </a:t>
            </a:r>
            <a:r>
              <a:rPr lang="ru-RU" sz="3200" b="1" i="1" dirty="0">
                <a:solidFill>
                  <a:srgbClr val="0000FF"/>
                </a:solidFill>
                <a:latin typeface="+mn-lt"/>
              </a:rPr>
              <a:t>В</a:t>
            </a:r>
            <a:r>
              <a:rPr lang="ru-RU" sz="32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200" i="1" dirty="0">
                <a:latin typeface="+mn-lt"/>
              </a:rPr>
              <a:t>простых чисел, меньших </a:t>
            </a:r>
            <a:r>
              <a:rPr lang="ru-RU" sz="3200" b="1" i="1" dirty="0">
                <a:solidFill>
                  <a:srgbClr val="0000FF"/>
                </a:solidFill>
                <a:latin typeface="+mn-lt"/>
              </a:rPr>
              <a:t>5</a:t>
            </a:r>
            <a:r>
              <a:rPr lang="ru-RU" sz="3200" i="1" dirty="0">
                <a:latin typeface="+mn-lt"/>
              </a:rPr>
              <a:t>, также состоит из чисел 2 и 3, то есть </a:t>
            </a:r>
            <a:r>
              <a:rPr lang="en-US" sz="3200" i="1" dirty="0" smtClean="0">
                <a:latin typeface="+mn-lt"/>
              </a:rPr>
              <a:t>B={2,3}</a:t>
            </a:r>
            <a:r>
              <a:rPr lang="ru-RU" sz="3200" i="1" dirty="0" smtClean="0">
                <a:latin typeface="+mn-lt"/>
              </a:rPr>
              <a:t>.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9157" y="728343"/>
            <a:ext cx="227161" cy="4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651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Вопросы и задания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35360" y="1196753"/>
            <a:ext cx="10009112" cy="15841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 smtClean="0"/>
              <a:t>Задача 1.</a:t>
            </a:r>
            <a:r>
              <a:rPr lang="ru-RU" sz="3600" dirty="0" smtClean="0"/>
              <a:t> Выберите все подмножества  множества </a:t>
            </a:r>
            <a:r>
              <a:rPr lang="en-US" sz="3600" dirty="0" smtClean="0"/>
              <a:t>{0,1,3,4,5,7,9}</a:t>
            </a:r>
            <a:endParaRPr lang="ru-RU" sz="36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063552" y="2791870"/>
            <a:ext cx="4032448" cy="38054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{2,8,9}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{0,1,3,9}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{4,5,6,7}</a:t>
            </a:r>
            <a:endParaRPr lang="en-US" sz="3600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{5,7,9}</a:t>
            </a:r>
            <a:endParaRPr lang="en-US" sz="3600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{0,3,5,9}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∅</a:t>
            </a:r>
            <a:endParaRPr lang="en-US" sz="3600" dirty="0"/>
          </a:p>
          <a:p>
            <a:pPr algn="l" fontAlgn="auto">
              <a:spcAft>
                <a:spcPts val="0"/>
              </a:spcAft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77081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Вопросы и задания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35360" y="1196753"/>
            <a:ext cx="10009112" cy="15841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 smtClean="0"/>
              <a:t>Задача </a:t>
            </a:r>
            <a:r>
              <a:rPr lang="en-US" sz="3600" b="1" i="1" dirty="0" smtClean="0"/>
              <a:t>2</a:t>
            </a:r>
            <a:r>
              <a:rPr lang="ru-RU" sz="3600" b="1" i="1" dirty="0" smtClean="0"/>
              <a:t>.</a:t>
            </a:r>
            <a:r>
              <a:rPr lang="ru-RU" sz="3600" dirty="0" smtClean="0"/>
              <a:t> Выберите все слова, буквы которых являются подмножествами  множества букв слова МАТЕМАТИКА</a:t>
            </a:r>
            <a:endParaRPr lang="ru-RU" sz="36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359696" y="2791870"/>
            <a:ext cx="3600400" cy="40661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/>
              <a:t>{</a:t>
            </a:r>
            <a:r>
              <a:rPr lang="ru-RU" sz="3600" dirty="0" smtClean="0"/>
              <a:t>М</a:t>
            </a:r>
            <a:r>
              <a:rPr lang="en-US" sz="3600" dirty="0" smtClean="0"/>
              <a:t>,</a:t>
            </a:r>
            <a:r>
              <a:rPr lang="ru-RU" sz="3600" dirty="0" smtClean="0"/>
              <a:t>А</a:t>
            </a:r>
            <a:r>
              <a:rPr lang="en-US" sz="3600" dirty="0" smtClean="0"/>
              <a:t>,</a:t>
            </a:r>
            <a:r>
              <a:rPr lang="ru-RU" sz="3600" dirty="0" smtClean="0"/>
              <a:t>Т</a:t>
            </a:r>
            <a:r>
              <a:rPr lang="en-US" sz="3600" dirty="0" smtClean="0"/>
              <a:t>,</a:t>
            </a:r>
            <a:r>
              <a:rPr lang="ru-RU" sz="3600" dirty="0" smtClean="0"/>
              <a:t>Е</a:t>
            </a:r>
            <a:r>
              <a:rPr lang="en-US" sz="3600" dirty="0" smtClean="0"/>
              <a:t>,</a:t>
            </a:r>
            <a:r>
              <a:rPr lang="ru-RU" sz="3600" dirty="0" smtClean="0"/>
              <a:t>И</a:t>
            </a:r>
            <a:r>
              <a:rPr lang="en-US" sz="3600" dirty="0" smtClean="0"/>
              <a:t>,</a:t>
            </a:r>
            <a:r>
              <a:rPr lang="ru-RU" sz="3600" dirty="0" smtClean="0"/>
              <a:t>К</a:t>
            </a:r>
            <a:r>
              <a:rPr lang="en-US" sz="3600" dirty="0" smtClean="0"/>
              <a:t>}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 smtClean="0"/>
              <a:t>КИТ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 smtClean="0"/>
              <a:t>КОТ</a:t>
            </a:r>
            <a:endParaRPr lang="en-US" sz="3600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 smtClean="0"/>
              <a:t>ТЕМА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 smtClean="0"/>
              <a:t>ТЕМАТИКА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600" dirty="0" smtClean="0"/>
              <a:t>МАТЕРИК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5709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Вопросы и задания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83432" y="908720"/>
            <a:ext cx="9361040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 smtClean="0"/>
              <a:t>Задача </a:t>
            </a:r>
            <a:r>
              <a:rPr lang="en-US" sz="3600" b="1" i="1" dirty="0" smtClean="0"/>
              <a:t>3</a:t>
            </a:r>
            <a:r>
              <a:rPr lang="ru-RU" sz="3600" b="1" i="1" dirty="0" smtClean="0"/>
              <a:t>.</a:t>
            </a:r>
            <a:r>
              <a:rPr lang="ru-RU" sz="3600" dirty="0" smtClean="0"/>
              <a:t> Дано множество М=</a:t>
            </a:r>
            <a:r>
              <a:rPr lang="en-US" sz="3600" dirty="0" smtClean="0"/>
              <a:t>{0,2,4,6,8}.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/>
              <a:t>Выберите все верные утверждения: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2 ∈ M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6 </a:t>
            </a:r>
            <a:r>
              <a:rPr lang="en-US" sz="3600" b="1" dirty="0"/>
              <a:t>∈</a:t>
            </a:r>
            <a:r>
              <a:rPr lang="en-US" sz="3600" b="1" dirty="0" smtClean="0"/>
              <a:t> M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3 ∈ </a:t>
            </a:r>
            <a:r>
              <a:rPr lang="en-US" sz="3600" b="1" dirty="0"/>
              <a:t>M</a:t>
            </a:r>
            <a:endParaRPr lang="en-US" sz="3600" b="1" dirty="0" smtClean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5 ∉ M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</a:t>
            </a:r>
            <a:r>
              <a:rPr lang="en-US" sz="3600" dirty="0" smtClean="0"/>
              <a:t>0,2,8} ⊂ </a:t>
            </a:r>
            <a:r>
              <a:rPr lang="en-US" sz="3600" b="1" dirty="0" smtClean="0"/>
              <a:t>M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/>
              <a:t>{</a:t>
            </a:r>
            <a:r>
              <a:rPr lang="en-US" sz="3600" dirty="0" smtClean="0"/>
              <a:t>0,3,6,8} </a:t>
            </a:r>
            <a:r>
              <a:rPr lang="en-US" sz="3600" dirty="0"/>
              <a:t>⊂ </a:t>
            </a:r>
            <a:r>
              <a:rPr lang="en-US" sz="3600" b="1" dirty="0" smtClean="0"/>
              <a:t>M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{2,3,4,6,8}</a:t>
            </a:r>
            <a:r>
              <a:rPr lang="en-US" sz="3600" b="1" dirty="0"/>
              <a:t> ⊄</a:t>
            </a:r>
            <a:r>
              <a:rPr lang="en-US" sz="3600" dirty="0" smtClean="0"/>
              <a:t> </a:t>
            </a:r>
            <a:r>
              <a:rPr lang="en-US" sz="3600" b="1" dirty="0" smtClean="0"/>
              <a:t>M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dirty="0" smtClean="0"/>
              <a:t>{4,6,8} </a:t>
            </a:r>
            <a:r>
              <a:rPr lang="en-US" sz="3600" b="1" dirty="0" smtClean="0"/>
              <a:t>⊄ M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9253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6960096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180FF"/>
                </a:solidFill>
                <a:latin typeface="+mn-lt"/>
              </a:rPr>
              <a:t>Вопросы и задания</a:t>
            </a:r>
            <a:endParaRPr lang="ru-RU" altLang="ru-RU" sz="4400" b="1" dirty="0">
              <a:solidFill>
                <a:srgbClr val="0180FF"/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83432" y="908720"/>
            <a:ext cx="9361040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 smtClean="0"/>
              <a:t>Задача </a:t>
            </a:r>
            <a:r>
              <a:rPr lang="en-US" sz="3600" b="1" i="1" dirty="0" smtClean="0"/>
              <a:t>4</a:t>
            </a:r>
            <a:r>
              <a:rPr lang="ru-RU" sz="3600" b="1" i="1" dirty="0" smtClean="0"/>
              <a:t>.</a:t>
            </a:r>
            <a:r>
              <a:rPr lang="ru-RU" sz="3600" dirty="0" smtClean="0"/>
              <a:t> Выберите все верные утверждения: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M⊂X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X⊂M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Y⊂X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M⊂Y</a:t>
            </a:r>
            <a:endParaRPr lang="en-US" sz="3600" b="1" dirty="0"/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M⊂Y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M⊄X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 smtClean="0"/>
              <a:t>X⊄</a:t>
            </a:r>
            <a:r>
              <a:rPr lang="en-US" sz="3600" b="1" dirty="0"/>
              <a:t>Y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M⊄</a:t>
            </a:r>
            <a:r>
              <a:rPr lang="en-US" sz="3600" b="1" dirty="0" smtClean="0"/>
              <a:t>Y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33" y="2204864"/>
            <a:ext cx="38195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59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3944" y="-13409"/>
            <a:ext cx="5083944" cy="76934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4400" b="1" dirty="0" smtClean="0">
                <a:solidFill>
                  <a:srgbClr val="0180FF"/>
                </a:solidFill>
              </a:rPr>
              <a:t>Домашнее задание</a:t>
            </a:r>
            <a:endParaRPr lang="ru-RU" altLang="ru-RU" sz="4400" b="1" dirty="0">
              <a:solidFill>
                <a:srgbClr val="0180FF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415480" y="2420888"/>
            <a:ext cx="7848872" cy="2509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6000" dirty="0" smtClean="0"/>
              <a:t>§ 32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6000" dirty="0" smtClean="0"/>
              <a:t>№ 194, 195, </a:t>
            </a:r>
            <a:r>
              <a:rPr lang="en-US" sz="6000" dirty="0" smtClean="0"/>
              <a:t>199, 202</a:t>
            </a:r>
            <a:endParaRPr lang="en-US" sz="6000" dirty="0"/>
          </a:p>
          <a:p>
            <a:pPr algn="l" fontAlgn="auto">
              <a:spcAft>
                <a:spcPts val="0"/>
              </a:spcAft>
              <a:defRPr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260485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476672"/>
            <a:ext cx="1123324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7200" dirty="0">
                <a:solidFill>
                  <a:srgbClr val="0180FF"/>
                </a:solidFill>
                <a:latin typeface="+mn-lt"/>
              </a:rPr>
              <a:t>Операции над множествами: объединение, пересечение, дополнение. </a:t>
            </a:r>
          </a:p>
        </p:txBody>
      </p:sp>
    </p:spTree>
    <p:extLst>
      <p:ext uri="{BB962C8B-B14F-4D97-AF65-F5344CB8AC3E}">
        <p14:creationId xmlns:p14="http://schemas.microsoft.com/office/powerpoint/2010/main" val="38274246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.HOME-FDD52612A3\Рабочий стол\Ирина_Раб стол\10-17\17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/>
          <a:stretch>
            <a:fillRect/>
          </a:stretch>
        </p:blipFill>
        <p:spPr bwMode="auto">
          <a:xfrm>
            <a:off x="909713" y="180280"/>
            <a:ext cx="9543975" cy="50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Администратор.HOME-FDD52612A3\Рабочий стол\Ирина_Раб стол\10-17\1710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38" y="464344"/>
            <a:ext cx="1958975" cy="2000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5" name="Подзаголовок 5"/>
          <p:cNvSpPr txBox="1">
            <a:spLocks/>
          </p:cNvSpPr>
          <p:nvPr/>
        </p:nvSpPr>
        <p:spPr bwMode="auto">
          <a:xfrm>
            <a:off x="2238375" y="5286375"/>
            <a:ext cx="807243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b="1" i="1" dirty="0">
                <a:solidFill>
                  <a:srgbClr val="0180FF"/>
                </a:solidFill>
              </a:rPr>
              <a:t>Множество</a:t>
            </a:r>
            <a:r>
              <a:rPr lang="ru-RU" altLang="ru-RU" sz="2400" dirty="0"/>
              <a:t> — совокупность объектов произвольной природы, которая рассматривается как единое целое.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857" y="528072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5127" name="Группа 7"/>
          <p:cNvGrpSpPr>
            <a:grpSpLocks/>
          </p:cNvGrpSpPr>
          <p:nvPr/>
        </p:nvGrpSpPr>
        <p:grpSpPr bwMode="auto">
          <a:xfrm>
            <a:off x="2238375" y="5214939"/>
            <a:ext cx="8072438" cy="928687"/>
            <a:chOff x="428596" y="5072300"/>
            <a:chExt cx="5929354" cy="169414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8596" y="5072300"/>
              <a:ext cx="5929354" cy="144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6751970"/>
              <a:ext cx="5929354" cy="144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5" descr="C:\Documents and Settings\Администратор.HOME-FDD52612A3\Рабочий стол\Ирина_Раб стол\10-17\44771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1000125"/>
            <a:ext cx="2940050" cy="928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C:\Documents and Settings\Администратор.HOME-FDD52612A3\Рабочий стол\Ирина_Раб стол\10-17\172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813" y="6357938"/>
            <a:ext cx="7918450" cy="24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Documents and Settings\Администратор.HOME-FDD52612A3\Рабочий стол\Ирина_Раб стол\10-17\171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4988" y="344489"/>
            <a:ext cx="2298700" cy="34940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189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4374" r="54166" b="32195"/>
          <a:stretch>
            <a:fillRect/>
          </a:stretch>
        </p:blipFill>
        <p:spPr bwMode="auto">
          <a:xfrm>
            <a:off x="1127448" y="2204050"/>
            <a:ext cx="3786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9">
            <a:off x="982740" y="4964113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52"/>
          <p:cNvSpPr>
            <a:spLocks noChangeArrowheads="1"/>
          </p:cNvSpPr>
          <p:nvPr/>
        </p:nvSpPr>
        <p:spPr bwMode="auto">
          <a:xfrm>
            <a:off x="2783632" y="5726113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 dirty="0"/>
              <a:t>X</a:t>
            </a:r>
            <a:r>
              <a:rPr lang="ru-RU" altLang="ru-RU" sz="2400" dirty="0"/>
              <a:t> ∩ </a:t>
            </a:r>
            <a:r>
              <a:rPr lang="ru-RU" altLang="ru-RU" sz="2400" i="1" dirty="0"/>
              <a:t>Y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-20637" y="-7936"/>
            <a:ext cx="6328100" cy="6745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/>
              <a:t>Пересечение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4900" b="1" dirty="0"/>
              <a:t>множеств</a:t>
            </a:r>
          </a:p>
        </p:txBody>
      </p:sp>
      <p:sp>
        <p:nvSpPr>
          <p:cNvPr id="13321" name="Подзаголовок 5"/>
          <p:cNvSpPr txBox="1">
            <a:spLocks/>
          </p:cNvSpPr>
          <p:nvPr/>
        </p:nvSpPr>
        <p:spPr bwMode="auto">
          <a:xfrm>
            <a:off x="908050" y="870585"/>
            <a:ext cx="9428163" cy="97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3200" b="1" dirty="0">
                <a:latin typeface="+mn-lt"/>
              </a:rPr>
              <a:t>Пересечением</a:t>
            </a:r>
            <a:r>
              <a:rPr lang="ru-RU" altLang="ru-RU" sz="3200" dirty="0">
                <a:latin typeface="+mn-lt"/>
              </a:rPr>
              <a:t> двух множеств </a:t>
            </a:r>
            <a:r>
              <a:rPr lang="ru-RU" altLang="ru-RU" sz="3200" i="1" dirty="0">
                <a:latin typeface="+mn-lt"/>
              </a:rPr>
              <a:t>X</a:t>
            </a:r>
            <a:r>
              <a:rPr lang="ru-RU" altLang="ru-RU" sz="3200" dirty="0">
                <a:latin typeface="+mn-lt"/>
              </a:rPr>
              <a:t> и </a:t>
            </a:r>
            <a:r>
              <a:rPr lang="ru-RU" altLang="ru-RU" sz="3200" i="1" dirty="0">
                <a:latin typeface="+mn-lt"/>
              </a:rPr>
              <a:t>Y</a:t>
            </a:r>
            <a:r>
              <a:rPr lang="ru-RU" altLang="ru-RU" sz="3200" dirty="0">
                <a:latin typeface="+mn-lt"/>
              </a:rPr>
              <a:t> называется множество их общих элементов. Обозначается </a:t>
            </a:r>
            <a:r>
              <a:rPr lang="ru-RU" altLang="ru-RU" sz="3200" i="1" dirty="0">
                <a:latin typeface="+mn-lt"/>
              </a:rPr>
              <a:t>X</a:t>
            </a:r>
            <a:r>
              <a:rPr lang="ru-RU" altLang="ru-RU" sz="3200" dirty="0">
                <a:latin typeface="+mn-lt"/>
              </a:rPr>
              <a:t> ∩ </a:t>
            </a:r>
            <a:r>
              <a:rPr lang="ru-RU" altLang="ru-RU" sz="3200" i="1" dirty="0">
                <a:latin typeface="+mn-lt"/>
              </a:rPr>
              <a:t>Y</a:t>
            </a:r>
            <a:r>
              <a:rPr lang="ru-RU" altLang="ru-RU" sz="3200" i="1" dirty="0" smtClean="0">
                <a:latin typeface="+mn-lt"/>
              </a:rPr>
              <a:t>.</a:t>
            </a:r>
            <a:endParaRPr lang="ru-RU" altLang="ru-RU" sz="3200" b="1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9336" y="949220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3323" name="Группа 7"/>
          <p:cNvGrpSpPr>
            <a:grpSpLocks/>
          </p:cNvGrpSpPr>
          <p:nvPr/>
        </p:nvGrpSpPr>
        <p:grpSpPr bwMode="auto">
          <a:xfrm>
            <a:off x="111918" y="795233"/>
            <a:ext cx="10224295" cy="1093787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2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5812"/>
              <a:ext cx="5929354" cy="12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1271464" y="2492896"/>
            <a:ext cx="3384376" cy="2010843"/>
            <a:chOff x="1055440" y="2492896"/>
            <a:chExt cx="3376611" cy="2010843"/>
          </a:xfrm>
        </p:grpSpPr>
        <p:grpSp>
          <p:nvGrpSpPr>
            <p:cNvPr id="13324" name="Группа 14"/>
            <p:cNvGrpSpPr>
              <a:grpSpLocks/>
            </p:cNvGrpSpPr>
            <p:nvPr/>
          </p:nvGrpSpPr>
          <p:grpSpPr bwMode="auto">
            <a:xfrm>
              <a:off x="1197120" y="2492896"/>
              <a:ext cx="3092057" cy="2010843"/>
              <a:chOff x="-788894" y="2526705"/>
              <a:chExt cx="4242617" cy="2759683"/>
            </a:xfrm>
          </p:grpSpPr>
          <p:sp>
            <p:nvSpPr>
              <p:cNvPr id="13" name="Хорда 12"/>
              <p:cNvSpPr/>
              <p:nvPr/>
            </p:nvSpPr>
            <p:spPr>
              <a:xfrm>
                <a:off x="-788894" y="2526705"/>
                <a:ext cx="2769670" cy="2714644"/>
              </a:xfrm>
              <a:prstGeom prst="chord">
                <a:avLst>
                  <a:gd name="adj1" fmla="val 18173091"/>
                  <a:gd name="adj2" fmla="val 3423893"/>
                </a:avLst>
              </a:prstGeom>
              <a:solidFill>
                <a:srgbClr val="29C7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4" name="Хорда 13"/>
              <p:cNvSpPr/>
              <p:nvPr/>
            </p:nvSpPr>
            <p:spPr>
              <a:xfrm>
                <a:off x="713671" y="2571744"/>
                <a:ext cx="2740052" cy="2714644"/>
              </a:xfrm>
              <a:prstGeom prst="chord">
                <a:avLst>
                  <a:gd name="adj1" fmla="val 7427611"/>
                  <a:gd name="adj2" fmla="val 14173099"/>
                </a:avLst>
              </a:prstGeom>
              <a:solidFill>
                <a:srgbClr val="29C7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1" name="Хорда 10"/>
            <p:cNvSpPr/>
            <p:nvPr/>
          </p:nvSpPr>
          <p:spPr>
            <a:xfrm>
              <a:off x="1217365" y="2525714"/>
              <a:ext cx="1978025" cy="1978025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2" name="Хорда 11"/>
            <p:cNvSpPr/>
            <p:nvPr/>
          </p:nvSpPr>
          <p:spPr>
            <a:xfrm>
              <a:off x="2311152" y="2525714"/>
              <a:ext cx="1978025" cy="1978025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327" name="TextBox 17"/>
            <p:cNvSpPr txBox="1">
              <a:spLocks noChangeArrowheads="1"/>
            </p:cNvSpPr>
            <p:nvPr/>
          </p:nvSpPr>
          <p:spPr bwMode="auto">
            <a:xfrm>
              <a:off x="1055440" y="2571751"/>
              <a:ext cx="376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endParaRPr lang="ru-RU" altLang="ru-RU" sz="2400" i="1"/>
            </a:p>
          </p:txBody>
        </p:sp>
        <p:sp>
          <p:nvSpPr>
            <p:cNvPr id="13328" name="TextBox 18"/>
            <p:cNvSpPr txBox="1">
              <a:spLocks noChangeArrowheads="1"/>
            </p:cNvSpPr>
            <p:nvPr/>
          </p:nvSpPr>
          <p:spPr bwMode="auto">
            <a:xfrm>
              <a:off x="3993901" y="2571751"/>
              <a:ext cx="438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2187327" y="3276601"/>
              <a:ext cx="1146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r>
                <a:rPr lang="en-US" altLang="ru-RU" sz="2400"/>
                <a:t> ∩ </a:t>
              </a:r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885829" y="2387383"/>
            <a:ext cx="550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∩ Y = </a:t>
            </a:r>
            <a:r>
              <a:rPr lang="en-US" altLang="ru-RU" sz="3600" b="1" dirty="0"/>
              <a:t>{t</a:t>
            </a:r>
            <a:r>
              <a:rPr lang="ru-RU" altLang="ru-RU" sz="3600" b="1" dirty="0"/>
              <a:t> </a:t>
            </a:r>
            <a:r>
              <a:rPr lang="en-US" altLang="ru-RU" sz="3600" b="1" dirty="0"/>
              <a:t>| t</a:t>
            </a:r>
            <a:r>
              <a:rPr lang="ru-RU" sz="3600" b="1" dirty="0">
                <a:solidFill>
                  <a:schemeClr val="dk1"/>
                </a:solidFill>
              </a:rPr>
              <a:t> ∈ </a:t>
            </a:r>
            <a:r>
              <a:rPr lang="en-US" altLang="ru-RU" sz="3600" b="1" dirty="0"/>
              <a:t>X </a:t>
            </a:r>
            <a:r>
              <a:rPr lang="ru-RU" altLang="ru-RU" sz="3600" b="1" dirty="0"/>
              <a:t>и </a:t>
            </a:r>
            <a:r>
              <a:rPr lang="en-US" altLang="ru-RU" sz="3600" b="1" dirty="0"/>
              <a:t>t</a:t>
            </a:r>
            <a:r>
              <a:rPr lang="ru-RU" sz="3600" b="1" dirty="0">
                <a:solidFill>
                  <a:schemeClr val="dk1"/>
                </a:solidFill>
              </a:rPr>
              <a:t> ∈ </a:t>
            </a:r>
            <a:r>
              <a:rPr lang="en-US" altLang="ru-RU" sz="3600" b="1" dirty="0"/>
              <a:t>Y}</a:t>
            </a:r>
            <a:endParaRPr lang="ru-RU" altLang="ru-RU" sz="3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5829" y="3399576"/>
            <a:ext cx="5740473" cy="2921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 smtClean="0"/>
              <a:t>Пример: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= </a:t>
            </a:r>
            <a:r>
              <a:rPr lang="en-US" altLang="ru-RU" sz="3600" b="1" dirty="0"/>
              <a:t>{0,1,2,3,4,5,6,7,8,9}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Y = </a:t>
            </a:r>
            <a:r>
              <a:rPr lang="en-US" altLang="ru-RU" sz="3600" b="1" dirty="0"/>
              <a:t>{1,3,5,7,9,11,12}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∩ </a:t>
            </a:r>
            <a:r>
              <a:rPr lang="ru-RU" altLang="ru-RU" sz="3600" b="1" dirty="0" smtClean="0"/>
              <a:t>Y </a:t>
            </a:r>
            <a:r>
              <a:rPr lang="ru-RU" altLang="ru-RU" sz="3600" b="1" dirty="0"/>
              <a:t>= </a:t>
            </a:r>
            <a:r>
              <a:rPr lang="en-US" altLang="ru-RU" sz="3600" b="1" dirty="0"/>
              <a:t>{1,3,5,7,9</a:t>
            </a:r>
            <a:r>
              <a:rPr lang="en-US" altLang="ru-RU" sz="3600" b="1" dirty="0" smtClean="0"/>
              <a:t>}</a:t>
            </a:r>
            <a:endParaRPr lang="ru-RU" altLang="ru-R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одержимое 7"/>
          <p:cNvSpPr txBox="1">
            <a:spLocks/>
          </p:cNvSpPr>
          <p:nvPr/>
        </p:nvSpPr>
        <p:spPr>
          <a:xfrm>
            <a:off x="911424" y="1572965"/>
            <a:ext cx="4896544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Множества </a:t>
            </a:r>
            <a:r>
              <a:rPr lang="ru-RU" sz="2800" dirty="0" smtClean="0">
                <a:latin typeface="+mn-lt"/>
              </a:rPr>
              <a:t>А </a:t>
            </a:r>
            <a:r>
              <a:rPr lang="ru-RU" sz="2800" dirty="0">
                <a:latin typeface="+mn-lt"/>
              </a:rPr>
              <a:t>и </a:t>
            </a:r>
            <a:r>
              <a:rPr lang="ru-RU" sz="2800" dirty="0" smtClean="0">
                <a:latin typeface="+mn-lt"/>
              </a:rPr>
              <a:t>В </a:t>
            </a:r>
            <a:r>
              <a:rPr lang="ru-RU" sz="2800" dirty="0">
                <a:latin typeface="+mn-lt"/>
              </a:rPr>
              <a:t>не имеют общих элементов:</a:t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А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∩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В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ru-RU" sz="2800" dirty="0">
                <a:latin typeface="+mn-lt"/>
              </a:rPr>
              <a:t>∅</a:t>
            </a:r>
          </a:p>
        </p:txBody>
      </p:sp>
      <p:sp>
        <p:nvSpPr>
          <p:cNvPr id="55" name="Содержимое 7"/>
          <p:cNvSpPr txBox="1">
            <a:spLocks/>
          </p:cNvSpPr>
          <p:nvPr/>
        </p:nvSpPr>
        <p:spPr>
          <a:xfrm>
            <a:off x="911424" y="2996952"/>
            <a:ext cx="4896544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P </a:t>
            </a:r>
            <a:r>
              <a:rPr lang="ru-RU" sz="2800" dirty="0">
                <a:latin typeface="+mn-lt"/>
              </a:rPr>
              <a:t>подмножество множества М:</a:t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М </a:t>
            </a:r>
            <a:r>
              <a:rPr lang="ru-RU" sz="2800" dirty="0">
                <a:latin typeface="+mn-lt"/>
              </a:rPr>
              <a:t>∩ </a:t>
            </a:r>
            <a:r>
              <a:rPr lang="en-US" sz="2800" dirty="0" smtClean="0">
                <a:latin typeface="+mn-lt"/>
              </a:rPr>
              <a:t>P </a:t>
            </a:r>
            <a:r>
              <a:rPr lang="en-US" sz="2800" dirty="0">
                <a:latin typeface="+mn-lt"/>
              </a:rPr>
              <a:t>= P</a:t>
            </a:r>
            <a:endParaRPr lang="ru-RU" sz="2800" dirty="0">
              <a:latin typeface="+mn-lt"/>
            </a:endParaRPr>
          </a:p>
        </p:txBody>
      </p:sp>
      <p:sp>
        <p:nvSpPr>
          <p:cNvPr id="56" name="Содержимое 7"/>
          <p:cNvSpPr txBox="1">
            <a:spLocks/>
          </p:cNvSpPr>
          <p:nvPr/>
        </p:nvSpPr>
        <p:spPr>
          <a:xfrm>
            <a:off x="911424" y="4420940"/>
            <a:ext cx="4896544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Пересечение множеств М и М: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 ∩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М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33061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b="1" dirty="0"/>
              <a:t>Свойства пересечения множеств</a:t>
            </a:r>
          </a:p>
        </p:txBody>
      </p:sp>
      <p:sp>
        <p:nvSpPr>
          <p:cNvPr id="22" name="Содержимое 7"/>
          <p:cNvSpPr txBox="1">
            <a:spLocks/>
          </p:cNvSpPr>
          <p:nvPr/>
        </p:nvSpPr>
        <p:spPr>
          <a:xfrm>
            <a:off x="6096000" y="1572965"/>
            <a:ext cx="4608512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M </a:t>
            </a:r>
            <a:r>
              <a:rPr lang="ru-RU" sz="2800" dirty="0">
                <a:latin typeface="+mn-lt"/>
              </a:rPr>
              <a:t>∩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∅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ru-RU" sz="2800" dirty="0">
                <a:latin typeface="+mn-lt"/>
              </a:rPr>
              <a:t>∅</a:t>
            </a:r>
          </a:p>
        </p:txBody>
      </p:sp>
      <p:sp>
        <p:nvSpPr>
          <p:cNvPr id="23" name="Содержимое 7"/>
          <p:cNvSpPr txBox="1">
            <a:spLocks/>
          </p:cNvSpPr>
          <p:nvPr/>
        </p:nvSpPr>
        <p:spPr>
          <a:xfrm>
            <a:off x="6096000" y="2996952"/>
            <a:ext cx="460851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Коммуникативный: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А </a:t>
            </a:r>
            <a:r>
              <a:rPr lang="ru-RU" sz="2800" dirty="0">
                <a:latin typeface="+mn-lt"/>
              </a:rPr>
              <a:t>∩</a:t>
            </a:r>
            <a:r>
              <a:rPr lang="ru-RU" sz="2800" dirty="0" smtClean="0">
                <a:latin typeface="+mn-lt"/>
              </a:rPr>
              <a:t> В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ru-RU" sz="2800" dirty="0" smtClean="0">
                <a:latin typeface="+mn-lt"/>
              </a:rPr>
              <a:t>В </a:t>
            </a:r>
            <a:r>
              <a:rPr lang="ru-RU" sz="2800" dirty="0">
                <a:latin typeface="+mn-lt"/>
              </a:rPr>
              <a:t>∩ </a:t>
            </a:r>
            <a:r>
              <a:rPr lang="ru-RU" sz="2800" dirty="0" smtClean="0">
                <a:latin typeface="+mn-lt"/>
              </a:rPr>
              <a:t>А</a:t>
            </a:r>
            <a:r>
              <a:rPr lang="en-US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4" name="Содержимое 7"/>
          <p:cNvSpPr txBox="1">
            <a:spLocks/>
          </p:cNvSpPr>
          <p:nvPr/>
        </p:nvSpPr>
        <p:spPr>
          <a:xfrm>
            <a:off x="6096000" y="4420940"/>
            <a:ext cx="4608512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Ассоциативный: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(А </a:t>
            </a:r>
            <a:r>
              <a:rPr lang="ru-RU" sz="2800" dirty="0">
                <a:latin typeface="+mn-lt"/>
              </a:rPr>
              <a:t>∩</a:t>
            </a:r>
            <a:r>
              <a:rPr lang="ru-RU" sz="2800" dirty="0" smtClean="0">
                <a:latin typeface="+mn-lt"/>
              </a:rPr>
              <a:t> В)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∩ С</a:t>
            </a:r>
            <a:r>
              <a:rPr lang="en-US" sz="2800" dirty="0" smtClean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А ∩ </a:t>
            </a:r>
            <a:r>
              <a:rPr lang="ru-RU" sz="2800" dirty="0" smtClean="0">
                <a:latin typeface="+mn-lt"/>
              </a:rPr>
              <a:t>(В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∩ </a:t>
            </a:r>
            <a:r>
              <a:rPr lang="ru-RU" sz="2800" dirty="0" smtClean="0">
                <a:latin typeface="+mn-lt"/>
              </a:rPr>
              <a:t>С)</a:t>
            </a:r>
            <a:r>
              <a:rPr lang="en-US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6048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4374" r="54166" b="32195"/>
          <a:stretch>
            <a:fillRect/>
          </a:stretch>
        </p:blipFill>
        <p:spPr bwMode="auto">
          <a:xfrm>
            <a:off x="1576063" y="2249623"/>
            <a:ext cx="3786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Прямоугольник 37"/>
          <p:cNvSpPr>
            <a:spLocks noChangeArrowheads="1"/>
          </p:cNvSpPr>
          <p:nvPr/>
        </p:nvSpPr>
        <p:spPr bwMode="auto">
          <a:xfrm>
            <a:off x="3469157" y="5819119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 dirty="0"/>
              <a:t>X</a:t>
            </a:r>
            <a:r>
              <a:rPr lang="ru-RU" altLang="ru-RU" sz="2400" dirty="0"/>
              <a:t> ∪ </a:t>
            </a:r>
            <a:r>
              <a:rPr lang="ru-RU" altLang="ru-RU" sz="2400" i="1" dirty="0"/>
              <a:t>Y</a:t>
            </a:r>
          </a:p>
        </p:txBody>
      </p:sp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16669" y="-21273"/>
            <a:ext cx="6290794" cy="735648"/>
          </a:xfrm>
        </p:spPr>
        <p:txBody>
          <a:bodyPr/>
          <a:lstStyle/>
          <a:p>
            <a:pPr>
              <a:defRPr/>
            </a:pPr>
            <a:r>
              <a:rPr lang="ru-RU" altLang="ru-RU" b="1" dirty="0"/>
              <a:t>Объединение множеств</a:t>
            </a:r>
          </a:p>
        </p:txBody>
      </p:sp>
      <p:grpSp>
        <p:nvGrpSpPr>
          <p:cNvPr id="14341" name="Группа 10"/>
          <p:cNvGrpSpPr>
            <a:grpSpLocks/>
          </p:cNvGrpSpPr>
          <p:nvPr/>
        </p:nvGrpSpPr>
        <p:grpSpPr bwMode="auto">
          <a:xfrm>
            <a:off x="1780850" y="2671633"/>
            <a:ext cx="3376613" cy="1978025"/>
            <a:chOff x="920354" y="2571744"/>
            <a:chExt cx="4633503" cy="2714644"/>
          </a:xfrm>
        </p:grpSpPr>
        <p:grpSp>
          <p:nvGrpSpPr>
            <p:cNvPr id="14351" name="Группа 20"/>
            <p:cNvGrpSpPr>
              <a:grpSpLocks/>
            </p:cNvGrpSpPr>
            <p:nvPr/>
          </p:nvGrpSpPr>
          <p:grpSpPr bwMode="auto">
            <a:xfrm>
              <a:off x="920354" y="2571744"/>
              <a:ext cx="4633503" cy="2714644"/>
              <a:chOff x="920354" y="2571744"/>
              <a:chExt cx="4633503" cy="2714644"/>
            </a:xfrm>
          </p:grpSpPr>
          <p:grpSp>
            <p:nvGrpSpPr>
              <p:cNvPr id="14353" name="Группа 16"/>
              <p:cNvGrpSpPr>
                <a:grpSpLocks/>
              </p:cNvGrpSpPr>
              <p:nvPr/>
            </p:nvGrpSpPr>
            <p:grpSpPr bwMode="auto">
              <a:xfrm>
                <a:off x="1142976" y="2571744"/>
                <a:ext cx="4214842" cy="2714644"/>
                <a:chOff x="1142976" y="2571744"/>
                <a:chExt cx="4214842" cy="2714644"/>
              </a:xfrm>
            </p:grpSpPr>
            <p:sp>
              <p:nvSpPr>
                <p:cNvPr id="18" name="Хорда 17"/>
                <p:cNvSpPr/>
                <p:nvPr/>
              </p:nvSpPr>
              <p:spPr>
                <a:xfrm>
                  <a:off x="1142553" y="2571744"/>
                  <a:ext cx="2714313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29C7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dirty="0"/>
                </a:p>
              </p:txBody>
            </p:sp>
            <p:sp>
              <p:nvSpPr>
                <p:cNvPr id="19" name="Хорда 18"/>
                <p:cNvSpPr/>
                <p:nvPr/>
              </p:nvSpPr>
              <p:spPr>
                <a:xfrm>
                  <a:off x="2643486" y="2571744"/>
                  <a:ext cx="2714313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29C7FF">
                    <a:alpha val="30196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14354" name="TextBox 14"/>
              <p:cNvSpPr txBox="1">
                <a:spLocks noChangeArrowheads="1"/>
              </p:cNvSpPr>
              <p:nvPr/>
            </p:nvSpPr>
            <p:spPr bwMode="auto">
              <a:xfrm>
                <a:off x="920354" y="2634912"/>
                <a:ext cx="516680" cy="63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i="1"/>
                  <a:t>X</a:t>
                </a:r>
                <a:endParaRPr lang="ru-RU" altLang="ru-RU" sz="2400" i="1"/>
              </a:p>
            </p:txBody>
          </p:sp>
          <p:sp>
            <p:nvSpPr>
              <p:cNvPr id="14355" name="TextBox 15"/>
              <p:cNvSpPr txBox="1">
                <a:spLocks noChangeArrowheads="1"/>
              </p:cNvSpPr>
              <p:nvPr/>
            </p:nvSpPr>
            <p:spPr bwMode="auto">
              <a:xfrm>
                <a:off x="4952448" y="2634912"/>
                <a:ext cx="601409" cy="63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i="1"/>
                  <a:t>Y</a:t>
                </a:r>
                <a:endParaRPr lang="ru-RU" altLang="ru-RU" sz="2400" i="1"/>
              </a:p>
            </p:txBody>
          </p:sp>
        </p:grpSp>
        <p:sp>
          <p:nvSpPr>
            <p:cNvPr id="14352" name="TextBox 12"/>
            <p:cNvSpPr txBox="1">
              <a:spLocks noChangeArrowheads="1"/>
            </p:cNvSpPr>
            <p:nvPr/>
          </p:nvSpPr>
          <p:spPr bwMode="auto">
            <a:xfrm>
              <a:off x="2474160" y="3602111"/>
              <a:ext cx="1571637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r>
                <a:rPr lang="en-US" altLang="ru-RU" sz="2400"/>
                <a:t> </a:t>
              </a:r>
              <a:r>
                <a:rPr lang="ru-RU" altLang="ru-RU" sz="2400"/>
                <a:t>∪</a:t>
              </a:r>
              <a:r>
                <a:rPr lang="en-US" altLang="ru-RU" sz="2400"/>
                <a:t> </a:t>
              </a:r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</p:grpSp>
      <p:sp>
        <p:nvSpPr>
          <p:cNvPr id="14342" name="Подзаголовок 5"/>
          <p:cNvSpPr txBox="1">
            <a:spLocks/>
          </p:cNvSpPr>
          <p:nvPr/>
        </p:nvSpPr>
        <p:spPr bwMode="auto">
          <a:xfrm>
            <a:off x="1030651" y="811061"/>
            <a:ext cx="92769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b="1" dirty="0">
                <a:latin typeface="+mn-lt"/>
              </a:rPr>
              <a:t>Объединением </a:t>
            </a:r>
            <a:r>
              <a:rPr lang="ru-RU" altLang="ru-RU" sz="2400" dirty="0">
                <a:latin typeface="+mn-lt"/>
              </a:rPr>
              <a:t>двух множеств </a:t>
            </a:r>
            <a:r>
              <a:rPr lang="ru-RU" altLang="ru-RU" sz="2400" i="1" dirty="0">
                <a:latin typeface="+mn-lt"/>
              </a:rPr>
              <a:t>X</a:t>
            </a:r>
            <a:r>
              <a:rPr lang="ru-RU" altLang="ru-RU" sz="2400" dirty="0">
                <a:latin typeface="+mn-lt"/>
              </a:rPr>
              <a:t> и </a:t>
            </a:r>
            <a:r>
              <a:rPr lang="ru-RU" altLang="ru-RU" sz="2400" i="1" dirty="0">
                <a:latin typeface="+mn-lt"/>
              </a:rPr>
              <a:t>Y</a:t>
            </a:r>
            <a:r>
              <a:rPr lang="ru-RU" altLang="ru-RU" sz="2400" dirty="0">
                <a:latin typeface="+mn-lt"/>
              </a:rPr>
              <a:t> называется </a:t>
            </a:r>
            <a:r>
              <a:rPr lang="ru-RU" altLang="ru-RU" sz="2400" dirty="0" smtClean="0">
                <a:latin typeface="+mn-lt"/>
              </a:rPr>
              <a:t>множество</a:t>
            </a:r>
            <a:r>
              <a:rPr lang="ru-RU" altLang="ru-RU" sz="2400" dirty="0">
                <a:latin typeface="+mn-lt"/>
              </a:rPr>
              <a:t>, состоящее из всех элементов этих множеств и не содержащее никаких других элементов (</a:t>
            </a:r>
            <a:r>
              <a:rPr lang="en-US" altLang="ru-RU" sz="2400" i="1" dirty="0">
                <a:latin typeface="+mn-lt"/>
              </a:rPr>
              <a:t>X</a:t>
            </a:r>
            <a:r>
              <a:rPr lang="en-US" altLang="ru-RU" sz="2400" dirty="0">
                <a:latin typeface="+mn-lt"/>
              </a:rPr>
              <a:t> </a:t>
            </a:r>
            <a:r>
              <a:rPr lang="ru-RU" altLang="ru-RU" sz="2400" dirty="0">
                <a:latin typeface="+mn-lt"/>
              </a:rPr>
              <a:t>∪</a:t>
            </a:r>
            <a:r>
              <a:rPr lang="en-US" altLang="ru-RU" sz="2400" dirty="0">
                <a:latin typeface="+mn-lt"/>
              </a:rPr>
              <a:t> </a:t>
            </a:r>
            <a:r>
              <a:rPr lang="en-US" altLang="ru-RU" sz="2400" i="1" dirty="0">
                <a:latin typeface="+mn-lt"/>
              </a:rPr>
              <a:t>Y</a:t>
            </a:r>
            <a:r>
              <a:rPr lang="ru-RU" altLang="ru-RU" sz="2400" dirty="0">
                <a:latin typeface="+mn-lt"/>
              </a:rPr>
              <a:t>). </a:t>
            </a:r>
            <a:r>
              <a:rPr lang="ru-RU" altLang="ru-RU" sz="2400" dirty="0" smtClean="0">
                <a:latin typeface="+mn-lt"/>
              </a:rPr>
              <a:t> </a:t>
            </a:r>
            <a:endParaRPr lang="ru-RU" altLang="ru-RU" sz="2400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3352" y="82153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4344" name="Группа 7"/>
          <p:cNvGrpSpPr>
            <a:grpSpLocks/>
          </p:cNvGrpSpPr>
          <p:nvPr/>
        </p:nvGrpSpPr>
        <p:grpSpPr bwMode="auto">
          <a:xfrm>
            <a:off x="263352" y="714375"/>
            <a:ext cx="10047461" cy="1500188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24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5621"/>
              <a:ext cx="5929354" cy="124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8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9">
            <a:off x="1169844" y="5005402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6373" y="2528859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4000" b="1" dirty="0">
                <a:latin typeface="+mn-lt"/>
              </a:rPr>
              <a:t>X ∪ Y = </a:t>
            </a:r>
            <a:r>
              <a:rPr lang="en-US" altLang="ru-RU" sz="4000" b="1" dirty="0">
                <a:latin typeface="+mn-lt"/>
              </a:rPr>
              <a:t>{t</a:t>
            </a:r>
            <a:r>
              <a:rPr lang="ru-RU" altLang="ru-RU" sz="4000" b="1" dirty="0">
                <a:latin typeface="+mn-lt"/>
              </a:rPr>
              <a:t> </a:t>
            </a:r>
            <a:r>
              <a:rPr lang="en-US" altLang="ru-RU" sz="4000" b="1" dirty="0">
                <a:latin typeface="+mn-lt"/>
              </a:rPr>
              <a:t>| t</a:t>
            </a:r>
            <a:r>
              <a:rPr lang="ru-RU" sz="4000" b="1" dirty="0">
                <a:solidFill>
                  <a:schemeClr val="dk1"/>
                </a:solidFill>
                <a:latin typeface="+mn-lt"/>
              </a:rPr>
              <a:t> ∈ </a:t>
            </a:r>
            <a:r>
              <a:rPr lang="en-US" altLang="ru-RU" sz="4000" b="1" dirty="0">
                <a:latin typeface="+mn-lt"/>
              </a:rPr>
              <a:t>X </a:t>
            </a:r>
            <a:r>
              <a:rPr lang="ru-RU" altLang="ru-RU" sz="4000" b="1" dirty="0">
                <a:latin typeface="+mn-lt"/>
              </a:rPr>
              <a:t>или </a:t>
            </a:r>
            <a:r>
              <a:rPr lang="en-US" altLang="ru-RU" sz="4000" b="1" dirty="0">
                <a:latin typeface="+mn-lt"/>
              </a:rPr>
              <a:t>t</a:t>
            </a:r>
            <a:r>
              <a:rPr lang="ru-RU" sz="4000" b="1" dirty="0">
                <a:solidFill>
                  <a:schemeClr val="dk1"/>
                </a:solidFill>
                <a:latin typeface="+mn-lt"/>
              </a:rPr>
              <a:t> ∈ </a:t>
            </a:r>
            <a:r>
              <a:rPr lang="en-US" altLang="ru-RU" sz="4000" b="1" dirty="0">
                <a:latin typeface="+mn-lt"/>
              </a:rPr>
              <a:t>Y}</a:t>
            </a:r>
            <a:endParaRPr lang="ru-RU" altLang="ru-RU" sz="4000" b="1" dirty="0">
              <a:latin typeface="+mn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27387" y="3361332"/>
            <a:ext cx="5740473" cy="3003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 smtClean="0"/>
              <a:t>Пример: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= </a:t>
            </a:r>
            <a:r>
              <a:rPr lang="en-US" altLang="ru-RU" sz="3600" b="1" dirty="0" smtClean="0"/>
              <a:t>{</a:t>
            </a:r>
            <a:r>
              <a:rPr lang="ru-RU" altLang="ru-RU" sz="3600" b="1" dirty="0" smtClean="0"/>
              <a:t>0</a:t>
            </a:r>
            <a:r>
              <a:rPr lang="en-US" altLang="ru-RU" sz="3600" b="1" dirty="0" smtClean="0"/>
              <a:t>,2,4,6,8}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Y = </a:t>
            </a:r>
            <a:r>
              <a:rPr lang="en-US" altLang="ru-RU" sz="3600" b="1" dirty="0" smtClean="0"/>
              <a:t>{0,1,2,3,4,5}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∪</a:t>
            </a:r>
            <a:r>
              <a:rPr lang="ru-RU" altLang="ru-RU" sz="3600" b="1" dirty="0" smtClean="0"/>
              <a:t> Y </a:t>
            </a:r>
            <a:r>
              <a:rPr lang="ru-RU" altLang="ru-RU" sz="3600" b="1" dirty="0"/>
              <a:t>= </a:t>
            </a:r>
            <a:r>
              <a:rPr lang="en-US" altLang="ru-RU" sz="3600" b="1" dirty="0" smtClean="0"/>
              <a:t>{</a:t>
            </a:r>
            <a:r>
              <a:rPr lang="ru-RU" altLang="ru-RU" sz="3600" b="1" dirty="0" smtClean="0"/>
              <a:t>0</a:t>
            </a:r>
            <a:r>
              <a:rPr lang="en-US" altLang="ru-RU" sz="3600" b="1" dirty="0" smtClean="0"/>
              <a:t>,1,2,3,4,5,6,8}</a:t>
            </a:r>
            <a:endParaRPr lang="ru-RU" altLang="ru-R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одержимое 7"/>
          <p:cNvSpPr txBox="1">
            <a:spLocks/>
          </p:cNvSpPr>
          <p:nvPr/>
        </p:nvSpPr>
        <p:spPr>
          <a:xfrm>
            <a:off x="911424" y="1572965"/>
            <a:ext cx="504056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M </a:t>
            </a:r>
            <a:r>
              <a:rPr lang="ru-RU" altLang="ru-RU" sz="2800" dirty="0">
                <a:latin typeface="+mn-lt"/>
              </a:rPr>
              <a:t>∪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∅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  <a:p>
            <a:pPr algn="ctr" eaLnBrk="1" hangingPunct="1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55" name="Содержимое 7"/>
          <p:cNvSpPr txBox="1">
            <a:spLocks/>
          </p:cNvSpPr>
          <p:nvPr/>
        </p:nvSpPr>
        <p:spPr>
          <a:xfrm>
            <a:off x="911424" y="2996952"/>
            <a:ext cx="504056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P </a:t>
            </a:r>
            <a:r>
              <a:rPr lang="ru-RU" sz="2800" dirty="0">
                <a:latin typeface="+mn-lt"/>
              </a:rPr>
              <a:t>подмножество множества М:</a:t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М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P </a:t>
            </a:r>
            <a:r>
              <a:rPr lang="en-US" sz="2800" dirty="0">
                <a:latin typeface="+mn-lt"/>
              </a:rPr>
              <a:t>= </a:t>
            </a:r>
            <a:r>
              <a:rPr lang="ru-RU" sz="2800" dirty="0" smtClean="0">
                <a:latin typeface="+mn-lt"/>
              </a:rPr>
              <a:t>М</a:t>
            </a:r>
            <a:endParaRPr lang="ru-RU" sz="2800" dirty="0">
              <a:latin typeface="+mn-lt"/>
            </a:endParaRPr>
          </a:p>
        </p:txBody>
      </p:sp>
      <p:sp>
        <p:nvSpPr>
          <p:cNvPr id="56" name="Содержимое 7"/>
          <p:cNvSpPr txBox="1">
            <a:spLocks/>
          </p:cNvSpPr>
          <p:nvPr/>
        </p:nvSpPr>
        <p:spPr>
          <a:xfrm>
            <a:off x="911424" y="4420940"/>
            <a:ext cx="504056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Объединение </a:t>
            </a:r>
            <a:r>
              <a:rPr lang="ru-RU" sz="2800" dirty="0">
                <a:latin typeface="+mn-lt"/>
              </a:rPr>
              <a:t>множеств М и М: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М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33061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b="1" dirty="0"/>
              <a:t>Свойства </a:t>
            </a:r>
            <a:r>
              <a:rPr lang="ru-RU" altLang="ru-RU" sz="4000" b="1" dirty="0" smtClean="0"/>
              <a:t>объединения </a:t>
            </a:r>
            <a:r>
              <a:rPr lang="ru-RU" altLang="ru-RU" sz="4000" b="1" dirty="0"/>
              <a:t>множеств</a:t>
            </a:r>
          </a:p>
        </p:txBody>
      </p:sp>
      <p:sp>
        <p:nvSpPr>
          <p:cNvPr id="22" name="Содержимое 7"/>
          <p:cNvSpPr txBox="1">
            <a:spLocks/>
          </p:cNvSpPr>
          <p:nvPr/>
        </p:nvSpPr>
        <p:spPr>
          <a:xfrm>
            <a:off x="6096000" y="1572965"/>
            <a:ext cx="4608512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>
                <a:latin typeface="+mn-lt"/>
              </a:rPr>
              <a:t>Коммуникативный:</a:t>
            </a:r>
            <a:br>
              <a:rPr lang="ru-RU" sz="2800">
                <a:latin typeface="+mn-lt"/>
              </a:rPr>
            </a:br>
            <a:r>
              <a:rPr lang="ru-RU" sz="2800">
                <a:latin typeface="+mn-lt"/>
              </a:rPr>
              <a:t>А </a:t>
            </a:r>
            <a:r>
              <a:rPr lang="ru-RU" altLang="ru-RU" sz="2800">
                <a:latin typeface="+mn-lt"/>
              </a:rPr>
              <a:t>∪</a:t>
            </a:r>
            <a:r>
              <a:rPr lang="ru-RU" sz="2800">
                <a:latin typeface="+mn-lt"/>
              </a:rPr>
              <a:t> В</a:t>
            </a:r>
            <a:r>
              <a:rPr lang="en-US" sz="2800">
                <a:latin typeface="+mn-lt"/>
              </a:rPr>
              <a:t> = </a:t>
            </a:r>
            <a:r>
              <a:rPr lang="ru-RU" sz="2800">
                <a:latin typeface="+mn-lt"/>
              </a:rPr>
              <a:t>В </a:t>
            </a:r>
            <a:r>
              <a:rPr lang="ru-RU" altLang="ru-RU" sz="2800">
                <a:latin typeface="+mn-lt"/>
              </a:rPr>
              <a:t>∪</a:t>
            </a:r>
            <a:r>
              <a:rPr lang="ru-RU" sz="2800">
                <a:latin typeface="+mn-lt"/>
              </a:rPr>
              <a:t> А</a:t>
            </a:r>
            <a:r>
              <a:rPr lang="en-US" sz="280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3" name="Содержимое 7"/>
          <p:cNvSpPr txBox="1">
            <a:spLocks/>
          </p:cNvSpPr>
          <p:nvPr/>
        </p:nvSpPr>
        <p:spPr>
          <a:xfrm>
            <a:off x="6096000" y="3008984"/>
            <a:ext cx="460851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Ассоциативный: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(А </a:t>
            </a:r>
            <a:r>
              <a:rPr lang="ru-RU" altLang="ru-RU" sz="2800" dirty="0">
                <a:latin typeface="+mn-lt"/>
              </a:rPr>
              <a:t>∪ </a:t>
            </a:r>
            <a:r>
              <a:rPr lang="ru-RU" sz="2800" dirty="0">
                <a:latin typeface="+mn-lt"/>
              </a:rPr>
              <a:t>В)</a:t>
            </a:r>
            <a:r>
              <a:rPr lang="en-US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С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А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(В</a:t>
            </a:r>
            <a:r>
              <a:rPr lang="en-US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С)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4" name="Содержимое 7"/>
          <p:cNvSpPr txBox="1">
            <a:spLocks/>
          </p:cNvSpPr>
          <p:nvPr/>
        </p:nvSpPr>
        <p:spPr>
          <a:xfrm>
            <a:off x="6096000" y="4420940"/>
            <a:ext cx="4608512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Дистрибутивный: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(А </a:t>
            </a:r>
            <a:r>
              <a:rPr lang="ru-RU" sz="2800" dirty="0"/>
              <a:t>∩</a:t>
            </a:r>
            <a:r>
              <a:rPr lang="ru-RU" alt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В)</a:t>
            </a:r>
            <a:r>
              <a:rPr lang="en-US" sz="2800" dirty="0" smtClean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 smtClean="0">
                <a:latin typeface="+mn-lt"/>
              </a:rPr>
              <a:t> С</a:t>
            </a:r>
            <a:r>
              <a:rPr lang="en-US" sz="2800" dirty="0" smtClean="0">
                <a:latin typeface="+mn-lt"/>
              </a:rPr>
              <a:t> = </a:t>
            </a:r>
            <a:r>
              <a:rPr lang="ru-RU" sz="2800" dirty="0" smtClean="0">
                <a:latin typeface="+mn-lt"/>
              </a:rPr>
              <a:t>(А </a:t>
            </a:r>
            <a:r>
              <a:rPr lang="ru-RU" altLang="ru-RU" sz="2800" dirty="0" smtClean="0">
                <a:latin typeface="+mn-lt"/>
              </a:rPr>
              <a:t>∪ С)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/>
              <a:t>∩</a:t>
            </a:r>
            <a:r>
              <a:rPr lang="ru-RU" sz="2800" dirty="0" smtClean="0">
                <a:latin typeface="+mn-lt"/>
              </a:rPr>
              <a:t> (В</a:t>
            </a:r>
            <a:r>
              <a:rPr lang="en-US" sz="2800" dirty="0" smtClean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 smtClean="0">
                <a:latin typeface="+mn-lt"/>
              </a:rPr>
              <a:t> С)</a:t>
            </a:r>
          </a:p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(А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alt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В)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/>
              <a:t>∩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С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(А </a:t>
            </a:r>
            <a:r>
              <a:rPr lang="ru-RU" sz="2800" dirty="0"/>
              <a:t>∩</a:t>
            </a:r>
            <a:r>
              <a:rPr lang="ru-RU" altLang="ru-RU" sz="2800" dirty="0" smtClean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С)</a:t>
            </a:r>
            <a:r>
              <a:rPr lang="ru-RU" sz="2800" dirty="0">
                <a:latin typeface="+mn-lt"/>
              </a:rPr>
              <a:t> </a:t>
            </a:r>
            <a:r>
              <a:rPr lang="ru-RU" altLang="ru-RU" sz="2800" dirty="0" smtClean="0">
                <a:latin typeface="+mn-lt"/>
              </a:rPr>
              <a:t>∪ </a:t>
            </a:r>
            <a:r>
              <a:rPr lang="ru-RU" sz="2800" dirty="0" smtClean="0">
                <a:latin typeface="+mn-lt"/>
              </a:rPr>
              <a:t>(</a:t>
            </a:r>
            <a:r>
              <a:rPr lang="ru-RU" sz="2800" dirty="0">
                <a:latin typeface="+mn-lt"/>
              </a:rPr>
              <a:t>В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/>
              <a:t>∩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С)</a:t>
            </a:r>
            <a:r>
              <a:rPr lang="en-US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274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6562" r="4166" b="30008"/>
          <a:stretch>
            <a:fillRect/>
          </a:stretch>
        </p:blipFill>
        <p:spPr bwMode="auto">
          <a:xfrm>
            <a:off x="2238375" y="1517651"/>
            <a:ext cx="80724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-19922" y="-15081"/>
            <a:ext cx="1033073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Примеры пересечения и объединения множеств</a:t>
            </a:r>
          </a:p>
        </p:txBody>
      </p:sp>
      <p:pic>
        <p:nvPicPr>
          <p:cNvPr id="15364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377950"/>
            <a:ext cx="469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Хорда 30"/>
          <p:cNvSpPr/>
          <p:nvPr/>
        </p:nvSpPr>
        <p:spPr>
          <a:xfrm>
            <a:off x="6686551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29C7FF">
              <a:alpha val="30196"/>
            </a:srgb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Хорда 31"/>
          <p:cNvSpPr/>
          <p:nvPr/>
        </p:nvSpPr>
        <p:spPr>
          <a:xfrm>
            <a:off x="7780339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29C7FF">
              <a:alpha val="30196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7" name="TextBox 27"/>
          <p:cNvSpPr txBox="1">
            <a:spLocks noChangeArrowheads="1"/>
          </p:cNvSpPr>
          <p:nvPr/>
        </p:nvSpPr>
        <p:spPr bwMode="auto">
          <a:xfrm>
            <a:off x="6524625" y="247491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68" name="TextBox 28"/>
          <p:cNvSpPr txBox="1">
            <a:spLocks noChangeArrowheads="1"/>
          </p:cNvSpPr>
          <p:nvPr/>
        </p:nvSpPr>
        <p:spPr bwMode="auto">
          <a:xfrm>
            <a:off x="9463088" y="2474913"/>
            <a:ext cx="43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47" name="Прямоугольник 46"/>
          <p:cNvSpPr/>
          <p:nvPr/>
        </p:nvSpPr>
        <p:spPr>
          <a:xfrm>
            <a:off x="6448426" y="4714885"/>
            <a:ext cx="3740768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>
                <a:ln w="11430"/>
              </a:rPr>
              <a:t>∪</a:t>
            </a:r>
            <a:r>
              <a:rPr lang="en-US" sz="2400" spc="50" dirty="0">
                <a:ln w="11430"/>
              </a:rPr>
              <a:t> Y = {</a:t>
            </a:r>
            <a:r>
              <a:rPr lang="ru-RU" sz="2400" spc="50" dirty="0">
                <a:ln w="11430"/>
              </a:rPr>
              <a:t>Ш,К,О,Л,А,У,Р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1225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81225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81224" y="4714885"/>
            <a:ext cx="2153218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>
                <a:ln w="11430"/>
              </a:rPr>
              <a:t>∩</a:t>
            </a:r>
            <a:r>
              <a:rPr lang="en-US" sz="2400" spc="50" dirty="0">
                <a:ln w="11430"/>
              </a:rPr>
              <a:t> Y = {</a:t>
            </a:r>
            <a:r>
              <a:rPr lang="ru-RU" sz="2400" spc="50" dirty="0">
                <a:ln w="11430"/>
              </a:rPr>
              <a:t>К,О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49" name="Хорда 48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18173091"/>
              <a:gd name="adj2" fmla="val 3423893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Хорда 49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7427611"/>
              <a:gd name="adj2" fmla="val 14173099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Хорда 42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8" name="Хорда 47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7" name="TextBox 39"/>
          <p:cNvSpPr txBox="1">
            <a:spLocks noChangeArrowheads="1"/>
          </p:cNvSpPr>
          <p:nvPr/>
        </p:nvSpPr>
        <p:spPr bwMode="auto">
          <a:xfrm>
            <a:off x="2393951" y="2474913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78" name="TextBox 40"/>
          <p:cNvSpPr txBox="1">
            <a:spLocks noChangeArrowheads="1"/>
          </p:cNvSpPr>
          <p:nvPr/>
        </p:nvSpPr>
        <p:spPr bwMode="auto">
          <a:xfrm>
            <a:off x="5332414" y="2474913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67" name="Прямоугольник 66"/>
          <p:cNvSpPr/>
          <p:nvPr/>
        </p:nvSpPr>
        <p:spPr>
          <a:xfrm>
            <a:off x="7149194" y="2491284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34955" y="3546477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796011" y="3018881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50567" y="2689221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903279" y="3348540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909043" y="2667150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896219" y="3370612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26450" y="2474907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112211" y="3530100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673267" y="3002504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827823" y="2672844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780535" y="3332163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786299" y="2650773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773475" y="3354235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45" name="Подзаголовок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52728" y="5960502"/>
            <a:ext cx="6643734" cy="441001"/>
          </a:xfrm>
          <a:prstGeom prst="rect">
            <a:avLst/>
          </a:prstGeom>
          <a:blipFill rotWithShape="0">
            <a:blip r:embed="rId4"/>
            <a:stretch>
              <a:fillRect l="-1193" t="-11111" b="-2361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6" name="Овал 45"/>
          <p:cNvSpPr/>
          <p:nvPr/>
        </p:nvSpPr>
        <p:spPr>
          <a:xfrm>
            <a:off x="2238376" y="5808664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2238375" y="5773738"/>
            <a:ext cx="8072438" cy="798512"/>
            <a:chOff x="428596" y="5072074"/>
            <a:chExt cx="5929354" cy="1524970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28596" y="5072074"/>
              <a:ext cx="5929354" cy="121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428596" y="6584917"/>
              <a:ext cx="5929354" cy="121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6505624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5624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3689" y="0"/>
            <a:ext cx="6387721" cy="6540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Дополнение множества</a:t>
            </a:r>
          </a:p>
        </p:txBody>
      </p:sp>
      <p:sp>
        <p:nvSpPr>
          <p:cNvPr id="16387" name="Подзаголовок 5"/>
          <p:cNvSpPr txBox="1">
            <a:spLocks/>
          </p:cNvSpPr>
          <p:nvPr/>
        </p:nvSpPr>
        <p:spPr bwMode="auto">
          <a:xfrm>
            <a:off x="2952751" y="1071564"/>
            <a:ext cx="7358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 dirty="0"/>
              <a:t>Пусть множество </a:t>
            </a:r>
            <a:r>
              <a:rPr lang="ru-RU" altLang="ru-RU" sz="2200" i="1" dirty="0"/>
              <a:t>P</a:t>
            </a:r>
            <a:r>
              <a:rPr lang="ru-RU" altLang="ru-RU" sz="2200" dirty="0"/>
              <a:t> является </a:t>
            </a:r>
            <a:r>
              <a:rPr lang="ru-RU" altLang="ru-RU" sz="2200" i="1" dirty="0"/>
              <a:t>подмножеством</a:t>
            </a:r>
            <a:r>
              <a:rPr lang="ru-RU" altLang="ru-RU" sz="2200" dirty="0"/>
              <a:t> множества </a:t>
            </a:r>
            <a:r>
              <a:rPr lang="ru-RU" altLang="ru-RU" sz="2200" i="1" dirty="0"/>
              <a:t>М</a:t>
            </a:r>
            <a:r>
              <a:rPr lang="ru-RU" altLang="ru-RU" sz="2200" dirty="0"/>
              <a:t>. </a:t>
            </a:r>
            <a:r>
              <a:rPr lang="ru-RU" altLang="ru-RU" sz="2200" b="1" dirty="0"/>
              <a:t>Дополнением</a:t>
            </a:r>
            <a:r>
              <a:rPr lang="ru-RU" altLang="ru-RU" sz="2200" dirty="0"/>
              <a:t> </a:t>
            </a:r>
            <a:r>
              <a:rPr lang="ru-RU" altLang="ru-RU" sz="2200" i="1" dirty="0"/>
              <a:t>P</a:t>
            </a:r>
            <a:r>
              <a:rPr lang="ru-RU" altLang="ru-RU" sz="2200" dirty="0"/>
              <a:t> до </a:t>
            </a:r>
            <a:r>
              <a:rPr lang="ru-RU" altLang="ru-RU" sz="2200" i="1" dirty="0"/>
              <a:t>М</a:t>
            </a:r>
            <a:r>
              <a:rPr lang="ru-RU" altLang="ru-RU" sz="2200" dirty="0"/>
              <a:t> называется множество, состоящее из тех элементов </a:t>
            </a:r>
            <a:r>
              <a:rPr lang="ru-RU" altLang="ru-RU" sz="2200" i="1" dirty="0"/>
              <a:t>М</a:t>
            </a:r>
            <a:r>
              <a:rPr lang="ru-RU" altLang="ru-RU" sz="2200" dirty="0"/>
              <a:t>, которые не вошли в </a:t>
            </a:r>
            <a:r>
              <a:rPr lang="ru-RU" altLang="ru-RU" sz="2200" i="1" dirty="0"/>
              <a:t>P</a:t>
            </a:r>
            <a:r>
              <a:rPr lang="ru-RU" altLang="ru-RU" sz="2200" dirty="0"/>
              <a:t>. Обозначается      или  </a:t>
            </a:r>
            <a:r>
              <a:rPr lang="ru-RU" altLang="ru-RU" sz="2200" i="1" dirty="0"/>
              <a:t>P</a:t>
            </a:r>
            <a:r>
              <a:rPr lang="en-US" altLang="ru-RU" sz="2200" i="1" dirty="0"/>
              <a:t> ’</a:t>
            </a:r>
            <a:r>
              <a:rPr lang="ru-RU" altLang="ru-RU" sz="2200" i="1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2201864" y="142875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6389" name="Группа 7"/>
          <p:cNvGrpSpPr>
            <a:grpSpLocks/>
          </p:cNvGrpSpPr>
          <p:nvPr/>
        </p:nvGrpSpPr>
        <p:grpSpPr bwMode="auto">
          <a:xfrm>
            <a:off x="2238375" y="1071564"/>
            <a:ext cx="8072438" cy="1500187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795"/>
              <a:ext cx="5929354" cy="13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390" name="Объект 8"/>
          <p:cNvGraphicFramePr>
            <a:graphicFrameLocks noChangeAspect="1"/>
          </p:cNvGraphicFramePr>
          <p:nvPr/>
        </p:nvGraphicFramePr>
        <p:xfrm>
          <a:off x="6810375" y="2028825"/>
          <a:ext cx="3127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2028825"/>
                        <a:ext cx="3127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5"/>
          <a:srcRect l="1667" t="8749" r="54166" b="32195"/>
          <a:stretch>
            <a:fillRect/>
          </a:stretch>
        </p:blipFill>
        <p:spPr bwMode="auto">
          <a:xfrm>
            <a:off x="2238375" y="2643189"/>
            <a:ext cx="378618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392" name="Группа 20"/>
          <p:cNvGrpSpPr>
            <a:grpSpLocks/>
          </p:cNvGrpSpPr>
          <p:nvPr/>
        </p:nvGrpSpPr>
        <p:grpSpPr bwMode="auto">
          <a:xfrm>
            <a:off x="2738438" y="2971800"/>
            <a:ext cx="2392362" cy="2171700"/>
            <a:chOff x="786721" y="2571744"/>
            <a:chExt cx="3070899" cy="2714644"/>
          </a:xfrm>
        </p:grpSpPr>
        <p:grpSp>
          <p:nvGrpSpPr>
            <p:cNvPr id="16400" name="Группа 16"/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16" name="Хорда 15"/>
              <p:cNvSpPr/>
              <p:nvPr/>
            </p:nvSpPr>
            <p:spPr>
              <a:xfrm>
                <a:off x="1143328" y="2571744"/>
                <a:ext cx="2714292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00B0F0">
                  <a:alpha val="4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7" name="Хорда 16"/>
              <p:cNvSpPr/>
              <p:nvPr/>
            </p:nvSpPr>
            <p:spPr>
              <a:xfrm>
                <a:off x="2025677" y="3512344"/>
                <a:ext cx="1573148" cy="1573621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6401" name="TextBox 13"/>
            <p:cNvSpPr txBox="1">
              <a:spLocks noChangeArrowheads="1"/>
            </p:cNvSpPr>
            <p:nvPr/>
          </p:nvSpPr>
          <p:spPr bwMode="auto">
            <a:xfrm>
              <a:off x="786721" y="2812879"/>
              <a:ext cx="638534" cy="57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16402" name="TextBox 14"/>
            <p:cNvSpPr txBox="1">
              <a:spLocks noChangeArrowheads="1"/>
            </p:cNvSpPr>
            <p:nvPr/>
          </p:nvSpPr>
          <p:spPr bwMode="auto">
            <a:xfrm>
              <a:off x="2025153" y="4007187"/>
              <a:ext cx="1568313" cy="57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Р</a:t>
              </a:r>
            </a:p>
          </p:txBody>
        </p:sp>
      </p:grpSp>
      <p:sp>
        <p:nvSpPr>
          <p:cNvPr id="18" name="Содержимое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7438" y="2643188"/>
            <a:ext cx="4140200" cy="12128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9" name="Содержимое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7438" y="3965575"/>
            <a:ext cx="4140200" cy="1212850"/>
          </a:xfrm>
          <a:prstGeom prst="rect">
            <a:avLst/>
          </a:prstGeom>
          <a:blipFill rotWithShape="1">
            <a:blip r:embed="rId7"/>
            <a:stretch>
              <a:fillRect b="-707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20" name="Содержимое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7438" y="5286375"/>
            <a:ext cx="4140200" cy="1212850"/>
          </a:xfrm>
          <a:prstGeom prst="rect">
            <a:avLst/>
          </a:prstGeom>
          <a:blipFill rotWithShape="1">
            <a:blip r:embed="rId8"/>
            <a:stretch>
              <a:fillRect b="-804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6396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430">
            <a:off x="1876425" y="5214938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" descr="C:\Documents and Settings\Администратор.HOME-FDD52612A3\Рабочий стол\Ирина_Раб стол\10-17\Рисунок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43250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Прямоугольник 21"/>
          <p:cNvSpPr>
            <a:spLocks noChangeArrowheads="1"/>
          </p:cNvSpPr>
          <p:nvPr/>
        </p:nvSpPr>
        <p:spPr bwMode="auto">
          <a:xfrm>
            <a:off x="3381376" y="5819776"/>
            <a:ext cx="153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/>
              <a:t>P </a:t>
            </a:r>
            <a:r>
              <a:rPr lang="en-US" altLang="ru-RU" sz="2400"/>
              <a:t>∪</a:t>
            </a:r>
            <a:r>
              <a:rPr lang="en-US" altLang="ru-RU" sz="2400" i="1"/>
              <a:t>    </a:t>
            </a:r>
            <a:r>
              <a:rPr lang="en-US" altLang="ru-RU" sz="2400"/>
              <a:t>=</a:t>
            </a:r>
            <a:r>
              <a:rPr lang="ru-RU" altLang="ru-RU" sz="2400"/>
              <a:t> </a:t>
            </a:r>
            <a:r>
              <a:rPr lang="en-US" altLang="ru-RU" sz="2400" i="1"/>
              <a:t>M</a:t>
            </a:r>
            <a:endParaRPr lang="ru-RU" altLang="ru-RU" sz="2400"/>
          </a:p>
        </p:txBody>
      </p:sp>
      <p:pic>
        <p:nvPicPr>
          <p:cNvPr id="16399" name="Picture 4" descr="C:\Documents and Settings\Администратор.HOME-FDD52612A3\Рабочий стол\Ирина_Раб стол\10-17\Рисунок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829301"/>
            <a:ext cx="30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3"/>
          <a:srcRect l="1667" t="6562" r="4166" b="30008"/>
          <a:stretch>
            <a:fillRect/>
          </a:stretch>
        </p:blipFill>
        <p:spPr bwMode="auto">
          <a:xfrm>
            <a:off x="2238375" y="1517651"/>
            <a:ext cx="80724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-19921" y="-15081"/>
            <a:ext cx="5971906" cy="6072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smtClean="0"/>
              <a:t>Вычитание Х-У</a:t>
            </a:r>
            <a:endParaRPr lang="ru-RU" altLang="ru-RU" b="1" dirty="0"/>
          </a:p>
        </p:txBody>
      </p:sp>
      <p:pic>
        <p:nvPicPr>
          <p:cNvPr id="15364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377950"/>
            <a:ext cx="469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Хорда 30"/>
          <p:cNvSpPr/>
          <p:nvPr/>
        </p:nvSpPr>
        <p:spPr>
          <a:xfrm>
            <a:off x="6686551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0180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Хорда 31"/>
          <p:cNvSpPr/>
          <p:nvPr/>
        </p:nvSpPr>
        <p:spPr>
          <a:xfrm>
            <a:off x="7780339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7" name="TextBox 27"/>
          <p:cNvSpPr txBox="1">
            <a:spLocks noChangeArrowheads="1"/>
          </p:cNvSpPr>
          <p:nvPr/>
        </p:nvSpPr>
        <p:spPr bwMode="auto">
          <a:xfrm>
            <a:off x="6524625" y="247491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 dirty="0"/>
              <a:t>X</a:t>
            </a:r>
            <a:endParaRPr lang="ru-RU" altLang="ru-RU" sz="2400" i="1" dirty="0"/>
          </a:p>
        </p:txBody>
      </p:sp>
      <p:sp>
        <p:nvSpPr>
          <p:cNvPr id="15368" name="TextBox 28"/>
          <p:cNvSpPr txBox="1">
            <a:spLocks noChangeArrowheads="1"/>
          </p:cNvSpPr>
          <p:nvPr/>
        </p:nvSpPr>
        <p:spPr bwMode="auto">
          <a:xfrm>
            <a:off x="9463088" y="2474913"/>
            <a:ext cx="43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47" name="Прямоугольник 46"/>
          <p:cNvSpPr/>
          <p:nvPr/>
        </p:nvSpPr>
        <p:spPr>
          <a:xfrm>
            <a:off x="7348444" y="4714885"/>
            <a:ext cx="1940724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spc="50" dirty="0">
                <a:ln w="11430"/>
              </a:rPr>
              <a:t>У</a:t>
            </a:r>
            <a:r>
              <a:rPr lang="en-US" sz="2400" spc="50" dirty="0" smtClean="0">
                <a:ln w="11430"/>
              </a:rPr>
              <a:t> </a:t>
            </a:r>
            <a:r>
              <a:rPr lang="ru-RU" sz="2400" spc="50" dirty="0" smtClean="0">
                <a:ln w="11430"/>
              </a:rPr>
              <a:t>-</a:t>
            </a:r>
            <a:r>
              <a:rPr lang="ru-RU" sz="2400" spc="50" dirty="0">
                <a:ln w="11430"/>
              </a:rPr>
              <a:t> </a:t>
            </a:r>
            <a:r>
              <a:rPr lang="ru-RU" sz="2400" spc="50" dirty="0" smtClean="0">
                <a:ln w="11430"/>
              </a:rPr>
              <a:t>Х</a:t>
            </a:r>
            <a:r>
              <a:rPr lang="en-US" sz="2400" spc="50" dirty="0" smtClean="0">
                <a:ln w="11430"/>
              </a:rPr>
              <a:t> </a:t>
            </a:r>
            <a:r>
              <a:rPr lang="en-US" sz="2400" spc="50" dirty="0">
                <a:ln w="11430"/>
              </a:rPr>
              <a:t>= </a:t>
            </a:r>
            <a:r>
              <a:rPr lang="en-US" sz="2400" spc="50" dirty="0" smtClean="0">
                <a:ln w="11430"/>
              </a:rPr>
              <a:t>{</a:t>
            </a:r>
            <a:r>
              <a:rPr lang="ru-RU" sz="2400" spc="50" dirty="0" smtClean="0">
                <a:ln w="11430"/>
              </a:rPr>
              <a:t>У,Р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1225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81225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06142" y="4749696"/>
            <a:ext cx="2348784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 smtClean="0">
                <a:ln w="11430"/>
              </a:rPr>
              <a:t>-</a:t>
            </a:r>
            <a:r>
              <a:rPr lang="en-US" sz="2400" spc="50" dirty="0" smtClean="0">
                <a:ln w="11430"/>
              </a:rPr>
              <a:t> </a:t>
            </a:r>
            <a:r>
              <a:rPr lang="en-US" sz="2400" spc="50" dirty="0">
                <a:ln w="11430"/>
              </a:rPr>
              <a:t>Y = </a:t>
            </a:r>
            <a:r>
              <a:rPr lang="en-US" sz="2400" spc="50" dirty="0" smtClean="0">
                <a:ln w="11430"/>
              </a:rPr>
              <a:t>{</a:t>
            </a:r>
            <a:r>
              <a:rPr lang="ru-RU" sz="2400" spc="50" dirty="0" smtClean="0">
                <a:ln w="11430"/>
              </a:rPr>
              <a:t>Ш,Л,А</a:t>
            </a:r>
            <a:r>
              <a:rPr lang="en-US" sz="2400" spc="50" dirty="0" smtClean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49" name="Хорда 48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18173091"/>
              <a:gd name="adj2" fmla="val 3423893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Хорда 49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7427611"/>
              <a:gd name="adj2" fmla="val 14173099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Хорда 42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8" name="Хорда 47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0180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7" name="TextBox 39"/>
          <p:cNvSpPr txBox="1">
            <a:spLocks noChangeArrowheads="1"/>
          </p:cNvSpPr>
          <p:nvPr/>
        </p:nvSpPr>
        <p:spPr bwMode="auto">
          <a:xfrm>
            <a:off x="2393951" y="2474913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78" name="TextBox 40"/>
          <p:cNvSpPr txBox="1">
            <a:spLocks noChangeArrowheads="1"/>
          </p:cNvSpPr>
          <p:nvPr/>
        </p:nvSpPr>
        <p:spPr bwMode="auto">
          <a:xfrm>
            <a:off x="5332414" y="2474913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67" name="Прямоугольник 66"/>
          <p:cNvSpPr/>
          <p:nvPr/>
        </p:nvSpPr>
        <p:spPr>
          <a:xfrm>
            <a:off x="7149194" y="2491284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34955" y="3546477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796011" y="3018881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50567" y="2689221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903279" y="3348540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909043" y="2667150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896219" y="3370612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26450" y="2474907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112211" y="3530100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673267" y="3002504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827823" y="2672844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780535" y="3332163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786299" y="2650773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773475" y="3354235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505624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5624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66817"/>
              </p:ext>
            </p:extLst>
          </p:nvPr>
        </p:nvGraphicFramePr>
        <p:xfrm>
          <a:off x="3794125" y="554038"/>
          <a:ext cx="4562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Уравнение" r:id="rId5" imgW="1676160" imgH="215640" progId="Equation.3">
                  <p:embed/>
                </p:oleObj>
              </mc:Choice>
              <mc:Fallback>
                <p:oleObj name="Уравнение" r:id="rId5" imgW="1676160" imgH="21564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54038"/>
                        <a:ext cx="4562475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6360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одержимое 7"/>
          <p:cNvSpPr txBox="1">
            <a:spLocks/>
          </p:cNvSpPr>
          <p:nvPr/>
        </p:nvSpPr>
        <p:spPr>
          <a:xfrm>
            <a:off x="3143672" y="1572965"/>
            <a:ext cx="504056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M </a:t>
            </a:r>
            <a:r>
              <a:rPr lang="ru-RU" altLang="ru-RU" sz="2800" dirty="0" smtClean="0">
                <a:latin typeface="+mn-lt"/>
              </a:rPr>
              <a:t>-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∅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  <a:p>
            <a:pPr algn="ctr" eaLnBrk="1" hangingPunct="1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55" name="Содержимое 7"/>
          <p:cNvSpPr txBox="1">
            <a:spLocks/>
          </p:cNvSpPr>
          <p:nvPr/>
        </p:nvSpPr>
        <p:spPr>
          <a:xfrm>
            <a:off x="3143672" y="2996952"/>
            <a:ext cx="504056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∅ - М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= </a:t>
            </a:r>
            <a:r>
              <a:rPr lang="ru-RU" sz="2800" dirty="0">
                <a:latin typeface="+mn-lt"/>
              </a:rPr>
              <a:t>∅</a:t>
            </a:r>
          </a:p>
        </p:txBody>
      </p:sp>
      <p:sp>
        <p:nvSpPr>
          <p:cNvPr id="56" name="Содержимое 7"/>
          <p:cNvSpPr txBox="1">
            <a:spLocks/>
          </p:cNvSpPr>
          <p:nvPr/>
        </p:nvSpPr>
        <p:spPr>
          <a:xfrm>
            <a:off x="3143672" y="4420940"/>
            <a:ext cx="504056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А – В = ∅, тогда и только тогда, когда А=В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или А⊂В</a:t>
            </a:r>
            <a:endParaRPr lang="ru-RU" sz="2800" dirty="0">
              <a:latin typeface="+mn-lt"/>
            </a:endParaRP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33061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b="1" dirty="0"/>
              <a:t>Свойства </a:t>
            </a:r>
            <a:r>
              <a:rPr lang="ru-RU" altLang="ru-RU" sz="4000" b="1" dirty="0" smtClean="0"/>
              <a:t>вычитания </a:t>
            </a:r>
            <a:r>
              <a:rPr lang="ru-RU" altLang="ru-RU" sz="4000" b="1" dirty="0"/>
              <a:t>множеств</a:t>
            </a:r>
          </a:p>
        </p:txBody>
      </p:sp>
    </p:spTree>
    <p:extLst>
      <p:ext uri="{BB962C8B-B14F-4D97-AF65-F5344CB8AC3E}">
        <p14:creationId xmlns:p14="http://schemas.microsoft.com/office/powerpoint/2010/main" val="336551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549275"/>
            <a:ext cx="10009112" cy="518398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 smtClean="0"/>
              <a:t>Задача 1.</a:t>
            </a:r>
            <a:r>
              <a:rPr lang="ru-RU" dirty="0" smtClean="0"/>
              <a:t> Пусть А={</a:t>
            </a:r>
            <a:r>
              <a:rPr lang="en-US" dirty="0" smtClean="0"/>
              <a:t>1,2,3,4,5,6,7,8,9</a:t>
            </a:r>
            <a:r>
              <a:rPr lang="ru-RU" dirty="0" smtClean="0"/>
              <a:t>}, </a:t>
            </a:r>
            <a:r>
              <a:rPr lang="en-US" dirty="0"/>
              <a:t>B</a:t>
            </a:r>
            <a:r>
              <a:rPr lang="ru-RU" dirty="0" smtClean="0"/>
              <a:t>={</a:t>
            </a:r>
            <a:r>
              <a:rPr lang="en-US" dirty="0" smtClean="0"/>
              <a:t>1,3,5,7,9</a:t>
            </a:r>
            <a:r>
              <a:rPr lang="ru-RU" dirty="0" smtClean="0"/>
              <a:t>}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Запишите </a:t>
            </a:r>
            <a:r>
              <a:rPr lang="ru-RU" sz="2800" dirty="0"/>
              <a:t>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 smtClean="0">
                <a:sym typeface="Symbol"/>
              </a:rPr>
              <a:t>:</a:t>
            </a:r>
            <a:endParaRPr lang="ru-RU" sz="2800" dirty="0">
              <a:sym typeface="Symbol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A </a:t>
            </a:r>
            <a:r>
              <a:rPr lang="ru-RU" dirty="0" smtClean="0"/>
              <a:t>⋂ </a:t>
            </a:r>
            <a:r>
              <a:rPr lang="en-US" dirty="0" smtClean="0"/>
              <a:t>B</a:t>
            </a:r>
            <a:r>
              <a:rPr lang="ru-RU" dirty="0" smtClean="0"/>
              <a:t> =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B </a:t>
            </a:r>
            <a:r>
              <a:rPr lang="ru-RU" dirty="0" smtClean="0"/>
              <a:t>⋂ </a:t>
            </a:r>
            <a:r>
              <a:rPr lang="ru-RU" dirty="0" smtClean="0">
                <a:sym typeface="Symbol"/>
              </a:rPr>
              <a:t> ==</a:t>
            </a:r>
            <a:endParaRPr lang="ru-RU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A </a:t>
            </a:r>
            <a:r>
              <a:rPr lang="ru-RU" dirty="0" smtClean="0"/>
              <a:t>⋂ </a:t>
            </a:r>
            <a:r>
              <a:rPr lang="ru-RU" dirty="0" smtClean="0">
                <a:sym typeface="Symbol"/>
              </a:rPr>
              <a:t> =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en-US" dirty="0" smtClean="0"/>
              <a:t> A </a:t>
            </a:r>
            <a:r>
              <a:rPr lang="ru-RU" dirty="0" smtClean="0"/>
              <a:t>⋃ </a:t>
            </a:r>
            <a:r>
              <a:rPr lang="en-US" dirty="0" smtClean="0"/>
              <a:t>B</a:t>
            </a:r>
            <a:r>
              <a:rPr lang="ru-RU" dirty="0" smtClean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en-US" dirty="0" smtClean="0"/>
              <a:t> B </a:t>
            </a:r>
            <a:r>
              <a:rPr lang="ru-RU" dirty="0"/>
              <a:t>⋃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 =</a:t>
            </a:r>
            <a:endParaRPr lang="ru-RU" dirty="0" smtClean="0"/>
          </a:p>
          <a:p>
            <a:pPr>
              <a:buNone/>
              <a:defRPr/>
            </a:pPr>
            <a:r>
              <a:rPr lang="ru-RU" dirty="0" smtClean="0"/>
              <a:t>6</a:t>
            </a:r>
            <a:r>
              <a:rPr lang="ru-RU" dirty="0"/>
              <a:t>) дополнение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en-US" dirty="0" smtClean="0"/>
              <a:t>B</a:t>
            </a:r>
            <a:r>
              <a:rPr lang="ru-RU" dirty="0" smtClean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smtClean="0"/>
              <a:t>дополнение </a:t>
            </a:r>
            <a:r>
              <a:rPr lang="en-US" dirty="0" smtClean="0">
                <a:sym typeface="Symbol"/>
              </a:rPr>
              <a:t>B</a:t>
            </a:r>
            <a:r>
              <a:rPr lang="ru-RU" dirty="0" smtClean="0"/>
              <a:t> </a:t>
            </a:r>
            <a:r>
              <a:rPr lang="ru-RU" dirty="0"/>
              <a:t>до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u-RU" dirty="0" smtClean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8) А/В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9 В/А =</a:t>
            </a:r>
            <a:endParaRPr lang="ru-RU" dirty="0"/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54413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549275"/>
            <a:ext cx="10009112" cy="518398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 smtClean="0"/>
              <a:t>Задача 2.</a:t>
            </a:r>
            <a:r>
              <a:rPr lang="ru-RU" dirty="0" smtClean="0"/>
              <a:t> Пусть А={</a:t>
            </a:r>
            <a:r>
              <a:rPr lang="en-US" dirty="0" smtClean="0"/>
              <a:t>1,2,3,4,5,6,7,8,9</a:t>
            </a:r>
            <a:r>
              <a:rPr lang="ru-RU" dirty="0" smtClean="0"/>
              <a:t>}, </a:t>
            </a:r>
            <a:r>
              <a:rPr lang="en-US" dirty="0"/>
              <a:t>B</a:t>
            </a:r>
            <a:r>
              <a:rPr lang="ru-RU" dirty="0" smtClean="0"/>
              <a:t>={</a:t>
            </a:r>
            <a:r>
              <a:rPr lang="en-US" dirty="0" smtClean="0"/>
              <a:t>3,</a:t>
            </a:r>
            <a:r>
              <a:rPr lang="ru-RU" dirty="0" smtClean="0"/>
              <a:t>6</a:t>
            </a:r>
            <a:r>
              <a:rPr lang="en-US" dirty="0" smtClean="0"/>
              <a:t>,9</a:t>
            </a:r>
            <a:r>
              <a:rPr lang="ru-RU" dirty="0" smtClean="0"/>
              <a:t>, 12,15}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Запишите </a:t>
            </a:r>
            <a:r>
              <a:rPr lang="ru-RU" sz="2800" dirty="0"/>
              <a:t>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 smtClean="0">
                <a:sym typeface="Symbol"/>
              </a:rPr>
              <a:t>:</a:t>
            </a:r>
            <a:endParaRPr lang="ru-RU" sz="2800" dirty="0">
              <a:sym typeface="Symbol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A </a:t>
            </a:r>
            <a:r>
              <a:rPr lang="ru-RU" dirty="0" smtClean="0"/>
              <a:t>⋂ </a:t>
            </a:r>
            <a:r>
              <a:rPr lang="en-US" dirty="0" smtClean="0"/>
              <a:t>B</a:t>
            </a:r>
            <a:r>
              <a:rPr lang="ru-RU" dirty="0" smtClean="0"/>
              <a:t> =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B </a:t>
            </a:r>
            <a:r>
              <a:rPr lang="ru-RU" dirty="0" smtClean="0"/>
              <a:t>⋂ </a:t>
            </a:r>
            <a:r>
              <a:rPr lang="ru-RU" dirty="0" smtClean="0">
                <a:sym typeface="Symbol"/>
              </a:rPr>
              <a:t> ==</a:t>
            </a:r>
            <a:endParaRPr lang="ru-RU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A </a:t>
            </a:r>
            <a:r>
              <a:rPr lang="ru-RU" dirty="0" smtClean="0"/>
              <a:t>⋂ </a:t>
            </a:r>
            <a:r>
              <a:rPr lang="ru-RU" dirty="0" smtClean="0">
                <a:sym typeface="Symbol"/>
              </a:rPr>
              <a:t> =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en-US" dirty="0" smtClean="0"/>
              <a:t> A </a:t>
            </a:r>
            <a:r>
              <a:rPr lang="ru-RU" dirty="0" smtClean="0"/>
              <a:t>⋃ </a:t>
            </a:r>
            <a:r>
              <a:rPr lang="en-US" dirty="0" smtClean="0"/>
              <a:t>B</a:t>
            </a:r>
            <a:r>
              <a:rPr lang="ru-RU" dirty="0" smtClean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en-US" dirty="0" smtClean="0"/>
              <a:t> B </a:t>
            </a:r>
            <a:r>
              <a:rPr lang="ru-RU" dirty="0"/>
              <a:t>⋃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 =</a:t>
            </a:r>
            <a:endParaRPr lang="ru-RU" dirty="0" smtClean="0"/>
          </a:p>
          <a:p>
            <a:pPr>
              <a:buNone/>
              <a:defRPr/>
            </a:pPr>
            <a:r>
              <a:rPr lang="ru-RU" dirty="0" smtClean="0"/>
              <a:t>6</a:t>
            </a:r>
            <a:r>
              <a:rPr lang="ru-RU" dirty="0"/>
              <a:t>) дополнение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en-US" dirty="0" smtClean="0"/>
              <a:t>B</a:t>
            </a:r>
            <a:r>
              <a:rPr lang="ru-RU" dirty="0" smtClean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smtClean="0"/>
              <a:t>дополнение </a:t>
            </a:r>
            <a:r>
              <a:rPr lang="en-US" dirty="0" smtClean="0">
                <a:sym typeface="Symbol"/>
              </a:rPr>
              <a:t>B</a:t>
            </a:r>
            <a:r>
              <a:rPr lang="ru-RU" dirty="0" smtClean="0"/>
              <a:t> </a:t>
            </a:r>
            <a:r>
              <a:rPr lang="ru-RU" dirty="0"/>
              <a:t>до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u-RU" dirty="0" smtClean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8) А/В =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9 В/А =</a:t>
            </a:r>
            <a:endParaRPr lang="ru-RU" dirty="0"/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416944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8513"/>
            <a:ext cx="6888088" cy="701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66CC"/>
                </a:solidFill>
              </a:rPr>
              <a:t>Способы задания множества</a:t>
            </a:r>
            <a:endParaRPr lang="ru-RU" b="1" dirty="0">
              <a:solidFill>
                <a:srgbClr val="0066CC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2478105"/>
              </p:ext>
            </p:extLst>
          </p:nvPr>
        </p:nvGraphicFramePr>
        <p:xfrm>
          <a:off x="839416" y="951459"/>
          <a:ext cx="9289032" cy="25884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8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84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1. Перечисление всех элементов множества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{1,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3, 5, 7, 9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B = {0, 1}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 = {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А, Е, Ё, И, О, У, Ы, Э, Ю, Я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 txBox="1">
            <a:spLocks/>
          </p:cNvSpPr>
          <p:nvPr/>
        </p:nvSpPr>
        <p:spPr bwMode="auto">
          <a:xfrm>
            <a:off x="3084886" y="4500708"/>
            <a:ext cx="6384180" cy="13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dirty="0">
                <a:latin typeface="+mn-lt"/>
              </a:rPr>
              <a:t>Попробуйте описать эти множества словесно, указав характеристическое свойство их элементов. </a:t>
            </a:r>
          </a:p>
        </p:txBody>
      </p:sp>
      <p:sp>
        <p:nvSpPr>
          <p:cNvPr id="7" name="Овал 6"/>
          <p:cNvSpPr/>
          <p:nvPr/>
        </p:nvSpPr>
        <p:spPr>
          <a:xfrm>
            <a:off x="2201864" y="4779964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201864" y="4437062"/>
            <a:ext cx="8150225" cy="1584225"/>
            <a:chOff x="428596" y="5072074"/>
            <a:chExt cx="5929354" cy="176545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5072074"/>
              <a:ext cx="5929354" cy="141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6823379"/>
              <a:ext cx="5929354" cy="141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549275"/>
            <a:ext cx="10009112" cy="518398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 smtClean="0"/>
              <a:t>Задача </a:t>
            </a:r>
            <a:r>
              <a:rPr lang="en-US" b="1" i="1" dirty="0" smtClean="0"/>
              <a:t>3</a:t>
            </a:r>
            <a:r>
              <a:rPr lang="ru-RU" b="1" i="1" dirty="0" smtClean="0"/>
              <a:t>.</a:t>
            </a:r>
            <a:r>
              <a:rPr lang="ru-RU" dirty="0" smtClean="0"/>
              <a:t> Пусть А={</a:t>
            </a:r>
            <a:r>
              <a:rPr lang="en-US" dirty="0" smtClean="0"/>
              <a:t>1,2,3,4,5,6,7,8,9</a:t>
            </a:r>
            <a:r>
              <a:rPr lang="ru-RU" dirty="0" smtClean="0"/>
              <a:t>}, </a:t>
            </a:r>
            <a:r>
              <a:rPr lang="en-US" dirty="0"/>
              <a:t>B</a:t>
            </a:r>
            <a:r>
              <a:rPr lang="ru-RU" dirty="0" smtClean="0"/>
              <a:t>={</a:t>
            </a:r>
            <a:r>
              <a:rPr lang="en-US" dirty="0" smtClean="0"/>
              <a:t>3,</a:t>
            </a:r>
            <a:r>
              <a:rPr lang="ru-RU" dirty="0" smtClean="0"/>
              <a:t>6</a:t>
            </a:r>
            <a:r>
              <a:rPr lang="en-US" dirty="0" smtClean="0"/>
              <a:t>,9</a:t>
            </a:r>
            <a:r>
              <a:rPr lang="ru-RU" dirty="0" smtClean="0"/>
              <a:t>, 12,15}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/>
              <a:t>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 smtClean="0">
                <a:sym typeface="Symbol"/>
              </a:rPr>
              <a:t>:</a:t>
            </a:r>
            <a:endParaRPr lang="ru-RU" sz="2800" dirty="0">
              <a:sym typeface="Symbol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</a:t>
            </a:r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⋂ В</a:t>
            </a:r>
            <a:r>
              <a:rPr lang="en-US" dirty="0" smtClean="0"/>
              <a:t>|</a:t>
            </a:r>
            <a:r>
              <a:rPr lang="ru-RU" dirty="0" smtClean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|B </a:t>
            </a:r>
            <a:r>
              <a:rPr lang="ru-RU" dirty="0" smtClean="0"/>
              <a:t>⋂ </a:t>
            </a:r>
            <a:r>
              <a:rPr lang="ru-RU" dirty="0" smtClean="0">
                <a:sym typeface="Symbol"/>
              </a:rPr>
              <a:t></a:t>
            </a:r>
            <a:r>
              <a:rPr lang="en-US" dirty="0" smtClean="0">
                <a:sym typeface="Symbol"/>
              </a:rPr>
              <a:t>|</a:t>
            </a:r>
            <a:r>
              <a:rPr lang="ru-RU" dirty="0" smtClean="0">
                <a:sym typeface="Symbol"/>
              </a:rPr>
              <a:t> =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|A </a:t>
            </a:r>
            <a:r>
              <a:rPr lang="ru-RU" dirty="0" smtClean="0"/>
              <a:t>⋂ </a:t>
            </a:r>
            <a:r>
              <a:rPr lang="ru-RU" dirty="0" smtClean="0">
                <a:sym typeface="Symbol"/>
              </a:rPr>
              <a:t></a:t>
            </a:r>
            <a:r>
              <a:rPr lang="en-US" dirty="0" smtClean="0">
                <a:sym typeface="Symbol"/>
              </a:rPr>
              <a:t>|</a:t>
            </a:r>
            <a:r>
              <a:rPr lang="ru-RU" dirty="0" smtClean="0">
                <a:sym typeface="Symbol"/>
              </a:rPr>
              <a:t> =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</a:t>
            </a:r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⋃ В</a:t>
            </a:r>
            <a:r>
              <a:rPr lang="en-US" dirty="0" smtClean="0"/>
              <a:t>|</a:t>
            </a:r>
            <a:r>
              <a:rPr lang="ru-RU" dirty="0" smtClean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|B </a:t>
            </a:r>
            <a:r>
              <a:rPr lang="ru-RU" dirty="0"/>
              <a:t>⋃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 </a:t>
            </a:r>
            <a:r>
              <a:rPr lang="en-US" dirty="0" smtClean="0">
                <a:sym typeface="Symbol"/>
              </a:rPr>
              <a:t>|</a:t>
            </a:r>
            <a:r>
              <a:rPr lang="ru-RU" dirty="0" smtClean="0">
                <a:sym typeface="Symbol"/>
              </a:rPr>
              <a:t>=</a:t>
            </a:r>
            <a:endParaRPr lang="ru-RU" dirty="0">
              <a:sym typeface="Symbol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</a:t>
            </a:r>
            <a:r>
              <a:rPr lang="ru-RU" dirty="0" smtClean="0"/>
              <a:t>дополнение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en-US" dirty="0" smtClean="0"/>
              <a:t>B|</a:t>
            </a:r>
            <a:r>
              <a:rPr lang="ru-RU" dirty="0" smtClean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</a:t>
            </a:r>
            <a:r>
              <a:rPr lang="ru-RU" dirty="0" smtClean="0"/>
              <a:t>дополнение </a:t>
            </a:r>
            <a:r>
              <a:rPr lang="en-US" dirty="0" smtClean="0">
                <a:sym typeface="Symbol"/>
              </a:rPr>
              <a:t>B</a:t>
            </a:r>
            <a:r>
              <a:rPr lang="ru-RU" dirty="0" smtClean="0"/>
              <a:t> </a:t>
            </a:r>
            <a:r>
              <a:rPr lang="ru-RU" dirty="0"/>
              <a:t>до</a:t>
            </a:r>
            <a:r>
              <a:rPr lang="en-US" dirty="0"/>
              <a:t> </a:t>
            </a:r>
            <a:r>
              <a:rPr lang="en-US" dirty="0" smtClean="0"/>
              <a:t>A|</a:t>
            </a:r>
            <a:r>
              <a:rPr lang="ru-RU" dirty="0" smtClean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</a:t>
            </a:r>
            <a:r>
              <a:rPr lang="ru-RU" dirty="0" smtClean="0"/>
              <a:t>А-В </a:t>
            </a:r>
            <a:r>
              <a:rPr lang="en-US" dirty="0" smtClean="0"/>
              <a:t>|</a:t>
            </a:r>
            <a:r>
              <a:rPr lang="ru-RU" dirty="0" smtClean="0"/>
              <a:t>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|</a:t>
            </a:r>
            <a:r>
              <a:rPr lang="ru-RU" dirty="0" smtClean="0"/>
              <a:t>В-А </a:t>
            </a:r>
            <a:r>
              <a:rPr lang="en-US" dirty="0" smtClean="0"/>
              <a:t>|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797745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344" y="683124"/>
            <a:ext cx="1090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hangingPunct="1">
              <a:buNone/>
            </a:pPr>
            <a:r>
              <a:rPr lang="ru-RU" sz="3200" b="1" i="1" dirty="0" smtClean="0">
                <a:latin typeface="+mn-lt"/>
              </a:rPr>
              <a:t>Задача </a:t>
            </a:r>
            <a:r>
              <a:rPr lang="ru-RU" sz="3200" b="1" i="1" dirty="0" smtClean="0">
                <a:latin typeface="+mn-lt"/>
              </a:rPr>
              <a:t>4.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Каждая семья, живущая в нашем доме, выписывает или  газету, или журнал, или и то и другое вместе. 75 </a:t>
            </a:r>
            <a:r>
              <a:rPr lang="ru-RU" sz="3200" dirty="0" smtClean="0">
                <a:latin typeface="+mn-lt"/>
              </a:rPr>
              <a:t>семей выписывают </a:t>
            </a:r>
            <a:r>
              <a:rPr lang="ru-RU" sz="3200" dirty="0">
                <a:latin typeface="+mn-lt"/>
              </a:rPr>
              <a:t>газету, а 27 семей выписывают журнал и лишь 13 семей выписывают и журнал, и газету. Сколько семей живет в нашем доме?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791744" y="3667433"/>
            <a:ext cx="3317531" cy="2344917"/>
            <a:chOff x="3715095" y="2111197"/>
            <a:chExt cx="3317531" cy="2344917"/>
          </a:xfrm>
        </p:grpSpPr>
        <p:sp>
          <p:nvSpPr>
            <p:cNvPr id="25" name="Овал 24"/>
            <p:cNvSpPr/>
            <p:nvPr/>
          </p:nvSpPr>
          <p:spPr>
            <a:xfrm>
              <a:off x="5016501" y="258445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719514" y="256540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800"/>
            </a:p>
          </p:txBody>
        </p:sp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5087244" y="3221986"/>
              <a:ext cx="648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 smtClean="0"/>
                <a:t>13</a:t>
              </a:r>
              <a:endParaRPr lang="ru-RU" altLang="ru-RU" sz="2800" dirty="0"/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4115484" y="3221986"/>
              <a:ext cx="649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 smtClean="0"/>
                <a:t>62</a:t>
              </a:r>
              <a:endParaRPr lang="ru-RU" altLang="ru-RU" sz="2800" dirty="0"/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6031264" y="3221986"/>
              <a:ext cx="647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 smtClean="0"/>
                <a:t>14</a:t>
              </a:r>
              <a:endParaRPr lang="ru-RU" altLang="ru-RU" sz="2800" dirty="0"/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715095" y="216079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/>
                <a:t>Газета 75</a:t>
              </a:r>
              <a:endParaRPr lang="ru-RU" altLang="ru-RU" b="1" dirty="0"/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5275180" y="2111197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/>
                <a:t>Журнал 27</a:t>
              </a:r>
              <a:endParaRPr lang="ru-RU" alt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4895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908721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 smtClean="0">
                <a:latin typeface="+mn-lt"/>
              </a:rPr>
              <a:t>Задача </a:t>
            </a:r>
            <a:r>
              <a:rPr lang="ru-RU" sz="3200" b="1" i="1" dirty="0" smtClean="0">
                <a:latin typeface="+mn-lt"/>
              </a:rPr>
              <a:t>5. </a:t>
            </a:r>
            <a:r>
              <a:rPr lang="ru-RU" sz="3200" dirty="0">
                <a:latin typeface="+mn-lt"/>
              </a:rPr>
              <a:t>На фирме  работают 67 человек. Из них 47 знают английский язык, 35 - немецкий язык, а 23 - оба языка. Сколько человек в фирме не знают ни английского, ни немецкого языков?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355277" y="3353579"/>
            <a:ext cx="3317531" cy="2295318"/>
            <a:chOff x="3715095" y="2160796"/>
            <a:chExt cx="3317531" cy="2295318"/>
          </a:xfrm>
        </p:grpSpPr>
        <p:sp>
          <p:nvSpPr>
            <p:cNvPr id="25" name="Овал 24"/>
            <p:cNvSpPr/>
            <p:nvPr/>
          </p:nvSpPr>
          <p:spPr>
            <a:xfrm>
              <a:off x="5016501" y="258445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719514" y="256540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800"/>
            </a:p>
          </p:txBody>
        </p:sp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5087244" y="3221986"/>
              <a:ext cx="648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 smtClean="0"/>
                <a:t>23</a:t>
              </a:r>
              <a:endParaRPr lang="ru-RU" altLang="ru-RU" sz="2800" dirty="0"/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4115484" y="3221986"/>
              <a:ext cx="649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 smtClean="0"/>
                <a:t>24</a:t>
              </a:r>
              <a:endParaRPr lang="ru-RU" altLang="ru-RU" sz="2800" dirty="0"/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6031264" y="3221986"/>
              <a:ext cx="647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 smtClean="0"/>
                <a:t>12</a:t>
              </a:r>
              <a:endParaRPr lang="ru-RU" altLang="ru-RU" sz="2800" dirty="0"/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715095" y="2160796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/>
                <a:t>Англ. 47</a:t>
              </a:r>
              <a:endParaRPr lang="ru-RU" altLang="ru-RU" b="1" dirty="0"/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5987294" y="2195513"/>
              <a:ext cx="1045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/>
                <a:t>Нем. 35</a:t>
              </a:r>
              <a:endParaRPr lang="ru-RU" alt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44970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052736"/>
            <a:ext cx="115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+mn-lt"/>
              </a:rPr>
              <a:t>Задача </a:t>
            </a:r>
            <a:r>
              <a:rPr lang="ru-RU" sz="3200" b="1" i="1" dirty="0" smtClean="0">
                <a:latin typeface="+mn-lt"/>
              </a:rPr>
              <a:t>6. </a:t>
            </a:r>
            <a:r>
              <a:rPr lang="ru-RU" sz="3600" dirty="0">
                <a:latin typeface="+mn-lt"/>
              </a:rPr>
              <a:t>Из 150 учащихся французский изучают 40, китайский — 28, корейский — 27, французский и китайский — 6, французский и корейский — 8, китайский и корейский — 4 учащихся. Все три языка — </a:t>
            </a:r>
            <a:r>
              <a:rPr lang="ru-RU" sz="3600" dirty="0" smtClean="0">
                <a:latin typeface="+mn-lt"/>
              </a:rPr>
              <a:t>2.</a:t>
            </a:r>
          </a:p>
          <a:p>
            <a:r>
              <a:rPr lang="ru-RU" sz="3600" dirty="0" smtClean="0">
                <a:latin typeface="+mn-lt"/>
              </a:rPr>
              <a:t>Сколько </a:t>
            </a:r>
            <a:r>
              <a:rPr lang="ru-RU" sz="3600" dirty="0">
                <a:latin typeface="+mn-lt"/>
              </a:rPr>
              <a:t>учащихся не изучают ни одного языка?</a:t>
            </a:r>
          </a:p>
        </p:txBody>
      </p:sp>
    </p:spTree>
    <p:extLst>
      <p:ext uri="{BB962C8B-B14F-4D97-AF65-F5344CB8AC3E}">
        <p14:creationId xmlns:p14="http://schemas.microsoft.com/office/powerpoint/2010/main" val="6579265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549275"/>
            <a:ext cx="10801200" cy="518398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i="1" dirty="0" smtClean="0"/>
              <a:t>Задача </a:t>
            </a:r>
            <a:r>
              <a:rPr lang="ru-RU" b="1" i="1" dirty="0" smtClean="0"/>
              <a:t>7.</a:t>
            </a:r>
            <a:r>
              <a:rPr lang="ru-RU" dirty="0" smtClean="0"/>
              <a:t> </a:t>
            </a:r>
            <a:r>
              <a:rPr lang="ru-RU" dirty="0" smtClean="0"/>
              <a:t>Пусть </a:t>
            </a:r>
            <a:r>
              <a:rPr lang="ru-RU" dirty="0"/>
              <a:t>М={а, б, в}, </a:t>
            </a:r>
            <a:r>
              <a:rPr lang="en-US" dirty="0"/>
              <a:t>P</a:t>
            </a:r>
            <a:r>
              <a:rPr lang="ru-RU" dirty="0"/>
              <a:t>={а, б, г, д, и}, </a:t>
            </a:r>
            <a:r>
              <a:rPr lang="en-US" dirty="0" smtClean="0"/>
              <a:t>K</a:t>
            </a:r>
            <a:r>
              <a:rPr lang="ru-RU" dirty="0"/>
              <a:t>={г, д, и}. 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Запишите </a:t>
            </a:r>
            <a:r>
              <a:rPr lang="ru-RU" sz="2800" dirty="0"/>
              <a:t>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 smtClean="0">
                <a:sym typeface="Symbol"/>
              </a:rPr>
              <a:t>:</a:t>
            </a:r>
            <a:endParaRPr lang="ru-RU" sz="2800" dirty="0">
              <a:sym typeface="Symbol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M </a:t>
            </a:r>
            <a:r>
              <a:rPr lang="ru-RU" dirty="0" smtClean="0"/>
              <a:t>⋂ </a:t>
            </a:r>
            <a:r>
              <a:rPr lang="en-US" dirty="0"/>
              <a:t>P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smtClean="0"/>
              <a:t>M </a:t>
            </a:r>
            <a:r>
              <a:rPr lang="ru-RU" dirty="0" smtClean="0"/>
              <a:t>⋂ </a:t>
            </a:r>
            <a:r>
              <a:rPr lang="en-US" dirty="0" smtClean="0"/>
              <a:t>K</a:t>
            </a:r>
            <a:endParaRPr lang="ru-RU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ru-RU" dirty="0" smtClean="0"/>
              <a:t>Р</a:t>
            </a:r>
            <a:r>
              <a:rPr lang="en-US" dirty="0" smtClean="0"/>
              <a:t> </a:t>
            </a:r>
            <a:r>
              <a:rPr lang="ru-RU" dirty="0" smtClean="0"/>
              <a:t>⋂ </a:t>
            </a:r>
            <a:r>
              <a:rPr lang="en-US" dirty="0" smtClean="0"/>
              <a:t>K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en-US" dirty="0" smtClean="0"/>
              <a:t>M </a:t>
            </a:r>
            <a:r>
              <a:rPr lang="ru-RU" dirty="0" smtClean="0"/>
              <a:t>⋃ </a:t>
            </a:r>
            <a:r>
              <a:rPr lang="en-US" dirty="0" smtClean="0"/>
              <a:t>P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en-US" dirty="0" smtClean="0"/>
              <a:t>M </a:t>
            </a:r>
            <a:r>
              <a:rPr lang="ru-RU" dirty="0"/>
              <a:t>⋃</a:t>
            </a:r>
            <a:r>
              <a:rPr lang="ru-RU" dirty="0" smtClean="0"/>
              <a:t> </a:t>
            </a:r>
            <a:r>
              <a:rPr lang="en-US" dirty="0" smtClean="0"/>
              <a:t>K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6</a:t>
            </a:r>
            <a:r>
              <a:rPr lang="ru-RU" dirty="0"/>
              <a:t>) </a:t>
            </a:r>
            <a:r>
              <a:rPr lang="en-US" dirty="0" smtClean="0"/>
              <a:t>K </a:t>
            </a:r>
            <a:r>
              <a:rPr lang="ru-RU" dirty="0" smtClean="0"/>
              <a:t>⋃ </a:t>
            </a:r>
            <a:r>
              <a:rPr lang="en-US" dirty="0" smtClean="0"/>
              <a:t>P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7</a:t>
            </a:r>
            <a:r>
              <a:rPr lang="ru-RU" dirty="0"/>
              <a:t>) дополнение </a:t>
            </a:r>
            <a:r>
              <a:rPr lang="en-US" dirty="0"/>
              <a:t>K</a:t>
            </a:r>
            <a:r>
              <a:rPr lang="ru-RU" dirty="0"/>
              <a:t> до </a:t>
            </a:r>
            <a:r>
              <a:rPr lang="en-US" dirty="0" smtClean="0"/>
              <a:t>P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</a:t>
            </a:r>
            <a:r>
              <a:rPr lang="ru-RU" dirty="0"/>
              <a:t>8)  дополнение </a:t>
            </a:r>
            <a:r>
              <a:rPr lang="ru-RU" dirty="0">
                <a:sym typeface="Symbol"/>
              </a:rPr>
              <a:t></a:t>
            </a:r>
            <a:r>
              <a:rPr lang="ru-RU" dirty="0"/>
              <a:t> до</a:t>
            </a:r>
            <a:r>
              <a:rPr lang="en-US" dirty="0"/>
              <a:t> M</a:t>
            </a:r>
            <a:endParaRPr lang="ru-RU" dirty="0"/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84032" y="2708920"/>
            <a:ext cx="5400600" cy="3585516"/>
            <a:chOff x="3719514" y="2308225"/>
            <a:chExt cx="3313112" cy="2147889"/>
          </a:xfrm>
        </p:grpSpPr>
        <p:sp>
          <p:nvSpPr>
            <p:cNvPr id="2" name="Овал 1"/>
            <p:cNvSpPr/>
            <p:nvPr/>
          </p:nvSpPr>
          <p:spPr>
            <a:xfrm>
              <a:off x="5016501" y="258445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719514" y="256540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999297" y="3129391"/>
              <a:ext cx="972544" cy="9028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59376" y="2997200"/>
              <a:ext cx="3603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а</a:t>
              </a:r>
            </a:p>
          </p:txBody>
        </p:sp>
        <p:sp>
          <p:nvSpPr>
            <p:cNvPr id="19464" name="TextBox 10"/>
            <p:cNvSpPr txBox="1">
              <a:spLocks noChangeArrowheads="1"/>
            </p:cNvSpPr>
            <p:nvPr/>
          </p:nvSpPr>
          <p:spPr bwMode="auto">
            <a:xfrm>
              <a:off x="5159376" y="3429000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б</a:t>
              </a:r>
            </a:p>
          </p:txBody>
        </p:sp>
        <p:sp>
          <p:nvSpPr>
            <p:cNvPr id="19465" name="TextBox 11"/>
            <p:cNvSpPr txBox="1">
              <a:spLocks noChangeArrowheads="1"/>
            </p:cNvSpPr>
            <p:nvPr/>
          </p:nvSpPr>
          <p:spPr bwMode="auto">
            <a:xfrm>
              <a:off x="4224339" y="3316289"/>
              <a:ext cx="358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в</a:t>
              </a:r>
            </a:p>
          </p:txBody>
        </p:sp>
        <p:sp>
          <p:nvSpPr>
            <p:cNvPr id="19466" name="TextBox 12"/>
            <p:cNvSpPr txBox="1">
              <a:spLocks noChangeArrowheads="1"/>
            </p:cNvSpPr>
            <p:nvPr/>
          </p:nvSpPr>
          <p:spPr bwMode="auto">
            <a:xfrm>
              <a:off x="6527801" y="3602038"/>
              <a:ext cx="3603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д</a:t>
              </a:r>
            </a:p>
          </p:txBody>
        </p:sp>
        <p:sp>
          <p:nvSpPr>
            <p:cNvPr id="19467" name="TextBox 13"/>
            <p:cNvSpPr txBox="1">
              <a:spLocks noChangeArrowheads="1"/>
            </p:cNvSpPr>
            <p:nvPr/>
          </p:nvSpPr>
          <p:spPr bwMode="auto">
            <a:xfrm>
              <a:off x="6450013" y="3124200"/>
              <a:ext cx="3603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г</a:t>
              </a:r>
            </a:p>
          </p:txBody>
        </p:sp>
        <p:sp>
          <p:nvSpPr>
            <p:cNvPr id="19468" name="TextBox 14"/>
            <p:cNvSpPr txBox="1">
              <a:spLocks noChangeArrowheads="1"/>
            </p:cNvSpPr>
            <p:nvPr/>
          </p:nvSpPr>
          <p:spPr bwMode="auto">
            <a:xfrm>
              <a:off x="6672263" y="330835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и</a:t>
              </a:r>
            </a:p>
          </p:txBody>
        </p:sp>
        <p:sp>
          <p:nvSpPr>
            <p:cNvPr id="19469" name="TextBox 15"/>
            <p:cNvSpPr txBox="1">
              <a:spLocks noChangeArrowheads="1"/>
            </p:cNvSpPr>
            <p:nvPr/>
          </p:nvSpPr>
          <p:spPr bwMode="auto">
            <a:xfrm>
              <a:off x="3810001" y="2492375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М</a:t>
              </a:r>
            </a:p>
          </p:txBody>
        </p: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5664201" y="2308225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/>
                <a:t>Р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6186355" y="2862203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К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599619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 smtClean="0">
                <a:latin typeface="+mn-lt"/>
              </a:rPr>
              <a:t>Задача </a:t>
            </a:r>
            <a:r>
              <a:rPr lang="ru-RU" sz="3200" b="1" i="1" dirty="0" smtClean="0">
                <a:latin typeface="+mn-lt"/>
              </a:rPr>
              <a:t>8.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Какому множеству соответствует заштрихованная область?</a:t>
            </a:r>
            <a:endParaRPr lang="ru-RU" sz="32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066469"/>
            <a:ext cx="3409950" cy="314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3" y="2273931"/>
            <a:ext cx="344805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66469"/>
            <a:ext cx="3409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63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599619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 smtClean="0">
                <a:latin typeface="+mn-lt"/>
              </a:rPr>
              <a:t>Задача </a:t>
            </a:r>
            <a:r>
              <a:rPr lang="ru-RU" sz="3200" b="1" i="1" dirty="0" smtClean="0">
                <a:latin typeface="+mn-lt"/>
              </a:rPr>
              <a:t>9. </a:t>
            </a:r>
            <a:r>
              <a:rPr lang="ru-RU" sz="3200" dirty="0" smtClean="0">
                <a:latin typeface="+mn-lt"/>
              </a:rPr>
              <a:t>Какому множеству соответствует заштрихованная область?</a:t>
            </a:r>
            <a:endParaRPr lang="ru-RU" sz="32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132855"/>
            <a:ext cx="3390900" cy="3095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73931"/>
            <a:ext cx="3381375" cy="3095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132856"/>
            <a:ext cx="3467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1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Вопросы и задания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14364" y="1628800"/>
            <a:ext cx="4541676" cy="4968552"/>
          </a:xfrm>
          <a:blipFill rotWithShape="1">
            <a:blip r:embed="rId2"/>
            <a:stretch>
              <a:fillRect l="-2685" t="-1227"/>
            </a:stretch>
          </a:blipFill>
          <a:extLst/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grpSp>
        <p:nvGrpSpPr>
          <p:cNvPr id="20484" name="Полотно 41"/>
          <p:cNvGrpSpPr>
            <a:grpSpLocks/>
          </p:cNvGrpSpPr>
          <p:nvPr/>
        </p:nvGrpSpPr>
        <p:grpSpPr bwMode="auto">
          <a:xfrm>
            <a:off x="6240463" y="2060576"/>
            <a:ext cx="4248150" cy="3744913"/>
            <a:chOff x="0" y="0"/>
            <a:chExt cx="2787650" cy="2527300"/>
          </a:xfrm>
        </p:grpSpPr>
        <p:sp>
          <p:nvSpPr>
            <p:cNvPr id="20485" name="Прямоугольник 19"/>
            <p:cNvSpPr>
              <a:spLocks noChangeArrowheads="1"/>
            </p:cNvSpPr>
            <p:nvPr/>
          </p:nvSpPr>
          <p:spPr bwMode="auto">
            <a:xfrm>
              <a:off x="0" y="0"/>
              <a:ext cx="278765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4796" y="108206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009429" y="108206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52113" y="806722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489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4"/>
            <a:stretch>
              <a:fillRect/>
            </a:stretch>
          </p:blipFill>
          <p:spPr bwMode="auto">
            <a:xfrm>
              <a:off x="1190327" y="969734"/>
              <a:ext cx="372566" cy="37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30" y="434773"/>
              <a:ext cx="483370" cy="47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051" y="434773"/>
              <a:ext cx="347842" cy="36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оле 56"/>
            <p:cNvSpPr txBox="1"/>
            <p:nvPr/>
          </p:nvSpPr>
          <p:spPr>
            <a:xfrm>
              <a:off x="285432" y="38568"/>
              <a:ext cx="266681" cy="2624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b="1" dirty="0">
                  <a:latin typeface="Times New Roman"/>
                  <a:ea typeface="Calibri"/>
                  <a:cs typeface="Times New Roman"/>
                </a:rPr>
                <a:t>A</a:t>
              </a:r>
              <a:endParaRPr lang="ru-RU" b="1" dirty="0">
                <a:ea typeface="Calibri"/>
                <a:cs typeface="Times New Roman"/>
              </a:endParaRPr>
            </a:p>
          </p:txBody>
        </p:sp>
        <p:sp>
          <p:nvSpPr>
            <p:cNvPr id="28" name="Поле 57"/>
            <p:cNvSpPr txBox="1"/>
            <p:nvPr/>
          </p:nvSpPr>
          <p:spPr>
            <a:xfrm>
              <a:off x="1942813" y="0"/>
              <a:ext cx="266681" cy="263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b="1" dirty="0">
                  <a:latin typeface="Times New Roman"/>
                  <a:ea typeface="Calibri"/>
                  <a:cs typeface="Times New Roman"/>
                </a:rPr>
                <a:t>B</a:t>
              </a:r>
              <a:endParaRPr lang="ru-RU" sz="1600" b="1" dirty="0">
                <a:ea typeface="Calibri"/>
                <a:cs typeface="Times New Roman"/>
              </a:endParaRPr>
            </a:p>
          </p:txBody>
        </p:sp>
        <p:sp>
          <p:nvSpPr>
            <p:cNvPr id="29" name="Поле 58"/>
            <p:cNvSpPr txBox="1"/>
            <p:nvPr/>
          </p:nvSpPr>
          <p:spPr>
            <a:xfrm>
              <a:off x="1816764" y="2187684"/>
              <a:ext cx="266681" cy="263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b="1" dirty="0">
                  <a:latin typeface="Times New Roman"/>
                  <a:ea typeface="Calibri"/>
                  <a:cs typeface="Times New Roman"/>
                </a:rPr>
                <a:t>C</a:t>
              </a:r>
              <a:endParaRPr lang="ru-RU" sz="1600" b="1" dirty="0">
                <a:ea typeface="Calibri"/>
                <a:cs typeface="Times New Roman"/>
              </a:endParaRPr>
            </a:p>
          </p:txBody>
        </p:sp>
        <p:pic>
          <p:nvPicPr>
            <p:cNvPr id="20495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434773"/>
              <a:ext cx="446444" cy="3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"/>
            <a:stretch>
              <a:fillRect/>
            </a:stretch>
          </p:blipFill>
          <p:spPr bwMode="auto">
            <a:xfrm>
              <a:off x="1668555" y="1295400"/>
              <a:ext cx="429305" cy="33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00" y="1234939"/>
              <a:ext cx="372450" cy="3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1765300"/>
              <a:ext cx="410550" cy="44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257"/>
            <a:ext cx="6888088" cy="7278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400" b="1" dirty="0">
                <a:solidFill>
                  <a:srgbClr val="0066CC"/>
                </a:solidFill>
              </a:rPr>
              <a:t>Способы задания множества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5318250"/>
              </p:ext>
            </p:extLst>
          </p:nvPr>
        </p:nvGraphicFramePr>
        <p:xfrm>
          <a:off x="407368" y="926548"/>
          <a:ext cx="10009112" cy="3635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9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90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1.Перечисление всех  </a:t>
                      </a:r>
                      <a:b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элементов множества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2. Словесное описание множества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{1,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3, 5, 7, 9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множество</a:t>
                      </a: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 натуральных однозначных нечетных чисел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9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B = {0, 1}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цифры</a:t>
                      </a: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 двоичного </a:t>
                      </a:r>
                      <a:b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алфавита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9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 = {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А, Е, Ё, И, О, У, Ы, Э, Ю, Я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}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гласные буквы русского алфавита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 txBox="1">
            <a:spLocks/>
          </p:cNvSpPr>
          <p:nvPr/>
        </p:nvSpPr>
        <p:spPr bwMode="auto">
          <a:xfrm>
            <a:off x="3024188" y="5429251"/>
            <a:ext cx="69405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Любое ли множество можно задать перечислением всех элементов? </a:t>
            </a:r>
          </a:p>
        </p:txBody>
      </p:sp>
      <p:sp>
        <p:nvSpPr>
          <p:cNvPr id="7" name="Овал 6"/>
          <p:cNvSpPr/>
          <p:nvPr/>
        </p:nvSpPr>
        <p:spPr>
          <a:xfrm>
            <a:off x="2201864" y="5500689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238375" y="5416550"/>
            <a:ext cx="8001000" cy="869950"/>
            <a:chOff x="428596" y="5072074"/>
            <a:chExt cx="5929354" cy="152497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5072074"/>
              <a:ext cx="5929354" cy="13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6583131"/>
              <a:ext cx="5929354" cy="139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20136" cy="746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0066CC"/>
                </a:solidFill>
              </a:rPr>
              <a:t>Способы задания множества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205251"/>
              </p:ext>
            </p:extLst>
          </p:nvPr>
        </p:nvGraphicFramePr>
        <p:xfrm>
          <a:off x="1487488" y="1340768"/>
          <a:ext cx="7704856" cy="2316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2. Словесное описание множества</a:t>
                      </a:r>
                      <a:endParaRPr lang="ru-RU" sz="3200" dirty="0"/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Множество  всех натуральных чисел</a:t>
                      </a:r>
                      <a:endParaRPr lang="ru-RU" sz="3200" dirty="0"/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Множество всех деревьев на планете</a:t>
                      </a:r>
                      <a:endParaRPr lang="ru-RU" sz="3200" dirty="0"/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Множество всех чисел, больших 1000</a:t>
                      </a:r>
                      <a:endParaRPr lang="ru-RU" sz="3200" dirty="0"/>
                    </a:p>
                  </a:txBody>
                  <a:tcPr marL="93220" marR="932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одзаголовок 5"/>
          <p:cNvSpPr txBox="1">
            <a:spLocks/>
          </p:cNvSpPr>
          <p:nvPr/>
        </p:nvSpPr>
        <p:spPr bwMode="auto">
          <a:xfrm>
            <a:off x="3128963" y="5429251"/>
            <a:ext cx="69405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1 способ – для задания конечных множеств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400" dirty="0">
                <a:latin typeface="+mn-lt"/>
              </a:rPr>
              <a:t>2 способ – для задания любых множеств</a:t>
            </a:r>
          </a:p>
        </p:txBody>
      </p:sp>
      <p:sp>
        <p:nvSpPr>
          <p:cNvPr id="7" name="Овал 6"/>
          <p:cNvSpPr/>
          <p:nvPr/>
        </p:nvSpPr>
        <p:spPr>
          <a:xfrm>
            <a:off x="2306639" y="5500689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343150" y="5416550"/>
            <a:ext cx="8001000" cy="869950"/>
            <a:chOff x="428596" y="5072074"/>
            <a:chExt cx="5929354" cy="152497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5072074"/>
              <a:ext cx="5929354" cy="13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6583131"/>
              <a:ext cx="5929354" cy="139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066CC"/>
                </a:solidFill>
              </a:rPr>
              <a:t>Примеры множеств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6657"/>
              </p:ext>
            </p:extLst>
          </p:nvPr>
        </p:nvGraphicFramePr>
        <p:xfrm>
          <a:off x="839416" y="650453"/>
          <a:ext cx="9793088" cy="5153388"/>
        </p:xfrm>
        <a:graphic>
          <a:graphicData uri="http://schemas.openxmlformats.org/drawingml/2006/table">
            <a:tbl>
              <a:tblPr/>
              <a:tblGrid>
                <a:gridCol w="466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053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80FF"/>
                          </a:solidFill>
                          <a:effectLst/>
                        </a:rPr>
                        <a:t>множество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80FF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marL="82944" marR="82944" marT="41476" marB="414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80FF"/>
                          </a:solidFill>
                          <a:effectLst/>
                        </a:rPr>
                        <a:t>элементы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80FF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marL="82944" marR="82944" marT="41476" marB="4147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42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Множество четырехугольников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Трапеция, параллелограмм, ромб, квадрат, прямоугольник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271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Пространственные тела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Шар, прямоугольный параллелепипед, призма, пирамида, октаэдр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Натуральные числа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1, 2, 3, 4, 5, 6, 7, ….+∞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Квадраты натуральных чисел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1, 4, 9, 16, 25, 36, 49, 64, 81, 100 ..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542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Цифры десятичной системы счисления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0, 1, 2, 3, 4, 5, 6, 7, 8, 9</a:t>
                      </a: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/>
                        <a:t>Двузначные четные числа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</a:rPr>
                        <a:t>10, 12, 14, 16 … 96, 98</a:t>
                      </a:r>
                      <a:endParaRPr lang="ru-RU" sz="2400" dirty="0" smtClean="0"/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066CC"/>
                </a:solidFill>
              </a:rPr>
              <a:t>Примеры множеств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9376" y="650453"/>
            <a:ext cx="4890120" cy="2592288"/>
          </a:xfrm>
          <a:prstGeom prst="rect">
            <a:avLst/>
          </a:prstGeom>
        </p:spPr>
        <p:txBody>
          <a:bodyPr lIns="91360" tIns="45682" rIns="91360" bIns="4568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4800" dirty="0"/>
              <a:t>1 – конечные,  </a:t>
            </a:r>
          </a:p>
          <a:p>
            <a:pPr>
              <a:buFontTx/>
              <a:buNone/>
            </a:pPr>
            <a:r>
              <a:rPr lang="ru-RU" sz="4800" dirty="0"/>
              <a:t>2 – бесконечные,</a:t>
            </a:r>
          </a:p>
          <a:p>
            <a:pPr>
              <a:buFontTx/>
              <a:buNone/>
            </a:pPr>
            <a:r>
              <a:rPr lang="ru-RU" sz="4800" dirty="0"/>
              <a:t>3 – пустые.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9776" y="2313260"/>
            <a:ext cx="7632079" cy="1858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solidFill>
                  <a:srgbClr val="080808"/>
                </a:solidFill>
              </a:rPr>
              <a:t>Если  элементы множества можно сосчитать, то множество является </a:t>
            </a:r>
            <a:r>
              <a:rPr lang="ru-RU" sz="4000" b="1" dirty="0" smtClean="0">
                <a:solidFill>
                  <a:srgbClr val="0000FF"/>
                </a:solidFill>
              </a:rPr>
              <a:t>КОНЕЧНЫМ</a:t>
            </a:r>
            <a:r>
              <a:rPr lang="ru-RU" sz="4000" dirty="0" smtClean="0">
                <a:solidFill>
                  <a:srgbClr val="080808"/>
                </a:solidFill>
              </a:rPr>
              <a:t> </a:t>
            </a:r>
            <a:endParaRPr lang="ru-RU" sz="4000" dirty="0">
              <a:solidFill>
                <a:srgbClr val="08080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1464" y="4172222"/>
            <a:ext cx="991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>
                <a:latin typeface="+mn-lt"/>
              </a:rPr>
              <a:t>Пример</a:t>
            </a:r>
          </a:p>
          <a:p>
            <a:pPr>
              <a:buFontTx/>
              <a:buNone/>
            </a:pPr>
            <a:r>
              <a:rPr lang="ru-RU" sz="2800" dirty="0" smtClean="0">
                <a:latin typeface="+mn-lt"/>
              </a:rPr>
              <a:t>Множество </a:t>
            </a:r>
            <a:r>
              <a:rPr lang="ru-RU" sz="2800" dirty="0">
                <a:latin typeface="+mn-lt"/>
              </a:rPr>
              <a:t>гласных букв в слове “математика” состоит из трёх элементов – это буквы “а”, “е”, “и”, причем, гласная считается только один раз, т.е. элементы множества при перечислении не повторяются.</a:t>
            </a:r>
          </a:p>
        </p:txBody>
      </p:sp>
    </p:spTree>
    <p:extLst>
      <p:ext uri="{BB962C8B-B14F-4D97-AF65-F5344CB8AC3E}">
        <p14:creationId xmlns:p14="http://schemas.microsoft.com/office/powerpoint/2010/main" val="14621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650453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066CC"/>
                </a:solidFill>
              </a:rPr>
              <a:t>Примеры множеств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9376" y="650453"/>
            <a:ext cx="4890120" cy="2592288"/>
          </a:xfrm>
          <a:prstGeom prst="rect">
            <a:avLst/>
          </a:prstGeom>
        </p:spPr>
        <p:txBody>
          <a:bodyPr lIns="91360" tIns="45682" rIns="91360" bIns="4568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4800" dirty="0"/>
              <a:t>1 – конечные,  </a:t>
            </a:r>
          </a:p>
          <a:p>
            <a:pPr>
              <a:buFontTx/>
              <a:buNone/>
            </a:pPr>
            <a:r>
              <a:rPr lang="ru-RU" sz="4800" dirty="0"/>
              <a:t>2 – бесконечные,</a:t>
            </a:r>
          </a:p>
          <a:p>
            <a:pPr>
              <a:buFontTx/>
              <a:buNone/>
            </a:pPr>
            <a:r>
              <a:rPr lang="ru-RU" sz="4800" dirty="0"/>
              <a:t>3 – пустые.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87888" y="1556793"/>
            <a:ext cx="7104112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solidFill>
                  <a:srgbClr val="080808"/>
                </a:solidFill>
                <a:latin typeface="+mn-lt"/>
              </a:rPr>
              <a:t>Если элементы множества сосчитать невозможно, то множество </a:t>
            </a:r>
            <a:r>
              <a:rPr lang="ru-RU" sz="4000" b="1" dirty="0" smtClean="0">
                <a:solidFill>
                  <a:srgbClr val="0000FF"/>
                </a:solidFill>
                <a:latin typeface="+mn-lt"/>
              </a:rPr>
              <a:t>БЕСКОНЕЧНОЕ</a:t>
            </a:r>
            <a:endParaRPr lang="ru-RU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7408" y="4005064"/>
            <a:ext cx="10945216" cy="220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4000" dirty="0"/>
              <a:t>Пример</a:t>
            </a:r>
          </a:p>
          <a:p>
            <a:pPr fontAlgn="auto">
              <a:spcAft>
                <a:spcPts val="0"/>
              </a:spcAft>
            </a:pPr>
            <a:r>
              <a:rPr lang="ru-RU" sz="4000" dirty="0"/>
              <a:t>Множество натуральных чисел бесконечно.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sz="4000" dirty="0"/>
              <a:t>Пример</a:t>
            </a:r>
          </a:p>
          <a:p>
            <a:pPr fontAlgn="auto">
              <a:spcAft>
                <a:spcPts val="0"/>
              </a:spcAft>
            </a:pPr>
            <a:r>
              <a:rPr lang="ru-RU" sz="4000" dirty="0"/>
              <a:t>Множество точек отрезка [0;1] бесконечно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186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-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-ВиС" id="{3B47AA11-6048-4288-91C7-9F9A88840EA7}" vid="{16D53EC9-C523-4A5E-864E-10B3BDC76A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Моя-ВиС</Template>
  <TotalTime>3519</TotalTime>
  <Words>2237</Words>
  <Application>Microsoft Office PowerPoint</Application>
  <PresentationFormat>Широкоэкранный</PresentationFormat>
  <Paragraphs>401</Paragraphs>
  <Slides>47</Slides>
  <Notes>1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MS Gothic</vt:lpstr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Моя-ВиС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Способы задания множества</vt:lpstr>
      <vt:lpstr>Способы задания множества</vt:lpstr>
      <vt:lpstr>Способы задания множества</vt:lpstr>
      <vt:lpstr>Примеры множеств</vt:lpstr>
      <vt:lpstr>Примеры множеств</vt:lpstr>
      <vt:lpstr>Примеры множеств</vt:lpstr>
      <vt:lpstr>Примеры множеств</vt:lpstr>
      <vt:lpstr>Стандартные обозначения</vt:lpstr>
      <vt:lpstr>Стандартные обозначения</vt:lpstr>
      <vt:lpstr>Стандартные обозначения</vt:lpstr>
      <vt:lpstr>Мощность множества</vt:lpstr>
      <vt:lpstr>Презентация PowerPoint</vt:lpstr>
      <vt:lpstr>Вопросы и задания</vt:lpstr>
      <vt:lpstr>Вопросы и задания</vt:lpstr>
      <vt:lpstr>Вопросы и задания</vt:lpstr>
      <vt:lpstr>Круги Эйлера</vt:lpstr>
      <vt:lpstr>Подмножество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Пересечение множеств</vt:lpstr>
      <vt:lpstr>Свойства пересечения множеств</vt:lpstr>
      <vt:lpstr>Объединение множеств</vt:lpstr>
      <vt:lpstr>Свойства объединения множеств</vt:lpstr>
      <vt:lpstr>Примеры пересечения и объединения множеств</vt:lpstr>
      <vt:lpstr>Дополнение множества</vt:lpstr>
      <vt:lpstr>Вычитание Х-У</vt:lpstr>
      <vt:lpstr>Свойства вычитания множеств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AV-server</cp:lastModifiedBy>
  <cp:revision>210</cp:revision>
  <dcterms:created xsi:type="dcterms:W3CDTF">2011-09-19T18:11:49Z</dcterms:created>
  <dcterms:modified xsi:type="dcterms:W3CDTF">2024-12-23T07:06:58Z</dcterms:modified>
</cp:coreProperties>
</file>