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30"/>
  </p:notesMasterIdLst>
  <p:sldIdLst>
    <p:sldId id="264" r:id="rId2"/>
    <p:sldId id="294" r:id="rId3"/>
    <p:sldId id="323" r:id="rId4"/>
    <p:sldId id="295" r:id="rId5"/>
    <p:sldId id="312" r:id="rId6"/>
    <p:sldId id="313" r:id="rId7"/>
    <p:sldId id="324" r:id="rId8"/>
    <p:sldId id="332" r:id="rId9"/>
    <p:sldId id="333" r:id="rId10"/>
    <p:sldId id="334" r:id="rId11"/>
    <p:sldId id="296" r:id="rId12"/>
    <p:sldId id="325" r:id="rId13"/>
    <p:sldId id="314" r:id="rId14"/>
    <p:sldId id="303" r:id="rId15"/>
    <p:sldId id="341" r:id="rId16"/>
    <p:sldId id="308" r:id="rId17"/>
    <p:sldId id="315" r:id="rId18"/>
    <p:sldId id="316" r:id="rId19"/>
    <p:sldId id="297" r:id="rId20"/>
    <p:sldId id="298" r:id="rId21"/>
    <p:sldId id="336" r:id="rId22"/>
    <p:sldId id="344" r:id="rId23"/>
    <p:sldId id="345" r:id="rId24"/>
    <p:sldId id="342" r:id="rId25"/>
    <p:sldId id="339" r:id="rId26"/>
    <p:sldId id="340" r:id="rId27"/>
    <p:sldId id="343" r:id="rId28"/>
    <p:sldId id="338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180FF"/>
    <a:srgbClr val="0066CC"/>
    <a:srgbClr val="005AB4"/>
    <a:srgbClr val="66CCFF"/>
    <a:srgbClr val="E8FAFC"/>
    <a:srgbClr val="2592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5" autoAdjust="0"/>
    <p:restoredTop sz="94783" autoAdjust="0"/>
  </p:normalViewPr>
  <p:slideViewPr>
    <p:cSldViewPr>
      <p:cViewPr varScale="1">
        <p:scale>
          <a:sx n="108" d="100"/>
          <a:sy n="108" d="100"/>
        </p:scale>
        <p:origin x="7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F50D62-DC4C-4EDC-985A-AFC370D497FD}" type="datetimeFigureOut">
              <a:rPr lang="ru-RU"/>
              <a:pPr>
                <a:defRPr/>
              </a:pPr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7238749-B0BC-45EE-B44D-C4292B9690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ABED75-FD3B-4534-8E67-C6E1A183E936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9818702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4191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1872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4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3692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88952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31950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01255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74091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3616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2493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8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>
    <p:wedg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4"/>
          <p:cNvSpPr>
            <a:spLocks/>
          </p:cNvSpPr>
          <p:nvPr/>
        </p:nvSpPr>
        <p:spPr bwMode="auto">
          <a:xfrm>
            <a:off x="191344" y="1556792"/>
            <a:ext cx="1108923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altLang="ru-RU" sz="3200" b="1" dirty="0">
                <a:solidFill>
                  <a:srgbClr val="0066FF"/>
                </a:solidFill>
              </a:rPr>
              <a:t> </a:t>
            </a:r>
            <a:r>
              <a:rPr lang="ru-RU" alt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Множество и подмножество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532440" cy="650453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solidFill>
                  <a:srgbClr val="0066FF"/>
                </a:solidFill>
                <a:latin typeface="+mn-lt"/>
              </a:rPr>
              <a:t>Примеры множеств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47171" y="307717"/>
            <a:ext cx="8867328" cy="2664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dirty="0">
                <a:solidFill>
                  <a:srgbClr val="080808"/>
                </a:solidFill>
                <a:latin typeface="+mn-lt"/>
              </a:rPr>
              <a:t>Множество, не содержащее ни одного элемента, называется </a:t>
            </a:r>
            <a:r>
              <a:rPr lang="ru-RU" sz="4000" b="1" dirty="0">
                <a:solidFill>
                  <a:srgbClr val="0000FF"/>
                </a:solidFill>
                <a:latin typeface="+mn-lt"/>
              </a:rPr>
              <a:t>ПУСТЫМ</a:t>
            </a:r>
            <a:r>
              <a:rPr lang="ru-RU" sz="4000" dirty="0">
                <a:solidFill>
                  <a:srgbClr val="080808"/>
                </a:solidFill>
                <a:latin typeface="+mn-lt"/>
              </a:rPr>
              <a:t>. </a:t>
            </a:r>
            <a:br>
              <a:rPr lang="ru-RU" sz="4000" dirty="0">
                <a:solidFill>
                  <a:srgbClr val="080808"/>
                </a:solidFill>
                <a:latin typeface="+mn-lt"/>
              </a:rPr>
            </a:br>
            <a:r>
              <a:rPr lang="ru-RU" sz="4000" dirty="0">
                <a:solidFill>
                  <a:srgbClr val="080808"/>
                </a:solidFill>
                <a:latin typeface="+mn-lt"/>
              </a:rPr>
              <a:t>Символически оно обозначается знаком </a:t>
            </a:r>
            <a:r>
              <a:rPr lang="ru-RU" sz="40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</a:t>
            </a:r>
            <a:endParaRPr lang="ru-RU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55440" y="3140968"/>
            <a:ext cx="10642848" cy="305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sz="4000" u="sng" dirty="0"/>
              <a:t>Пример </a:t>
            </a:r>
          </a:p>
          <a:p>
            <a:pPr fontAlgn="auto"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</a:rPr>
              <a:t>Множество действительных корней уравнения  </a:t>
            </a:r>
            <a:r>
              <a:rPr lang="en-US" sz="4000" b="1" dirty="0">
                <a:solidFill>
                  <a:srgbClr val="C00000"/>
                </a:solidFill>
              </a:rPr>
              <a:t>x</a:t>
            </a:r>
            <a:r>
              <a:rPr lang="ru-RU" sz="4000" b="1" baseline="30000" dirty="0">
                <a:solidFill>
                  <a:srgbClr val="C00000"/>
                </a:solidFill>
              </a:rPr>
              <a:t>2</a:t>
            </a:r>
            <a:r>
              <a:rPr lang="ru-RU" sz="4000" b="1" dirty="0">
                <a:solidFill>
                  <a:srgbClr val="C00000"/>
                </a:solidFill>
              </a:rPr>
              <a:t> +1=0.</a:t>
            </a:r>
            <a:endParaRPr lang="ru-RU" sz="4000" b="1" u="sng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sz="4000" u="sng" dirty="0"/>
              <a:t>Пример</a:t>
            </a:r>
            <a:endParaRPr lang="ru-RU" sz="4000" dirty="0"/>
          </a:p>
          <a:p>
            <a:pPr fontAlgn="auto"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</a:rPr>
              <a:t>Множество людей, проживающих на Солнце.</a:t>
            </a:r>
          </a:p>
        </p:txBody>
      </p:sp>
    </p:spTree>
    <p:extLst>
      <p:ext uri="{BB962C8B-B14F-4D97-AF65-F5344CB8AC3E}">
        <p14:creationId xmlns:p14="http://schemas.microsoft.com/office/powerpoint/2010/main" val="367643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3079" y="0"/>
            <a:ext cx="7955129" cy="71101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Стандартные обозначения</a:t>
            </a:r>
          </a:p>
        </p:txBody>
      </p:sp>
      <p:sp>
        <p:nvSpPr>
          <p:cNvPr id="9219" name="Содержимое 7"/>
          <p:cNvSpPr txBox="1">
            <a:spLocks/>
          </p:cNvSpPr>
          <p:nvPr/>
        </p:nvSpPr>
        <p:spPr bwMode="auto">
          <a:xfrm>
            <a:off x="407368" y="905897"/>
            <a:ext cx="979289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400" dirty="0">
                <a:latin typeface="+mn-lt"/>
              </a:rPr>
              <a:t>Множества принято обозначать прописными буквами латинского алфавита (A, B, C, …).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400" dirty="0">
                <a:latin typeface="+mn-lt"/>
              </a:rPr>
              <a:t>Объекты, входящие в состав множества, называются его элементами и обозначаются строчными латинскими буквами.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127448" y="2708920"/>
            <a:ext cx="10801200" cy="3672408"/>
          </a:xfrm>
          <a:prstGeom prst="rect">
            <a:avLst/>
          </a:prstGeom>
        </p:spPr>
        <p:txBody>
          <a:bodyPr lIns="91360" tIns="45682" rIns="91360" bIns="45682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77667" indent="-377667" algn="ctr">
              <a:buNone/>
              <a:defRPr/>
            </a:pPr>
            <a:r>
              <a:rPr lang="ru-RU" sz="4000" b="1" dirty="0">
                <a:solidFill>
                  <a:srgbClr val="0180FF"/>
                </a:solidFill>
                <a:latin typeface="+mj-lt"/>
                <a:ea typeface="+mj-ea"/>
                <a:cs typeface="+mj-cs"/>
              </a:rPr>
              <a:t>  Обозначения некоторых числовых множеств:</a:t>
            </a:r>
          </a:p>
          <a:p>
            <a:pPr marL="377667" indent="-377667"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      </a:t>
            </a:r>
            <a:r>
              <a:rPr lang="en-US" b="1" dirty="0">
                <a:solidFill>
                  <a:srgbClr val="FF0000"/>
                </a:solidFill>
              </a:rPr>
              <a:t>N </a:t>
            </a:r>
            <a:r>
              <a:rPr lang="en-US" dirty="0">
                <a:solidFill>
                  <a:srgbClr val="3E1F00"/>
                </a:solidFill>
              </a:rPr>
              <a:t>– </a:t>
            </a:r>
            <a:r>
              <a:rPr lang="ru-RU" dirty="0">
                <a:solidFill>
                  <a:srgbClr val="3E1F00"/>
                </a:solidFill>
              </a:rPr>
              <a:t>множество натуральных чисел </a:t>
            </a:r>
            <a:r>
              <a:rPr lang="en-US" dirty="0">
                <a:solidFill>
                  <a:srgbClr val="3E1F00"/>
                </a:solidFill>
              </a:rPr>
              <a:t>{1,2,3,4,…+∞}</a:t>
            </a:r>
            <a:r>
              <a:rPr lang="ru-RU" dirty="0">
                <a:solidFill>
                  <a:srgbClr val="3E1F00"/>
                </a:solidFill>
              </a:rPr>
              <a:t>;</a:t>
            </a:r>
          </a:p>
          <a:p>
            <a:pPr marL="377667" indent="-377667"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      </a:t>
            </a:r>
            <a:r>
              <a:rPr lang="en-US" b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3E1F00"/>
                </a:solidFill>
              </a:rPr>
              <a:t> </a:t>
            </a:r>
            <a:r>
              <a:rPr lang="ru-RU" dirty="0">
                <a:solidFill>
                  <a:srgbClr val="3E1F00"/>
                </a:solidFill>
              </a:rPr>
              <a:t>– множество целых чисел </a:t>
            </a:r>
            <a:r>
              <a:rPr lang="en-US" dirty="0">
                <a:solidFill>
                  <a:srgbClr val="3E1F00"/>
                </a:solidFill>
              </a:rPr>
              <a:t>{</a:t>
            </a:r>
            <a:r>
              <a:rPr lang="ru-RU" dirty="0">
                <a:solidFill>
                  <a:srgbClr val="3E1F00"/>
                </a:solidFill>
              </a:rPr>
              <a:t>-</a:t>
            </a:r>
            <a:r>
              <a:rPr lang="en-US" dirty="0">
                <a:solidFill>
                  <a:srgbClr val="3E1F00"/>
                </a:solidFill>
              </a:rPr>
              <a:t>∞</a:t>
            </a:r>
            <a:r>
              <a:rPr lang="ru-RU" dirty="0">
                <a:solidFill>
                  <a:srgbClr val="3E1F00"/>
                </a:solidFill>
              </a:rPr>
              <a:t>,…-</a:t>
            </a:r>
            <a:r>
              <a:rPr lang="ru-RU">
                <a:solidFill>
                  <a:srgbClr val="3E1F00"/>
                </a:solidFill>
              </a:rPr>
              <a:t>2,-1,0,</a:t>
            </a:r>
            <a:r>
              <a:rPr lang="en-US" dirty="0">
                <a:solidFill>
                  <a:srgbClr val="3E1F00"/>
                </a:solidFill>
              </a:rPr>
              <a:t>1,2</a:t>
            </a:r>
            <a:r>
              <a:rPr lang="ru-RU" dirty="0">
                <a:solidFill>
                  <a:srgbClr val="3E1F00"/>
                </a:solidFill>
              </a:rPr>
              <a:t>,</a:t>
            </a:r>
            <a:r>
              <a:rPr lang="en-US" dirty="0">
                <a:solidFill>
                  <a:srgbClr val="3E1F00"/>
                </a:solidFill>
              </a:rPr>
              <a:t>…+∞}</a:t>
            </a:r>
            <a:r>
              <a:rPr lang="ru-RU" dirty="0">
                <a:solidFill>
                  <a:srgbClr val="3E1F00"/>
                </a:solidFill>
              </a:rPr>
              <a:t>;</a:t>
            </a:r>
          </a:p>
          <a:p>
            <a:pPr marL="377667" indent="-377667">
              <a:buNone/>
              <a:defRPr/>
            </a:pPr>
            <a:r>
              <a:rPr lang="ru-RU" dirty="0">
                <a:solidFill>
                  <a:srgbClr val="3E1F00"/>
                </a:solidFill>
              </a:rPr>
              <a:t>      </a:t>
            </a:r>
            <a:r>
              <a:rPr lang="en-US" b="1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3E1F00"/>
                </a:solidFill>
              </a:rPr>
              <a:t> </a:t>
            </a:r>
            <a:r>
              <a:rPr lang="ru-RU" dirty="0">
                <a:solidFill>
                  <a:srgbClr val="3E1F00"/>
                </a:solidFill>
              </a:rPr>
              <a:t>– множество рациональных чисел;</a:t>
            </a:r>
          </a:p>
          <a:p>
            <a:pPr marL="377667" indent="-377667">
              <a:buNone/>
              <a:defRPr/>
            </a:pPr>
            <a:r>
              <a:rPr lang="ru-RU" dirty="0">
                <a:solidFill>
                  <a:srgbClr val="3E1F00"/>
                </a:solidFill>
              </a:rPr>
              <a:t>      </a:t>
            </a:r>
            <a:r>
              <a:rPr lang="en-US" b="1" dirty="0">
                <a:solidFill>
                  <a:srgbClr val="FF0000"/>
                </a:solidFill>
              </a:rPr>
              <a:t>I </a:t>
            </a:r>
            <a:r>
              <a:rPr lang="ru-RU" dirty="0">
                <a:solidFill>
                  <a:srgbClr val="3E1F00"/>
                </a:solidFill>
              </a:rPr>
              <a:t> - множество иррациональных чисел;</a:t>
            </a:r>
          </a:p>
          <a:p>
            <a:pPr marL="377667" indent="-377667">
              <a:buNone/>
              <a:defRPr/>
            </a:pPr>
            <a:r>
              <a:rPr lang="ru-RU" dirty="0">
                <a:solidFill>
                  <a:srgbClr val="3E1F00"/>
                </a:solidFill>
              </a:rPr>
              <a:t>     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3E1F00"/>
                </a:solidFill>
              </a:rPr>
              <a:t> </a:t>
            </a:r>
            <a:r>
              <a:rPr lang="ru-RU" dirty="0">
                <a:solidFill>
                  <a:srgbClr val="3E1F00"/>
                </a:solidFill>
              </a:rPr>
              <a:t>– множество действительных чисел.</a:t>
            </a: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3079" y="0"/>
            <a:ext cx="7955129" cy="71101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Стандартные обозначения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484784"/>
            <a:ext cx="7714034" cy="44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40562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264352" cy="76470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Стандартные обозначения</a:t>
            </a: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639096"/>
              </p:ext>
            </p:extLst>
          </p:nvPr>
        </p:nvGraphicFramePr>
        <p:xfrm>
          <a:off x="1271464" y="1412776"/>
          <a:ext cx="9217024" cy="42484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8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79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+mn-lt"/>
                          <a:cs typeface="Arial" pitchFamily="34" charset="0"/>
                        </a:rPr>
                        <a:t>Описание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+mn-lt"/>
                          <a:cs typeface="Arial" pitchFamily="34" charset="0"/>
                        </a:rPr>
                        <a:t>Обозначение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420">
                <a:tc>
                  <a:txBody>
                    <a:bodyPr/>
                    <a:lstStyle/>
                    <a:p>
                      <a:pPr algn="l"/>
                      <a:r>
                        <a:rPr lang="en-US" sz="2200" i="1" dirty="0"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ru-RU" sz="2200" dirty="0">
                          <a:latin typeface="+mn-lt"/>
                          <a:cs typeface="Arial" pitchFamily="34" charset="0"/>
                        </a:rPr>
                        <a:t> - элемент множества </a:t>
                      </a:r>
                      <a:r>
                        <a:rPr lang="en-US" sz="2200" i="1" dirty="0">
                          <a:latin typeface="+mn-lt"/>
                          <a:cs typeface="Arial" pitchFamily="34" charset="0"/>
                        </a:rPr>
                        <a:t>M</a:t>
                      </a:r>
                      <a:br>
                        <a:rPr lang="ru-RU" sz="2200" dirty="0">
                          <a:latin typeface="+mn-lt"/>
                          <a:cs typeface="Arial" pitchFamily="34" charset="0"/>
                        </a:rPr>
                      </a:br>
                      <a:r>
                        <a:rPr lang="ru-RU" sz="2200" dirty="0"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2200" i="1" dirty="0">
                          <a:latin typeface="+mn-lt"/>
                          <a:cs typeface="Arial" pitchFamily="34" charset="0"/>
                        </a:rPr>
                        <a:t>x </a:t>
                      </a:r>
                      <a:r>
                        <a:rPr lang="ru-RU" sz="2200" dirty="0">
                          <a:latin typeface="+mn-lt"/>
                          <a:cs typeface="Arial" pitchFamily="34" charset="0"/>
                        </a:rPr>
                        <a:t>принадлежит множеству </a:t>
                      </a:r>
                      <a:r>
                        <a:rPr lang="en-US" sz="2200" i="1" dirty="0">
                          <a:latin typeface="+mn-lt"/>
                          <a:cs typeface="Arial" pitchFamily="34" charset="0"/>
                        </a:rPr>
                        <a:t>M</a:t>
                      </a:r>
                      <a:r>
                        <a:rPr lang="ru-RU" sz="2200" dirty="0">
                          <a:latin typeface="+mn-lt"/>
                          <a:cs typeface="Arial" pitchFamily="34" charset="0"/>
                        </a:rPr>
                        <a:t>)</a:t>
                      </a:r>
                      <a:r>
                        <a:rPr lang="en-US" sz="220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2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-RU" sz="2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i="1" dirty="0"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ru-RU" sz="40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4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∈ </a:t>
                      </a:r>
                      <a:r>
                        <a:rPr lang="en-US" sz="4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</a:t>
                      </a:r>
                      <a:endParaRPr lang="ru-RU" sz="40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ru-RU" sz="2200" dirty="0">
                          <a:latin typeface="+mn-lt"/>
                          <a:cs typeface="Arial" pitchFamily="34" charset="0"/>
                        </a:rPr>
                        <a:t>  не является элементом</a:t>
                      </a:r>
                      <a:r>
                        <a:rPr lang="ru-RU" sz="22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br>
                        <a:rPr lang="ru-RU" sz="2200" baseline="0" dirty="0">
                          <a:latin typeface="+mn-lt"/>
                          <a:cs typeface="Arial" pitchFamily="34" charset="0"/>
                        </a:rPr>
                      </a:br>
                      <a:r>
                        <a:rPr lang="ru-RU" sz="2200" baseline="0" dirty="0">
                          <a:latin typeface="+mn-lt"/>
                          <a:cs typeface="Arial" pitchFamily="34" charset="0"/>
                        </a:rPr>
                        <a:t>множества </a:t>
                      </a:r>
                      <a:r>
                        <a:rPr lang="ru-RU" sz="2200" i="1" baseline="0" dirty="0">
                          <a:latin typeface="+mn-lt"/>
                          <a:cs typeface="Arial" pitchFamily="34" charset="0"/>
                        </a:rPr>
                        <a:t>М</a:t>
                      </a:r>
                      <a:r>
                        <a:rPr lang="ru-RU" sz="2200" baseline="0" dirty="0">
                          <a:latin typeface="+mn-lt"/>
                          <a:cs typeface="Arial" pitchFamily="34" charset="0"/>
                        </a:rPr>
                        <a:t> (</a:t>
                      </a:r>
                      <a:r>
                        <a:rPr lang="en-US" sz="2200" i="1" dirty="0"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ru-RU" sz="2200" i="1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2200" baseline="0" dirty="0">
                          <a:latin typeface="+mn-lt"/>
                          <a:cs typeface="Arial" pitchFamily="34" charset="0"/>
                        </a:rPr>
                        <a:t>не </a:t>
                      </a:r>
                      <a:r>
                        <a:rPr lang="ru-RU" sz="2200" dirty="0">
                          <a:latin typeface="+mn-lt"/>
                          <a:cs typeface="Arial" pitchFamily="34" charset="0"/>
                        </a:rPr>
                        <a:t>принадлежит </a:t>
                      </a:r>
                      <a:r>
                        <a:rPr lang="en-US" sz="2200" i="1" dirty="0">
                          <a:latin typeface="+mn-lt"/>
                          <a:cs typeface="Arial" pitchFamily="34" charset="0"/>
                        </a:rPr>
                        <a:t>M</a:t>
                      </a:r>
                      <a:r>
                        <a:rPr lang="ru-RU" sz="2200" i="1" dirty="0">
                          <a:latin typeface="+mn-lt"/>
                          <a:cs typeface="Arial" pitchFamily="34" charset="0"/>
                        </a:rPr>
                        <a:t>)</a:t>
                      </a:r>
                      <a:endParaRPr lang="ru-RU" sz="2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>
                          <a:latin typeface="+mn-lt"/>
                          <a:cs typeface="Arial" pitchFamily="34" charset="0"/>
                        </a:rPr>
                        <a:t>x </a:t>
                      </a:r>
                      <a:r>
                        <a:rPr lang="ru-RU" sz="4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∉ </a:t>
                      </a:r>
                      <a:r>
                        <a:rPr lang="en-US" sz="4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</a:t>
                      </a:r>
                      <a:endParaRPr lang="ru-RU" sz="4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420">
                <a:tc>
                  <a:txBody>
                    <a:bodyPr/>
                    <a:lstStyle/>
                    <a:p>
                      <a:pPr algn="l"/>
                      <a:r>
                        <a:rPr lang="ru-RU" sz="2200" dirty="0">
                          <a:latin typeface="+mn-lt"/>
                          <a:cs typeface="Arial" pitchFamily="34" charset="0"/>
                        </a:rPr>
                        <a:t>мощность (количество элементов) </a:t>
                      </a:r>
                      <a:br>
                        <a:rPr lang="ru-RU" sz="2200" dirty="0">
                          <a:latin typeface="+mn-lt"/>
                          <a:cs typeface="Arial" pitchFamily="34" charset="0"/>
                        </a:rPr>
                      </a:br>
                      <a:r>
                        <a:rPr lang="ru-RU" sz="2200" dirty="0">
                          <a:latin typeface="+mn-lt"/>
                          <a:cs typeface="Arial" pitchFamily="34" charset="0"/>
                        </a:rPr>
                        <a:t>множества </a:t>
                      </a:r>
                      <a:r>
                        <a:rPr lang="ru-RU" sz="2200" i="1" dirty="0">
                          <a:latin typeface="+mn-lt"/>
                          <a:cs typeface="Arial" pitchFamily="34" charset="0"/>
                        </a:rPr>
                        <a:t>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n-lt"/>
                          <a:cs typeface="Arial" pitchFamily="34" charset="0"/>
                        </a:rPr>
                        <a:t>| M |</a:t>
                      </a:r>
                      <a:endParaRPr lang="ru-RU" sz="4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417">
                <a:tc>
                  <a:txBody>
                    <a:bodyPr/>
                    <a:lstStyle/>
                    <a:p>
                      <a:pPr algn="l"/>
                      <a:r>
                        <a:rPr lang="ru-RU" sz="2200" dirty="0">
                          <a:latin typeface="+mn-lt"/>
                          <a:cs typeface="Arial" pitchFamily="34" charset="0"/>
                        </a:rPr>
                        <a:t>пустое множество – </a:t>
                      </a:r>
                      <a:r>
                        <a:rPr lang="ru-RU" sz="2200" dirty="0" err="1">
                          <a:latin typeface="+mn-lt"/>
                          <a:cs typeface="Arial" pitchFamily="34" charset="0"/>
                        </a:rPr>
                        <a:t>множество</a:t>
                      </a:r>
                      <a:r>
                        <a:rPr lang="ru-RU" sz="2200" dirty="0">
                          <a:latin typeface="+mn-lt"/>
                          <a:cs typeface="Arial" pitchFamily="34" charset="0"/>
                        </a:rPr>
                        <a:t>, в котором нет ни одного элемента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168007" cy="5486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Мощность множества</a:t>
            </a:r>
          </a:p>
        </p:txBody>
      </p:sp>
      <p:sp>
        <p:nvSpPr>
          <p:cNvPr id="17411" name="Подзаголовок 5"/>
          <p:cNvSpPr txBox="1">
            <a:spLocks/>
          </p:cNvSpPr>
          <p:nvPr/>
        </p:nvSpPr>
        <p:spPr bwMode="auto">
          <a:xfrm>
            <a:off x="1991545" y="1122363"/>
            <a:ext cx="831927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200" b="1" dirty="0">
                <a:latin typeface="+mn-lt"/>
              </a:rPr>
              <a:t>Мощностью </a:t>
            </a:r>
            <a:r>
              <a:rPr lang="ru-RU" altLang="ru-RU" sz="2200" dirty="0">
                <a:latin typeface="+mn-lt"/>
              </a:rPr>
              <a:t>конечного множества называется число его элементов.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200" dirty="0">
                <a:latin typeface="+mn-lt"/>
              </a:rPr>
              <a:t>Мощность множества </a:t>
            </a:r>
            <a:r>
              <a:rPr lang="ru-RU" altLang="ru-RU" sz="2200" i="1" dirty="0">
                <a:latin typeface="+mn-lt"/>
              </a:rPr>
              <a:t>X</a:t>
            </a:r>
            <a:r>
              <a:rPr lang="ru-RU" altLang="ru-RU" sz="2200" dirty="0">
                <a:latin typeface="+mn-lt"/>
              </a:rPr>
              <a:t> обозначается |</a:t>
            </a:r>
            <a:r>
              <a:rPr lang="ru-RU" altLang="ru-RU" sz="2200" i="1" dirty="0">
                <a:latin typeface="+mn-lt"/>
              </a:rPr>
              <a:t>X</a:t>
            </a:r>
            <a:r>
              <a:rPr lang="ru-RU" altLang="ru-RU" sz="2200" dirty="0">
                <a:latin typeface="+mn-lt"/>
              </a:rPr>
              <a:t>|.</a:t>
            </a:r>
          </a:p>
        </p:txBody>
      </p:sp>
      <p:sp>
        <p:nvSpPr>
          <p:cNvPr id="4" name="Овал 3"/>
          <p:cNvSpPr/>
          <p:nvPr/>
        </p:nvSpPr>
        <p:spPr>
          <a:xfrm>
            <a:off x="911424" y="1393031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cs typeface="Arial" pitchFamily="34" charset="0"/>
              </a:rPr>
              <a:t>!</a:t>
            </a:r>
          </a:p>
        </p:txBody>
      </p:sp>
      <p:grpSp>
        <p:nvGrpSpPr>
          <p:cNvPr id="17413" name="Группа 7"/>
          <p:cNvGrpSpPr>
            <a:grpSpLocks/>
          </p:cNvGrpSpPr>
          <p:nvPr/>
        </p:nvGrpSpPr>
        <p:grpSpPr bwMode="auto">
          <a:xfrm>
            <a:off x="983432" y="1071563"/>
            <a:ext cx="9327381" cy="1357312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25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5491"/>
              <a:ext cx="5929354" cy="125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548301"/>
              </p:ext>
            </p:extLst>
          </p:nvPr>
        </p:nvGraphicFramePr>
        <p:xfrm>
          <a:off x="1919536" y="2643182"/>
          <a:ext cx="8391306" cy="21539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23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493">
                <a:tc>
                  <a:txBody>
                    <a:bodyPr/>
                    <a:lstStyle/>
                    <a:p>
                      <a:pPr algn="l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Множество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Мощность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493">
                <a:tc>
                  <a:txBody>
                    <a:bodyPr/>
                    <a:lstStyle/>
                    <a:p>
                      <a:pPr algn="l"/>
                      <a:r>
                        <a:rPr lang="ru-RU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пустое множество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</a:t>
                      </a:r>
                      <a:r>
                        <a:rPr lang="ru-RU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∅ </a:t>
                      </a:r>
                      <a:r>
                        <a:rPr lang="en-US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 = 0</a:t>
                      </a:r>
                      <a:endParaRPr lang="ru-RU" sz="2200" b="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 - </a:t>
                      </a:r>
                      <a:r>
                        <a:rPr lang="ru-RU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множество букв русского алфавита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</a:t>
                      </a:r>
                      <a:r>
                        <a:rPr lang="ru-RU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А </a:t>
                      </a:r>
                      <a:r>
                        <a:rPr lang="en-US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 = </a:t>
                      </a:r>
                      <a:r>
                        <a:rPr lang="ru-RU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493">
                <a:tc>
                  <a:txBody>
                    <a:bodyPr/>
                    <a:lstStyle/>
                    <a:p>
                      <a:pPr algn="l"/>
                      <a:r>
                        <a:rPr lang="ru-RU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= </a:t>
                      </a:r>
                      <a:r>
                        <a:rPr lang="en-US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{</a:t>
                      </a:r>
                      <a:r>
                        <a:rPr lang="ru-RU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зима, весна, лето, осень</a:t>
                      </a:r>
                      <a:r>
                        <a:rPr lang="en-US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}</a:t>
                      </a:r>
                      <a:endParaRPr lang="ru-RU" sz="2200" b="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 </a:t>
                      </a:r>
                      <a:r>
                        <a:rPr lang="ru-RU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</a:t>
                      </a:r>
                      <a:r>
                        <a:rPr lang="en-US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|</a:t>
                      </a:r>
                      <a:r>
                        <a:rPr lang="ru-RU" sz="22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=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2096069" y="5445224"/>
            <a:ext cx="8143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200" dirty="0">
                <a:latin typeface="+mn-lt"/>
              </a:rPr>
              <a:t>Мощность любого </a:t>
            </a:r>
            <a:r>
              <a:rPr lang="ru-RU" altLang="ru-RU" sz="2200" i="1" dirty="0">
                <a:latin typeface="+mn-lt"/>
              </a:rPr>
              <a:t>конечного</a:t>
            </a:r>
            <a:r>
              <a:rPr lang="ru-RU" altLang="ru-RU" sz="2200" dirty="0">
                <a:latin typeface="+mn-lt"/>
              </a:rPr>
              <a:t> множества равно количеству элементов данного множества.</a:t>
            </a:r>
            <a:endParaRPr lang="ru-RU" altLang="ru-RU" dirty="0">
              <a:latin typeface="+mn-lt"/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58123"/>
            <a:ext cx="6960096" cy="548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Вопросы и задания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98350" y="674906"/>
            <a:ext cx="9573820" cy="11329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dirty="0">
                <a:latin typeface="+mn-lt"/>
              </a:rPr>
              <a:t>Пример</a:t>
            </a:r>
            <a:r>
              <a:rPr lang="en-US" sz="3200" dirty="0">
                <a:latin typeface="+mn-lt"/>
              </a:rPr>
              <a:t> 1</a:t>
            </a:r>
            <a:r>
              <a:rPr lang="ru-RU" sz="3200" dirty="0">
                <a:latin typeface="+mn-lt"/>
              </a:rPr>
              <a:t>. Определите мощность множества всех четных цифр. 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199456" y="2852937"/>
            <a:ext cx="10801200" cy="36724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3200" dirty="0"/>
              <a:t>Пример</a:t>
            </a:r>
            <a:r>
              <a:rPr lang="en-US" sz="3200" dirty="0"/>
              <a:t> 3</a:t>
            </a:r>
            <a:r>
              <a:rPr lang="ru-RU" sz="3200" dirty="0"/>
              <a:t>. Определите мощность какого из множеств</a:t>
            </a:r>
          </a:p>
          <a:p>
            <a:pPr fontAlgn="auto">
              <a:spcAft>
                <a:spcPts val="0"/>
              </a:spcAft>
            </a:pPr>
            <a:r>
              <a:rPr lang="ru-RU" sz="3200" dirty="0"/>
              <a:t>A = {1, 3, 5, 7, 9} или B = {2, 4, 6, 8} больше. </a:t>
            </a:r>
          </a:p>
          <a:p>
            <a:pPr fontAlgn="auto">
              <a:spcAft>
                <a:spcPts val="0"/>
              </a:spcAft>
            </a:pPr>
            <a:endParaRPr lang="en-US" sz="3200" dirty="0"/>
          </a:p>
          <a:p>
            <a:pPr fontAlgn="auto">
              <a:spcAft>
                <a:spcPts val="0"/>
              </a:spcAft>
            </a:pPr>
            <a:r>
              <a:rPr lang="ru-RU" sz="3200" dirty="0"/>
              <a:t>Решение. Понятие мощности конечных множеств позволяет сравнивать их по количеству элементов. </a:t>
            </a:r>
          </a:p>
          <a:p>
            <a:pPr fontAlgn="auto">
              <a:spcAft>
                <a:spcPts val="0"/>
              </a:spcAft>
            </a:pPr>
            <a:r>
              <a:rPr lang="ru-RU" sz="3200" dirty="0"/>
              <a:t>Так, если A = {1, 3, 5, 7, 9}, а B = {2, 4, 6, 8},</a:t>
            </a:r>
            <a:endParaRPr lang="en-US" sz="3200" dirty="0"/>
          </a:p>
          <a:p>
            <a:pPr fontAlgn="auto">
              <a:spcAft>
                <a:spcPts val="0"/>
              </a:spcAft>
            </a:pPr>
            <a:r>
              <a:rPr lang="ru-RU" sz="3200" dirty="0"/>
              <a:t>то m (A) = 5, а m (B) = 4 и потому m (A) &gt; m (B).</a:t>
            </a:r>
          </a:p>
          <a:p>
            <a:pPr fontAlgn="auto">
              <a:spcAft>
                <a:spcPts val="0"/>
              </a:spcAft>
            </a:pPr>
            <a:endParaRPr lang="ru-RU" sz="32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98349" y="1944041"/>
            <a:ext cx="9573821" cy="5474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dirty="0">
                <a:latin typeface="+mn-lt"/>
              </a:rPr>
              <a:t>Пример </a:t>
            </a:r>
            <a:r>
              <a:rPr lang="en-US" sz="3200" dirty="0">
                <a:latin typeface="+mn-lt"/>
              </a:rPr>
              <a:t>2</a:t>
            </a:r>
            <a:r>
              <a:rPr lang="ru-RU" sz="3200" dirty="0">
                <a:latin typeface="+mn-lt"/>
              </a:rPr>
              <a:t>. Определите </a:t>
            </a:r>
            <a:r>
              <a:rPr lang="en-US" sz="3200" dirty="0">
                <a:latin typeface="+mn-lt"/>
              </a:rPr>
              <a:t>|{0}|=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8456464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588" y="0"/>
            <a:ext cx="5590356" cy="6926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Вопросы и задания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839416" y="908720"/>
            <a:ext cx="9442823" cy="5246019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sz="2800" dirty="0"/>
              <a:t>Задайте путем перечисления всех элементов множество </a:t>
            </a:r>
            <a:r>
              <a:rPr lang="en-US" altLang="ru-RU" sz="2800" b="1" dirty="0"/>
              <a:t>O </a:t>
            </a:r>
            <a:r>
              <a:rPr lang="ru-RU" altLang="ru-RU" sz="2800" dirty="0"/>
              <a:t>всех цифр, используемых для записи чисел в восьмеричной системе счисления.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altLang="ru-RU" sz="2800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sz="2800" dirty="0"/>
              <a:t>Задайте путем перечисления всех элементов множество </a:t>
            </a:r>
            <a:r>
              <a:rPr lang="ru-RU" altLang="ru-RU" sz="2800" b="1" dirty="0"/>
              <a:t>К</a:t>
            </a:r>
            <a:r>
              <a:rPr lang="en-US" altLang="ru-RU" sz="2800" b="1" dirty="0"/>
              <a:t> </a:t>
            </a:r>
            <a:r>
              <a:rPr lang="ru-RU" altLang="ru-RU" sz="2800" dirty="0"/>
              <a:t>всех цепочек из 0 и 1, состоящих ровно из трёх символов.</a:t>
            </a:r>
            <a:endParaRPr lang="ru-RU" altLang="ru-RU" sz="2800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altLang="ru-RU" sz="2800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103529" y="2132856"/>
            <a:ext cx="2304256" cy="43204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Проверка</a:t>
            </a: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7097559" y="4437112"/>
            <a:ext cx="2304256" cy="43204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Проверка</a:t>
            </a: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88" y="0"/>
            <a:ext cx="5590356" cy="6926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Вопросы и задания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343473" y="1340769"/>
            <a:ext cx="6696744" cy="244827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 dirty="0"/>
              <a:t>Множество </a:t>
            </a:r>
            <a:r>
              <a:rPr lang="ru-RU" altLang="ru-RU" sz="2800" b="1" dirty="0"/>
              <a:t>О</a:t>
            </a:r>
            <a:r>
              <a:rPr lang="en-US" altLang="ru-RU" sz="2800" b="1" dirty="0"/>
              <a:t> </a:t>
            </a:r>
            <a:r>
              <a:rPr lang="ru-RU" altLang="ru-RU" sz="2800" dirty="0"/>
              <a:t>всех цифр, используемых для записи чисел в восьмеричной системе счисления: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800" b="1" dirty="0"/>
              <a:t>О</a:t>
            </a:r>
            <a:r>
              <a:rPr lang="en-US" altLang="ru-RU" sz="2800" b="1" dirty="0"/>
              <a:t> = {</a:t>
            </a:r>
            <a:r>
              <a:rPr lang="ru-RU" altLang="ru-RU" sz="2800" b="1" dirty="0"/>
              <a:t>0, </a:t>
            </a:r>
            <a:r>
              <a:rPr lang="en-US" altLang="ru-RU" sz="2800" b="1" dirty="0"/>
              <a:t>1, </a:t>
            </a:r>
            <a:r>
              <a:rPr lang="ru-RU" altLang="ru-RU" sz="2800" b="1" dirty="0"/>
              <a:t>2, </a:t>
            </a:r>
            <a:r>
              <a:rPr lang="en-US" altLang="ru-RU" sz="2800" b="1" dirty="0"/>
              <a:t>3, </a:t>
            </a:r>
            <a:r>
              <a:rPr lang="ru-RU" altLang="ru-RU" sz="2800" b="1" dirty="0"/>
              <a:t>4, </a:t>
            </a:r>
            <a:r>
              <a:rPr lang="en-US" altLang="ru-RU" sz="2800" b="1" dirty="0"/>
              <a:t>5, </a:t>
            </a:r>
            <a:r>
              <a:rPr lang="ru-RU" altLang="ru-RU" sz="2800" b="1" dirty="0"/>
              <a:t>6, </a:t>
            </a:r>
            <a:r>
              <a:rPr lang="en-US" altLang="ru-RU" sz="2800" b="1" dirty="0"/>
              <a:t>7}</a:t>
            </a:r>
            <a:endParaRPr lang="ru-RU" altLang="ru-RU" sz="2800" b="1" dirty="0"/>
          </a:p>
          <a:p>
            <a:pPr algn="ctr">
              <a:buFont typeface="Arial" panose="020B0604020202020204" pitchFamily="34" charset="0"/>
              <a:buNone/>
            </a:pPr>
            <a:r>
              <a:rPr lang="en-US" altLang="ru-RU" b="1" dirty="0"/>
              <a:t>|O|=8</a:t>
            </a:r>
            <a:endParaRPr lang="ru-RU" altLang="ru-RU" sz="2800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9887744" y="6021288"/>
            <a:ext cx="2304256" cy="43204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 задачам</a:t>
            </a: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88" y="0"/>
            <a:ext cx="5590356" cy="6926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Вопросы и задания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271464" y="1628800"/>
            <a:ext cx="6984254" cy="223227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 dirty="0"/>
              <a:t>Множество </a:t>
            </a:r>
            <a:r>
              <a:rPr lang="ru-RU" altLang="ru-RU" sz="2800" b="1" dirty="0"/>
              <a:t>К</a:t>
            </a:r>
            <a:r>
              <a:rPr lang="en-US" altLang="ru-RU" sz="2800" b="1" dirty="0"/>
              <a:t> </a:t>
            </a:r>
            <a:r>
              <a:rPr lang="ru-RU" altLang="ru-RU" sz="2800" dirty="0"/>
              <a:t>всех цепочек из 0 и 1, состоящих ровно из трёх символов: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800" b="1" dirty="0"/>
              <a:t>К</a:t>
            </a:r>
            <a:r>
              <a:rPr lang="en-US" altLang="ru-RU" sz="2800" b="1" dirty="0"/>
              <a:t> = {</a:t>
            </a:r>
            <a:r>
              <a:rPr lang="ru-RU" altLang="ru-RU" sz="2800" b="1" dirty="0"/>
              <a:t>000, 001, 010, 011, 100, 101, 110, 111</a:t>
            </a:r>
            <a:r>
              <a:rPr lang="en-US" altLang="ru-RU" sz="2800" b="1" dirty="0"/>
              <a:t>}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ru-RU" b="1" dirty="0"/>
              <a:t>|K|=8</a:t>
            </a:r>
            <a:endParaRPr lang="ru-RU" altLang="ru-RU" sz="2800" b="1" dirty="0"/>
          </a:p>
          <a:p>
            <a:pPr>
              <a:buFont typeface="Arial" panose="020B0604020202020204" pitchFamily="34" charset="0"/>
              <a:buNone/>
            </a:pPr>
            <a:endParaRPr lang="ru-RU" altLang="ru-RU" sz="2800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9878661" y="5949280"/>
            <a:ext cx="2304256" cy="43204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 задачам</a:t>
            </a: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999035" cy="74744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Круги Эйлера</a:t>
            </a:r>
          </a:p>
        </p:txBody>
      </p:sp>
      <p:sp>
        <p:nvSpPr>
          <p:cNvPr id="11267" name="Содержимое 7"/>
          <p:cNvSpPr txBox="1">
            <a:spLocks/>
          </p:cNvSpPr>
          <p:nvPr/>
        </p:nvSpPr>
        <p:spPr bwMode="auto">
          <a:xfrm>
            <a:off x="839416" y="642621"/>
            <a:ext cx="10052658" cy="170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3200" dirty="0">
                <a:latin typeface="+mn-lt"/>
              </a:rPr>
              <a:t>Для наглядного изображения множеств используются круги Эйлера.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3200" dirty="0">
                <a:latin typeface="+mn-lt"/>
              </a:rPr>
              <a:t>Точки внутри круга считаются элементами множества.</a:t>
            </a:r>
          </a:p>
        </p:txBody>
      </p:sp>
      <p:pic>
        <p:nvPicPr>
          <p:cNvPr id="4" name="Picture 3" descr="C:\Documents and Settings\Администратор.HOME-FDD52612A3\Рабочий стол\Ирина_Раб стол\10-17\1359314403_01-8.jpg"/>
          <p:cNvPicPr>
            <a:picLocks noChangeAspect="1" noChangeArrowheads="1"/>
          </p:cNvPicPr>
          <p:nvPr/>
        </p:nvPicPr>
        <p:blipFill>
          <a:blip r:embed="rId2"/>
          <a:srcRect l="1667" t="6562" r="4166" b="30008"/>
          <a:stretch>
            <a:fillRect/>
          </a:stretch>
        </p:blipFill>
        <p:spPr bwMode="auto">
          <a:xfrm>
            <a:off x="2135560" y="2448253"/>
            <a:ext cx="8072438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269" name="Группа 20"/>
          <p:cNvGrpSpPr>
            <a:grpSpLocks/>
          </p:cNvGrpSpPr>
          <p:nvPr/>
        </p:nvGrpSpPr>
        <p:grpSpPr bwMode="auto">
          <a:xfrm>
            <a:off x="3238501" y="2857501"/>
            <a:ext cx="1978025" cy="1978025"/>
            <a:chOff x="1142976" y="2571744"/>
            <a:chExt cx="2714644" cy="2714644"/>
          </a:xfrm>
        </p:grpSpPr>
        <p:sp>
          <p:nvSpPr>
            <p:cNvPr id="12" name="Хорда 11"/>
            <p:cNvSpPr/>
            <p:nvPr/>
          </p:nvSpPr>
          <p:spPr>
            <a:xfrm>
              <a:off x="1142976" y="2571744"/>
              <a:ext cx="2714644" cy="2714644"/>
            </a:xfrm>
            <a:prstGeom prst="chord">
              <a:avLst>
                <a:gd name="adj1" fmla="val 2700000"/>
                <a:gd name="adj2" fmla="val 260757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sp>
          <p:nvSpPr>
            <p:cNvPr id="11279" name="TextBox 8"/>
            <p:cNvSpPr txBox="1">
              <a:spLocks noChangeArrowheads="1"/>
            </p:cNvSpPr>
            <p:nvPr/>
          </p:nvSpPr>
          <p:spPr bwMode="auto">
            <a:xfrm>
              <a:off x="1214414" y="2928934"/>
              <a:ext cx="2071703" cy="63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/>
                <a:t>М</a:t>
              </a:r>
            </a:p>
          </p:txBody>
        </p:sp>
        <p:sp>
          <p:nvSpPr>
            <p:cNvPr id="11280" name="TextBox 9"/>
            <p:cNvSpPr txBox="1">
              <a:spLocks noChangeArrowheads="1"/>
            </p:cNvSpPr>
            <p:nvPr/>
          </p:nvSpPr>
          <p:spPr bwMode="auto">
            <a:xfrm>
              <a:off x="2802775" y="3750748"/>
              <a:ext cx="882176" cy="63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/>
                <a:t>х</a:t>
              </a:r>
            </a:p>
          </p:txBody>
        </p:sp>
        <p:sp>
          <p:nvSpPr>
            <p:cNvPr id="11281" name="TextBox 32"/>
            <p:cNvSpPr txBox="1">
              <a:spLocks noChangeArrowheads="1"/>
            </p:cNvSpPr>
            <p:nvPr/>
          </p:nvSpPr>
          <p:spPr bwMode="auto">
            <a:xfrm>
              <a:off x="2809309" y="4142258"/>
              <a:ext cx="882176" cy="46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/>
                <a:t>●</a:t>
              </a:r>
            </a:p>
          </p:txBody>
        </p:sp>
      </p:grpSp>
      <p:pic>
        <p:nvPicPr>
          <p:cNvPr id="11270" name="Picture 5" descr="C:\Documents and Settings\Администратор.HOME-FDD52612A3\Рабочий стол\Ирина_Раб стол\10-17\pencil-146715__18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6763" flipH="1">
            <a:off x="4109390" y="4362673"/>
            <a:ext cx="4572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Группа 20"/>
          <p:cNvGrpSpPr>
            <a:grpSpLocks/>
          </p:cNvGrpSpPr>
          <p:nvPr/>
        </p:nvGrpSpPr>
        <p:grpSpPr bwMode="auto">
          <a:xfrm>
            <a:off x="6634163" y="2857501"/>
            <a:ext cx="2582862" cy="1978025"/>
            <a:chOff x="313075" y="2571744"/>
            <a:chExt cx="3544545" cy="2714644"/>
          </a:xfrm>
        </p:grpSpPr>
        <p:sp>
          <p:nvSpPr>
            <p:cNvPr id="35" name="Хорда 34"/>
            <p:cNvSpPr/>
            <p:nvPr/>
          </p:nvSpPr>
          <p:spPr>
            <a:xfrm>
              <a:off x="1143112" y="2571744"/>
              <a:ext cx="2714508" cy="2714644"/>
            </a:xfrm>
            <a:prstGeom prst="chord">
              <a:avLst>
                <a:gd name="adj1" fmla="val 2700000"/>
                <a:gd name="adj2" fmla="val 260757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sp>
          <p:nvSpPr>
            <p:cNvPr id="11275" name="TextBox 35"/>
            <p:cNvSpPr txBox="1">
              <a:spLocks noChangeArrowheads="1"/>
            </p:cNvSpPr>
            <p:nvPr/>
          </p:nvSpPr>
          <p:spPr bwMode="auto">
            <a:xfrm>
              <a:off x="1214414" y="2928934"/>
              <a:ext cx="2071703" cy="63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/>
                <a:t>М</a:t>
              </a:r>
            </a:p>
          </p:txBody>
        </p:sp>
        <p:sp>
          <p:nvSpPr>
            <p:cNvPr id="11276" name="TextBox 36"/>
            <p:cNvSpPr txBox="1">
              <a:spLocks noChangeArrowheads="1"/>
            </p:cNvSpPr>
            <p:nvPr/>
          </p:nvSpPr>
          <p:spPr bwMode="auto">
            <a:xfrm>
              <a:off x="313075" y="3734910"/>
              <a:ext cx="882177" cy="63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/>
                <a:t>х</a:t>
              </a:r>
            </a:p>
          </p:txBody>
        </p:sp>
        <p:sp>
          <p:nvSpPr>
            <p:cNvPr id="11277" name="TextBox 37"/>
            <p:cNvSpPr txBox="1">
              <a:spLocks noChangeArrowheads="1"/>
            </p:cNvSpPr>
            <p:nvPr/>
          </p:nvSpPr>
          <p:spPr bwMode="auto">
            <a:xfrm>
              <a:off x="319609" y="4126420"/>
              <a:ext cx="882177" cy="46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/>
                <a:t>●</a:t>
              </a:r>
            </a:p>
          </p:txBody>
        </p:sp>
      </p:grpSp>
      <p:sp>
        <p:nvSpPr>
          <p:cNvPr id="11272" name="TextBox 38"/>
          <p:cNvSpPr txBox="1">
            <a:spLocks noChangeArrowheads="1"/>
          </p:cNvSpPr>
          <p:nvPr/>
        </p:nvSpPr>
        <p:spPr bwMode="auto">
          <a:xfrm>
            <a:off x="3738564" y="5129213"/>
            <a:ext cx="114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x</a:t>
            </a:r>
            <a:r>
              <a:rPr lang="ru-RU" altLang="ru-RU" sz="2400"/>
              <a:t> </a:t>
            </a:r>
            <a:r>
              <a:rPr lang="ru-RU" altLang="ru-RU" sz="2400">
                <a:solidFill>
                  <a:srgbClr val="000000"/>
                </a:solidFill>
              </a:rPr>
              <a:t>∈ </a:t>
            </a:r>
            <a:r>
              <a:rPr lang="en-US" altLang="ru-RU" sz="2400" i="1">
                <a:solidFill>
                  <a:srgbClr val="000000"/>
                </a:solidFill>
              </a:rPr>
              <a:t>M</a:t>
            </a:r>
            <a:endParaRPr lang="ru-RU" altLang="ru-RU" sz="2400" i="1">
              <a:solidFill>
                <a:srgbClr val="000000"/>
              </a:solidFill>
            </a:endParaRPr>
          </a:p>
        </p:txBody>
      </p:sp>
      <p:sp>
        <p:nvSpPr>
          <p:cNvPr id="11273" name="TextBox 39"/>
          <p:cNvSpPr txBox="1">
            <a:spLocks noChangeArrowheads="1"/>
          </p:cNvSpPr>
          <p:nvPr/>
        </p:nvSpPr>
        <p:spPr bwMode="auto">
          <a:xfrm>
            <a:off x="7667626" y="5129213"/>
            <a:ext cx="114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x</a:t>
            </a:r>
            <a:r>
              <a:rPr lang="ru-RU" altLang="ru-RU" sz="2400"/>
              <a:t> </a:t>
            </a:r>
            <a:r>
              <a:rPr lang="ru-RU" altLang="ru-RU" sz="2400">
                <a:solidFill>
                  <a:srgbClr val="000000"/>
                </a:solidFill>
              </a:rPr>
              <a:t>∉ </a:t>
            </a:r>
            <a:r>
              <a:rPr lang="en-US" altLang="ru-RU" sz="2400" i="1">
                <a:solidFill>
                  <a:srgbClr val="000000"/>
                </a:solidFill>
              </a:rPr>
              <a:t>M</a:t>
            </a:r>
            <a:endParaRPr lang="ru-RU" altLang="ru-RU" sz="24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627412"/>
            <a:ext cx="10992544" cy="212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682" rIns="91360" bIns="45682" anchor="ctr">
            <a:spAutoFit/>
          </a:bodyPr>
          <a:lstStyle/>
          <a:p>
            <a:pPr algn="ctr"/>
            <a:r>
              <a:rPr lang="ru-RU" sz="4400" dirty="0">
                <a:solidFill>
                  <a:srgbClr val="0180FF"/>
                </a:solidFill>
                <a:latin typeface="+mn-lt"/>
              </a:rPr>
              <a:t>«Множество есть многое, мыслимое нами как единое»</a:t>
            </a:r>
          </a:p>
          <a:p>
            <a:r>
              <a:rPr lang="ru-RU" sz="4400" kern="0" dirty="0">
                <a:latin typeface="+mn-lt"/>
              </a:rPr>
              <a:t>Основатель теории множеств – Георг Кантор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943872" y="3611671"/>
            <a:ext cx="5976664" cy="1938916"/>
          </a:xfrm>
          <a:prstGeom prst="rect">
            <a:avLst/>
          </a:prstGeom>
          <a:noFill/>
          <a:ln w="38100">
            <a:solidFill>
              <a:srgbClr val="01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360" tIns="45682" rIns="91360" bIns="45682" anchor="ctr">
            <a:spAutoFit/>
          </a:bodyPr>
          <a:lstStyle/>
          <a:p>
            <a:r>
              <a:rPr lang="ru-RU" sz="2400" dirty="0">
                <a:latin typeface="+mn-lt"/>
              </a:rPr>
              <a:t>(1845—1918) — немецкий математик, логик, теолог, создатель теории бесконечных множеств, оказавшей определяющее влияние на развитие математических наук на рубеже 19— 20 вв. </a:t>
            </a:r>
          </a:p>
        </p:txBody>
      </p:sp>
      <p:pic>
        <p:nvPicPr>
          <p:cNvPr id="23" name="Picture 2" descr="http://im3-tub-ru.yandex.net/i?id=353960019-1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512" y="3212976"/>
            <a:ext cx="2185988" cy="321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3944" y="-13409"/>
            <a:ext cx="5083944" cy="76934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Подмножество</a:t>
            </a:r>
          </a:p>
        </p:txBody>
      </p:sp>
      <p:sp>
        <p:nvSpPr>
          <p:cNvPr id="12292" name="Содержимое 7"/>
          <p:cNvSpPr txBox="1">
            <a:spLocks/>
          </p:cNvSpPr>
          <p:nvPr/>
        </p:nvSpPr>
        <p:spPr bwMode="auto">
          <a:xfrm>
            <a:off x="1199456" y="1071564"/>
            <a:ext cx="9182794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200" dirty="0"/>
              <a:t>Если каждый элемент множества </a:t>
            </a:r>
            <a:r>
              <a:rPr lang="ru-RU" altLang="ru-RU" sz="2200" i="1" dirty="0"/>
              <a:t>P</a:t>
            </a:r>
            <a:r>
              <a:rPr lang="ru-RU" altLang="ru-RU" sz="2200" dirty="0"/>
              <a:t> принадлежит множеству </a:t>
            </a:r>
            <a:r>
              <a:rPr lang="ru-RU" altLang="ru-RU" sz="2200" i="1" dirty="0"/>
              <a:t>М</a:t>
            </a:r>
            <a:r>
              <a:rPr lang="ru-RU" altLang="ru-RU" sz="2200" dirty="0"/>
              <a:t>, то говорят, что </a:t>
            </a:r>
            <a:r>
              <a:rPr lang="ru-RU" altLang="ru-RU" sz="2200" i="1" dirty="0"/>
              <a:t>P</a:t>
            </a:r>
            <a:r>
              <a:rPr lang="ru-RU" altLang="ru-RU" sz="2200" dirty="0"/>
              <a:t> есть </a:t>
            </a:r>
            <a:r>
              <a:rPr lang="ru-RU" altLang="ru-RU" sz="2200" b="1" dirty="0"/>
              <a:t>подмножество </a:t>
            </a:r>
            <a:r>
              <a:rPr lang="ru-RU" altLang="ru-RU" sz="2200" i="1" dirty="0"/>
              <a:t>М</a:t>
            </a:r>
            <a:r>
              <a:rPr lang="ru-RU" altLang="ru-RU" sz="2200" dirty="0"/>
              <a:t>, и записывают: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200" i="1" dirty="0"/>
              <a:t>P </a:t>
            </a:r>
            <a:r>
              <a:rPr lang="ru-RU" altLang="ru-RU" sz="2200" dirty="0"/>
              <a:t>⊂ </a:t>
            </a:r>
            <a:r>
              <a:rPr lang="ru-RU" altLang="ru-RU" sz="2200" i="1" dirty="0"/>
              <a:t>М</a:t>
            </a:r>
          </a:p>
        </p:txBody>
      </p:sp>
      <p:pic>
        <p:nvPicPr>
          <p:cNvPr id="5" name="Picture 3" descr="C:\Documents and Settings\Администратор.HOME-FDD52612A3\Рабочий стол\Ирина_Раб стол\10-17\1359314403_01-8.jpg"/>
          <p:cNvPicPr>
            <a:picLocks noChangeAspect="1" noChangeArrowheads="1"/>
          </p:cNvPicPr>
          <p:nvPr/>
        </p:nvPicPr>
        <p:blipFill>
          <a:blip r:embed="rId2"/>
          <a:srcRect l="1667" t="4374" r="54166" b="32195"/>
          <a:stretch>
            <a:fillRect/>
          </a:stretch>
        </p:blipFill>
        <p:spPr bwMode="auto">
          <a:xfrm>
            <a:off x="2131198" y="2286001"/>
            <a:ext cx="3786188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Содержимое 7"/>
          <p:cNvSpPr txBox="1">
            <a:spLocks/>
          </p:cNvSpPr>
          <p:nvPr/>
        </p:nvSpPr>
        <p:spPr>
          <a:xfrm>
            <a:off x="6414251" y="2205688"/>
            <a:ext cx="4465066" cy="1500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200" b="1" dirty="0"/>
              <a:t>Универсальное</a:t>
            </a:r>
            <a:r>
              <a:rPr lang="ru-RU" sz="2200" dirty="0"/>
              <a:t> множество содержит все возможные подмножества одной природы. Обозначается буквой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200" dirty="0"/>
              <a:t>.</a:t>
            </a:r>
            <a:endParaRPr lang="ru-RU" sz="2200" i="1" dirty="0"/>
          </a:p>
        </p:txBody>
      </p:sp>
      <p:pic>
        <p:nvPicPr>
          <p:cNvPr id="12298" name="Picture 5" descr="C:\Documents and Settings\Администратор.HOME-FDD52612A3\Рабочий стол\Ирина_Раб стол\10-17\pencil-146715__18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430">
            <a:off x="1876425" y="5214938"/>
            <a:ext cx="4572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Прямоугольник 14"/>
          <p:cNvSpPr>
            <a:spLocks noChangeArrowheads="1"/>
          </p:cNvSpPr>
          <p:nvPr/>
        </p:nvSpPr>
        <p:spPr bwMode="auto">
          <a:xfrm>
            <a:off x="3132734" y="5821363"/>
            <a:ext cx="1997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i="1" dirty="0"/>
              <a:t>P </a:t>
            </a:r>
            <a:r>
              <a:rPr lang="ru-RU" altLang="ru-RU" sz="2400" dirty="0"/>
              <a:t>⊂ </a:t>
            </a:r>
            <a:r>
              <a:rPr lang="ru-RU" altLang="ru-RU" sz="2400" i="1" dirty="0"/>
              <a:t>М</a:t>
            </a:r>
            <a:r>
              <a:rPr lang="en-US" altLang="ru-RU" sz="2400" i="1" dirty="0"/>
              <a:t>  R⊄ M</a:t>
            </a:r>
            <a:endParaRPr lang="ru-RU" altLang="ru-RU" sz="24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00056" y="4043616"/>
            <a:ext cx="4279261" cy="2385760"/>
          </a:xfrm>
          <a:prstGeom prst="rect">
            <a:avLst/>
          </a:prstGeom>
          <a:ln w="57150">
            <a:solidFill>
              <a:srgbClr val="00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294" name="Группа 20"/>
          <p:cNvGrpSpPr>
            <a:grpSpLocks/>
          </p:cNvGrpSpPr>
          <p:nvPr/>
        </p:nvGrpSpPr>
        <p:grpSpPr bwMode="auto">
          <a:xfrm>
            <a:off x="8400256" y="4289112"/>
            <a:ext cx="1877082" cy="1894768"/>
            <a:chOff x="1142976" y="2571744"/>
            <a:chExt cx="2714644" cy="2714644"/>
          </a:xfrm>
        </p:grpSpPr>
        <p:grpSp>
          <p:nvGrpSpPr>
            <p:cNvPr id="12300" name="Группа 16"/>
            <p:cNvGrpSpPr>
              <a:grpSpLocks/>
            </p:cNvGrpSpPr>
            <p:nvPr/>
          </p:nvGrpSpPr>
          <p:grpSpPr bwMode="auto">
            <a:xfrm>
              <a:off x="1142976" y="2571744"/>
              <a:ext cx="2714644" cy="2714644"/>
              <a:chOff x="1142976" y="2571744"/>
              <a:chExt cx="2714644" cy="2714644"/>
            </a:xfrm>
          </p:grpSpPr>
          <p:sp>
            <p:nvSpPr>
              <p:cNvPr id="13" name="Хорда 12"/>
              <p:cNvSpPr/>
              <p:nvPr/>
            </p:nvSpPr>
            <p:spPr>
              <a:xfrm>
                <a:off x="1142976" y="2571744"/>
                <a:ext cx="2714644" cy="2714644"/>
              </a:xfrm>
              <a:prstGeom prst="chord">
                <a:avLst>
                  <a:gd name="adj1" fmla="val 2700000"/>
                  <a:gd name="adj2" fmla="val 26075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dirty="0"/>
              </a:p>
            </p:txBody>
          </p:sp>
          <p:sp>
            <p:nvSpPr>
              <p:cNvPr id="14" name="Хорда 13"/>
              <p:cNvSpPr/>
              <p:nvPr/>
            </p:nvSpPr>
            <p:spPr>
              <a:xfrm>
                <a:off x="2024728" y="3512730"/>
                <a:ext cx="1573952" cy="1572259"/>
              </a:xfrm>
              <a:prstGeom prst="chord">
                <a:avLst>
                  <a:gd name="adj1" fmla="val 2700000"/>
                  <a:gd name="adj2" fmla="val 2607572"/>
                </a:avLst>
              </a:prstGeom>
              <a:solidFill>
                <a:srgbClr val="29C7FF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12301" name="TextBox 9"/>
            <p:cNvSpPr txBox="1">
              <a:spLocks noChangeArrowheads="1"/>
            </p:cNvSpPr>
            <p:nvPr/>
          </p:nvSpPr>
          <p:spPr bwMode="auto">
            <a:xfrm>
              <a:off x="1214414" y="2928934"/>
              <a:ext cx="2071703" cy="49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 dirty="0"/>
                <a:t>М</a:t>
              </a:r>
            </a:p>
          </p:txBody>
        </p:sp>
        <p:sp>
          <p:nvSpPr>
            <p:cNvPr id="12302" name="TextBox 10"/>
            <p:cNvSpPr txBox="1">
              <a:spLocks noChangeArrowheads="1"/>
            </p:cNvSpPr>
            <p:nvPr/>
          </p:nvSpPr>
          <p:spPr bwMode="auto">
            <a:xfrm>
              <a:off x="2025154" y="4007187"/>
              <a:ext cx="1568313" cy="49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/>
                <a:t>Р</a:t>
              </a:r>
            </a:p>
          </p:txBody>
        </p:sp>
      </p:grp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6693756" y="4537166"/>
            <a:ext cx="143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 dirty="0"/>
              <a:t>U</a:t>
            </a:r>
            <a:endParaRPr lang="ru-RU" altLang="ru-RU" sz="2400" i="1" dirty="0"/>
          </a:p>
        </p:txBody>
      </p:sp>
      <p:grpSp>
        <p:nvGrpSpPr>
          <p:cNvPr id="33" name="Группа 20"/>
          <p:cNvGrpSpPr>
            <a:grpSpLocks/>
          </p:cNvGrpSpPr>
          <p:nvPr/>
        </p:nvGrpSpPr>
        <p:grpSpPr bwMode="auto">
          <a:xfrm>
            <a:off x="2982810" y="2873230"/>
            <a:ext cx="1877082" cy="1894768"/>
            <a:chOff x="1142976" y="2571744"/>
            <a:chExt cx="2714644" cy="2714644"/>
          </a:xfrm>
        </p:grpSpPr>
        <p:grpSp>
          <p:nvGrpSpPr>
            <p:cNvPr id="37" name="Группа 16"/>
            <p:cNvGrpSpPr>
              <a:grpSpLocks/>
            </p:cNvGrpSpPr>
            <p:nvPr/>
          </p:nvGrpSpPr>
          <p:grpSpPr bwMode="auto">
            <a:xfrm>
              <a:off x="1142976" y="2571744"/>
              <a:ext cx="2714644" cy="2714644"/>
              <a:chOff x="1142976" y="2571744"/>
              <a:chExt cx="2714644" cy="2714644"/>
            </a:xfrm>
          </p:grpSpPr>
          <p:sp>
            <p:nvSpPr>
              <p:cNvPr id="40" name="Хорда 39"/>
              <p:cNvSpPr/>
              <p:nvPr/>
            </p:nvSpPr>
            <p:spPr>
              <a:xfrm>
                <a:off x="1142976" y="2571744"/>
                <a:ext cx="2714644" cy="2714644"/>
              </a:xfrm>
              <a:prstGeom prst="chord">
                <a:avLst>
                  <a:gd name="adj1" fmla="val 2700000"/>
                  <a:gd name="adj2" fmla="val 26075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dirty="0"/>
              </a:p>
            </p:txBody>
          </p:sp>
          <p:sp>
            <p:nvSpPr>
              <p:cNvPr id="41" name="Хорда 40"/>
              <p:cNvSpPr/>
              <p:nvPr/>
            </p:nvSpPr>
            <p:spPr>
              <a:xfrm>
                <a:off x="2024728" y="3512730"/>
                <a:ext cx="1573952" cy="1572259"/>
              </a:xfrm>
              <a:prstGeom prst="chord">
                <a:avLst>
                  <a:gd name="adj1" fmla="val 2700000"/>
                  <a:gd name="adj2" fmla="val 2607572"/>
                </a:avLst>
              </a:prstGeom>
              <a:solidFill>
                <a:srgbClr val="29C7FF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38" name="TextBox 9"/>
            <p:cNvSpPr txBox="1">
              <a:spLocks noChangeArrowheads="1"/>
            </p:cNvSpPr>
            <p:nvPr/>
          </p:nvSpPr>
          <p:spPr bwMode="auto">
            <a:xfrm>
              <a:off x="1214414" y="2928934"/>
              <a:ext cx="2071703" cy="49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 dirty="0"/>
                <a:t>М</a:t>
              </a:r>
            </a:p>
          </p:txBody>
        </p:sp>
        <p:sp>
          <p:nvSpPr>
            <p:cNvPr id="39" name="TextBox 10"/>
            <p:cNvSpPr txBox="1">
              <a:spLocks noChangeArrowheads="1"/>
            </p:cNvSpPr>
            <p:nvPr/>
          </p:nvSpPr>
          <p:spPr bwMode="auto">
            <a:xfrm>
              <a:off x="2025154" y="4007187"/>
              <a:ext cx="1568313" cy="49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 dirty="0"/>
                <a:t>Р</a:t>
              </a:r>
            </a:p>
          </p:txBody>
        </p:sp>
      </p:grpSp>
      <p:sp>
        <p:nvSpPr>
          <p:cNvPr id="42" name="Хорда 41"/>
          <p:cNvSpPr/>
          <p:nvPr/>
        </p:nvSpPr>
        <p:spPr bwMode="auto">
          <a:xfrm>
            <a:off x="2228011" y="4450128"/>
            <a:ext cx="1088333" cy="1097406"/>
          </a:xfrm>
          <a:prstGeom prst="chord">
            <a:avLst>
              <a:gd name="adj1" fmla="val 2700000"/>
              <a:gd name="adj2" fmla="val 2607572"/>
            </a:avLst>
          </a:prstGeom>
          <a:solidFill>
            <a:srgbClr val="29C7FF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2218440" y="4710188"/>
            <a:ext cx="1084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 dirty="0"/>
              <a:t>R</a:t>
            </a:r>
            <a:endParaRPr lang="ru-RU" altLang="ru-RU" sz="2400" i="1" dirty="0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6960096" cy="69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Свойства множеств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79376" y="1124744"/>
            <a:ext cx="10441160" cy="547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3600" dirty="0"/>
              <a:t>Любое множество является подмножеством самого себя (</a:t>
            </a:r>
            <a:r>
              <a:rPr lang="ru-RU" sz="3600" b="1" i="1" dirty="0" err="1"/>
              <a:t>рефлексивность</a:t>
            </a:r>
            <a:r>
              <a:rPr lang="ru-RU" sz="3600" dirty="0"/>
              <a:t>):</a:t>
            </a:r>
          </a:p>
          <a:p>
            <a:pPr fontAlgn="auto">
              <a:spcAft>
                <a:spcPts val="0"/>
              </a:spcAft>
            </a:pPr>
            <a:r>
              <a:rPr lang="ru-RU" sz="3600" dirty="0"/>
              <a:t>М ⊂</a:t>
            </a:r>
            <a:r>
              <a:rPr lang="ru-RU" sz="3600" dirty="0">
                <a:sym typeface="Symbol" pitchFamily="18" charset="2"/>
              </a:rPr>
              <a:t> </a:t>
            </a:r>
            <a:r>
              <a:rPr lang="ru-RU" sz="3600" dirty="0"/>
              <a:t>М</a:t>
            </a:r>
          </a:p>
          <a:p>
            <a:pPr fontAlgn="auto">
              <a:spcAft>
                <a:spcPts val="0"/>
              </a:spcAft>
            </a:pPr>
            <a:endParaRPr lang="ru-RU" sz="3600" dirty="0"/>
          </a:p>
          <a:p>
            <a:pPr fontAlgn="auto">
              <a:spcAft>
                <a:spcPts val="0"/>
              </a:spcAft>
            </a:pPr>
            <a:r>
              <a:rPr lang="ru-RU" sz="3600" dirty="0"/>
              <a:t>Для любых множеств А,В,С  справедливо свойство </a:t>
            </a:r>
            <a:r>
              <a:rPr lang="ru-RU" sz="3600" b="1" i="1" dirty="0"/>
              <a:t>транзитивности</a:t>
            </a:r>
            <a:r>
              <a:rPr lang="ru-RU" sz="3600" dirty="0"/>
              <a:t>:</a:t>
            </a:r>
          </a:p>
          <a:p>
            <a:pPr fontAlgn="auto">
              <a:spcAft>
                <a:spcPts val="0"/>
              </a:spcAft>
            </a:pPr>
            <a:r>
              <a:rPr lang="ru-RU" sz="3600" dirty="0"/>
              <a:t>Если А ⊂ В и В ⊂ С, то  А ⊂ С</a:t>
            </a:r>
          </a:p>
          <a:p>
            <a:pPr fontAlgn="auto">
              <a:spcAft>
                <a:spcPts val="0"/>
              </a:spcAft>
            </a:pPr>
            <a:endParaRPr lang="ru-RU" sz="3600" dirty="0"/>
          </a:p>
          <a:p>
            <a:pPr fontAlgn="auto">
              <a:spcAft>
                <a:spcPts val="0"/>
              </a:spcAft>
            </a:pPr>
            <a:r>
              <a:rPr lang="ru-RU" sz="3600" dirty="0"/>
              <a:t>Для всякого множества М пустое множество </a:t>
            </a:r>
            <a:r>
              <a:rPr lang="ru-RU" sz="3600" dirty="0">
                <a:sym typeface="Symbol" pitchFamily="18" charset="2"/>
              </a:rPr>
              <a:t></a:t>
            </a:r>
            <a:r>
              <a:rPr lang="ru-RU" sz="3600" dirty="0"/>
              <a:t>  является его подмножеством: </a:t>
            </a:r>
          </a:p>
          <a:p>
            <a:pPr fontAlgn="auto">
              <a:spcAft>
                <a:spcPts val="0"/>
              </a:spcAft>
            </a:pPr>
            <a:r>
              <a:rPr lang="ru-RU" sz="3600" dirty="0">
                <a:sym typeface="Symbol" pitchFamily="18" charset="2"/>
              </a:rPr>
              <a:t>∅ </a:t>
            </a:r>
            <a:r>
              <a:rPr lang="ru-RU" sz="3600" dirty="0"/>
              <a:t>⊂ М</a:t>
            </a:r>
          </a:p>
        </p:txBody>
      </p:sp>
    </p:spTree>
    <p:extLst>
      <p:ext uri="{BB962C8B-B14F-4D97-AF65-F5344CB8AC3E}">
        <p14:creationId xmlns:p14="http://schemas.microsoft.com/office/powerpoint/2010/main" val="3576035935"/>
      </p:ext>
    </p:extLst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6960096" cy="7283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Количество подмножеств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487488" y="1185042"/>
            <a:ext cx="8496944" cy="1379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sz="4400" dirty="0"/>
              <a:t>Если мощность множества </a:t>
            </a:r>
            <a:r>
              <a:rPr lang="en-US" sz="4400" dirty="0"/>
              <a:t>n</a:t>
            </a:r>
            <a:r>
              <a:rPr lang="ru-RU" sz="4400" dirty="0"/>
              <a:t>, то у этого множества 2</a:t>
            </a:r>
            <a:r>
              <a:rPr lang="en-US" sz="4400" baseline="30000" dirty="0"/>
              <a:t>n</a:t>
            </a:r>
            <a:r>
              <a:rPr lang="en-US" sz="4400" dirty="0"/>
              <a:t> </a:t>
            </a:r>
            <a:r>
              <a:rPr lang="ru-RU" sz="4400" dirty="0"/>
              <a:t>подмножеств.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055439" y="2822775"/>
            <a:ext cx="4631305" cy="28006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sz="4400" dirty="0"/>
              <a:t>А=</a:t>
            </a:r>
            <a:r>
              <a:rPr lang="en-US" sz="4400" dirty="0"/>
              <a:t>{1</a:t>
            </a:r>
            <a:r>
              <a:rPr lang="ru-RU" sz="4400" dirty="0"/>
              <a:t>,2</a:t>
            </a:r>
            <a:r>
              <a:rPr lang="en-US" sz="4400" dirty="0"/>
              <a:t>}</a:t>
            </a:r>
            <a:endParaRPr lang="ru-RU" sz="4400" dirty="0"/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sz="4400" dirty="0"/>
              <a:t>Подмножества А: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US" sz="4400" dirty="0"/>
              <a:t>{</a:t>
            </a:r>
            <a:r>
              <a:rPr lang="en-US" sz="4400" dirty="0">
                <a:sym typeface="Symbol" pitchFamily="18" charset="2"/>
              </a:rPr>
              <a:t></a:t>
            </a:r>
            <a:r>
              <a:rPr lang="en-US" sz="4400" dirty="0"/>
              <a:t>}</a:t>
            </a:r>
            <a:r>
              <a:rPr lang="ru-RU" sz="4400" dirty="0"/>
              <a:t>, </a:t>
            </a:r>
            <a:r>
              <a:rPr lang="en-US" sz="4400" dirty="0"/>
              <a:t>{</a:t>
            </a:r>
            <a:r>
              <a:rPr lang="ru-RU" sz="4400" dirty="0"/>
              <a:t>1</a:t>
            </a:r>
            <a:r>
              <a:rPr lang="en-US" sz="4400" dirty="0"/>
              <a:t>}</a:t>
            </a:r>
            <a:r>
              <a:rPr lang="ru-RU" sz="4400" dirty="0"/>
              <a:t>, </a:t>
            </a:r>
            <a:r>
              <a:rPr lang="en-US" sz="4400" dirty="0"/>
              <a:t>{</a:t>
            </a:r>
            <a:r>
              <a:rPr lang="ru-RU" sz="4400" dirty="0"/>
              <a:t>2</a:t>
            </a:r>
            <a:r>
              <a:rPr lang="en-US" sz="4400" dirty="0"/>
              <a:t>}</a:t>
            </a:r>
            <a:r>
              <a:rPr lang="ru-RU" sz="4400" dirty="0"/>
              <a:t>, </a:t>
            </a:r>
            <a:r>
              <a:rPr lang="en-US" sz="4400" dirty="0"/>
              <a:t>{</a:t>
            </a:r>
            <a:r>
              <a:rPr lang="ru-RU" sz="4400" dirty="0"/>
              <a:t>1,2</a:t>
            </a:r>
            <a:r>
              <a:rPr lang="en-US" sz="4400" dirty="0"/>
              <a:t>}</a:t>
            </a:r>
            <a:endParaRPr lang="ru-RU" sz="44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951984" y="2822774"/>
            <a:ext cx="5976664" cy="280069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360" tIns="45682" rIns="91360" bIns="45682">
            <a:spAutoFit/>
          </a:bodyPr>
          <a:lstStyle/>
          <a:p>
            <a:pPr algn="ctr"/>
            <a:r>
              <a:rPr lang="ru-RU" sz="4400" dirty="0">
                <a:latin typeface="+mn-lt"/>
              </a:rPr>
              <a:t>В=</a:t>
            </a:r>
            <a:r>
              <a:rPr lang="en-US" sz="4400" dirty="0">
                <a:latin typeface="+mn-lt"/>
              </a:rPr>
              <a:t>{1</a:t>
            </a:r>
            <a:r>
              <a:rPr lang="ru-RU" sz="4400" dirty="0">
                <a:latin typeface="+mn-lt"/>
              </a:rPr>
              <a:t>,3,5</a:t>
            </a:r>
            <a:r>
              <a:rPr lang="en-US" sz="4400" dirty="0">
                <a:latin typeface="+mn-lt"/>
              </a:rPr>
              <a:t>}</a:t>
            </a:r>
            <a:endParaRPr lang="ru-RU" sz="4400" dirty="0">
              <a:latin typeface="+mn-lt"/>
            </a:endParaRPr>
          </a:p>
          <a:p>
            <a:pPr algn="ctr"/>
            <a:r>
              <a:rPr lang="ru-RU" sz="4400" dirty="0">
                <a:latin typeface="+mn-lt"/>
              </a:rPr>
              <a:t>Подмножества В:</a:t>
            </a:r>
          </a:p>
          <a:p>
            <a:pPr algn="ctr"/>
            <a:r>
              <a:rPr lang="en-US" sz="4400" dirty="0">
                <a:latin typeface="+mn-lt"/>
              </a:rPr>
              <a:t>{</a:t>
            </a:r>
            <a:r>
              <a:rPr lang="en-US" sz="4400" dirty="0">
                <a:latin typeface="+mn-lt"/>
                <a:sym typeface="Symbol" pitchFamily="18" charset="2"/>
              </a:rPr>
              <a:t></a:t>
            </a:r>
            <a:r>
              <a:rPr lang="en-US" sz="4400" dirty="0">
                <a:latin typeface="+mn-lt"/>
              </a:rPr>
              <a:t>}</a:t>
            </a:r>
            <a:r>
              <a:rPr lang="ru-RU" sz="4400" dirty="0">
                <a:latin typeface="+mn-lt"/>
              </a:rPr>
              <a:t>, </a:t>
            </a:r>
            <a:r>
              <a:rPr lang="en-US" sz="4400" dirty="0">
                <a:latin typeface="+mn-lt"/>
              </a:rPr>
              <a:t>{</a:t>
            </a:r>
            <a:r>
              <a:rPr lang="ru-RU" sz="4400" dirty="0">
                <a:latin typeface="+mn-lt"/>
              </a:rPr>
              <a:t>1</a:t>
            </a:r>
            <a:r>
              <a:rPr lang="en-US" sz="4400" dirty="0">
                <a:latin typeface="+mn-lt"/>
              </a:rPr>
              <a:t>}</a:t>
            </a:r>
            <a:r>
              <a:rPr lang="ru-RU" sz="4400" dirty="0">
                <a:latin typeface="+mn-lt"/>
              </a:rPr>
              <a:t>, </a:t>
            </a:r>
            <a:r>
              <a:rPr lang="en-US" sz="4400" dirty="0">
                <a:latin typeface="+mn-lt"/>
              </a:rPr>
              <a:t>{</a:t>
            </a:r>
            <a:r>
              <a:rPr lang="ru-RU" sz="4400" dirty="0">
                <a:latin typeface="+mn-lt"/>
              </a:rPr>
              <a:t>3</a:t>
            </a:r>
            <a:r>
              <a:rPr lang="en-US" sz="4400" dirty="0">
                <a:latin typeface="+mn-lt"/>
              </a:rPr>
              <a:t>}</a:t>
            </a:r>
            <a:r>
              <a:rPr lang="ru-RU" sz="4400" dirty="0">
                <a:latin typeface="+mn-lt"/>
              </a:rPr>
              <a:t>, </a:t>
            </a:r>
            <a:r>
              <a:rPr lang="en-US" sz="4400" dirty="0">
                <a:latin typeface="+mn-lt"/>
              </a:rPr>
              <a:t>{</a:t>
            </a:r>
            <a:r>
              <a:rPr lang="ru-RU" sz="4400" dirty="0">
                <a:latin typeface="+mn-lt"/>
              </a:rPr>
              <a:t>5</a:t>
            </a:r>
            <a:r>
              <a:rPr lang="en-US" sz="4400" dirty="0">
                <a:latin typeface="+mn-lt"/>
              </a:rPr>
              <a:t>}</a:t>
            </a:r>
            <a:r>
              <a:rPr lang="ru-RU" sz="4400" dirty="0">
                <a:latin typeface="+mn-lt"/>
              </a:rPr>
              <a:t>, </a:t>
            </a:r>
            <a:r>
              <a:rPr lang="en-US" sz="4400" dirty="0">
                <a:latin typeface="+mn-lt"/>
              </a:rPr>
              <a:t>{</a:t>
            </a:r>
            <a:r>
              <a:rPr lang="ru-RU" sz="4400" dirty="0">
                <a:latin typeface="+mn-lt"/>
              </a:rPr>
              <a:t>1,3</a:t>
            </a:r>
            <a:r>
              <a:rPr lang="en-US" sz="4400" dirty="0">
                <a:latin typeface="+mn-lt"/>
              </a:rPr>
              <a:t>}</a:t>
            </a:r>
            <a:r>
              <a:rPr lang="ru-RU" sz="4400" dirty="0">
                <a:latin typeface="+mn-lt"/>
              </a:rPr>
              <a:t>, </a:t>
            </a:r>
            <a:r>
              <a:rPr lang="en-US" sz="4400" dirty="0">
                <a:latin typeface="+mn-lt"/>
              </a:rPr>
              <a:t>{</a:t>
            </a:r>
            <a:r>
              <a:rPr lang="ru-RU" sz="4400" dirty="0">
                <a:latin typeface="+mn-lt"/>
              </a:rPr>
              <a:t>1,5</a:t>
            </a:r>
            <a:r>
              <a:rPr lang="en-US" sz="4400" dirty="0">
                <a:latin typeface="+mn-lt"/>
              </a:rPr>
              <a:t>}</a:t>
            </a:r>
            <a:r>
              <a:rPr lang="ru-RU" sz="4400" dirty="0">
                <a:latin typeface="+mn-lt"/>
              </a:rPr>
              <a:t>, </a:t>
            </a:r>
            <a:r>
              <a:rPr lang="en-US" sz="4400" dirty="0">
                <a:latin typeface="+mn-lt"/>
              </a:rPr>
              <a:t>{</a:t>
            </a:r>
            <a:r>
              <a:rPr lang="ru-RU" sz="4400" dirty="0">
                <a:latin typeface="+mn-lt"/>
              </a:rPr>
              <a:t>3,5</a:t>
            </a:r>
            <a:r>
              <a:rPr lang="en-US" sz="4400" dirty="0">
                <a:latin typeface="+mn-lt"/>
              </a:rPr>
              <a:t>}</a:t>
            </a:r>
            <a:r>
              <a:rPr lang="ru-RU" sz="4400" dirty="0">
                <a:latin typeface="+mn-lt"/>
              </a:rPr>
              <a:t>, </a:t>
            </a:r>
            <a:r>
              <a:rPr lang="en-US" sz="4400" dirty="0">
                <a:latin typeface="+mn-lt"/>
              </a:rPr>
              <a:t>{1</a:t>
            </a:r>
            <a:r>
              <a:rPr lang="ru-RU" sz="4400" dirty="0">
                <a:latin typeface="+mn-lt"/>
              </a:rPr>
              <a:t>,3,5</a:t>
            </a:r>
            <a:r>
              <a:rPr lang="en-US" sz="4400" dirty="0">
                <a:latin typeface="+mn-lt"/>
              </a:rPr>
              <a:t>}</a:t>
            </a:r>
            <a:endParaRPr lang="ru-RU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62161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6960096" cy="7283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Свойства множеств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9156" y="737579"/>
            <a:ext cx="10041339" cy="2547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buFontTx/>
              <a:buNone/>
            </a:pPr>
            <a:r>
              <a:rPr lang="ru-RU" sz="3200" dirty="0">
                <a:solidFill>
                  <a:srgbClr val="080808"/>
                </a:solidFill>
              </a:rPr>
              <a:t>Два множества </a:t>
            </a:r>
            <a:r>
              <a:rPr lang="ru-RU" sz="3200" i="1" dirty="0">
                <a:solidFill>
                  <a:srgbClr val="0000FF"/>
                </a:solidFill>
              </a:rPr>
              <a:t>А</a:t>
            </a:r>
            <a:r>
              <a:rPr lang="ru-RU" sz="3200" dirty="0">
                <a:solidFill>
                  <a:srgbClr val="080808"/>
                </a:solidFill>
              </a:rPr>
              <a:t> и </a:t>
            </a:r>
            <a:r>
              <a:rPr lang="ru-RU" sz="3200" i="1" dirty="0">
                <a:solidFill>
                  <a:srgbClr val="0000FF"/>
                </a:solidFill>
              </a:rPr>
              <a:t>В</a:t>
            </a:r>
            <a:r>
              <a:rPr lang="ru-RU" sz="3200" dirty="0">
                <a:solidFill>
                  <a:srgbClr val="0000FF"/>
                </a:solidFill>
              </a:rPr>
              <a:t> </a:t>
            </a:r>
            <a:r>
              <a:rPr lang="ru-RU" sz="3200" dirty="0">
                <a:solidFill>
                  <a:srgbClr val="080808"/>
                </a:solidFill>
              </a:rPr>
              <a:t>называются  </a:t>
            </a:r>
            <a:r>
              <a:rPr lang="ru-RU" sz="3200" b="1" i="1" u="sng" dirty="0">
                <a:solidFill>
                  <a:srgbClr val="FF0000"/>
                </a:solidFill>
              </a:rPr>
              <a:t>равными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080808"/>
                </a:solidFill>
              </a:rPr>
              <a:t>( </a:t>
            </a:r>
            <a:r>
              <a:rPr lang="ru-RU" sz="3200" i="1" dirty="0">
                <a:solidFill>
                  <a:srgbClr val="0000FF"/>
                </a:solidFill>
              </a:rPr>
              <a:t>А</a:t>
            </a:r>
            <a:r>
              <a:rPr lang="ru-RU" sz="3200" dirty="0">
                <a:solidFill>
                  <a:srgbClr val="0000FF"/>
                </a:solidFill>
              </a:rPr>
              <a:t> =</a:t>
            </a:r>
            <a:r>
              <a:rPr lang="ru-RU" sz="3200" i="1" dirty="0">
                <a:solidFill>
                  <a:srgbClr val="0000FF"/>
                </a:solidFill>
              </a:rPr>
              <a:t> В</a:t>
            </a:r>
            <a:r>
              <a:rPr lang="ru-RU" sz="3200" dirty="0">
                <a:solidFill>
                  <a:srgbClr val="0000FF"/>
                </a:solidFill>
              </a:rPr>
              <a:t> </a:t>
            </a:r>
            <a:r>
              <a:rPr lang="ru-RU" sz="3200" dirty="0">
                <a:solidFill>
                  <a:srgbClr val="080808"/>
                </a:solidFill>
              </a:rPr>
              <a:t>), если они состоят из одних и тех же элементов, </a:t>
            </a:r>
            <a:r>
              <a:rPr lang="ru-RU" sz="3200" dirty="0">
                <a:solidFill>
                  <a:srgbClr val="C00000"/>
                </a:solidFill>
              </a:rPr>
              <a:t>то есть каждый элемент множества  </a:t>
            </a:r>
            <a:r>
              <a:rPr lang="ru-RU" sz="3200" i="1" dirty="0">
                <a:solidFill>
                  <a:srgbClr val="0000FF"/>
                </a:solidFill>
              </a:rPr>
              <a:t>А</a:t>
            </a:r>
            <a:r>
              <a:rPr lang="ru-RU" sz="3200" dirty="0">
                <a:solidFill>
                  <a:srgbClr val="080808"/>
                </a:solidFill>
              </a:rPr>
              <a:t>  </a:t>
            </a:r>
            <a:r>
              <a:rPr lang="ru-RU" sz="3200" dirty="0">
                <a:solidFill>
                  <a:srgbClr val="C00000"/>
                </a:solidFill>
              </a:rPr>
              <a:t>является элементом множества </a:t>
            </a:r>
            <a:r>
              <a:rPr lang="ru-RU" sz="3200" i="1" dirty="0">
                <a:solidFill>
                  <a:srgbClr val="080808"/>
                </a:solidFill>
              </a:rPr>
              <a:t> </a:t>
            </a:r>
            <a:r>
              <a:rPr lang="ru-RU" sz="3200" i="1" dirty="0">
                <a:solidFill>
                  <a:srgbClr val="0000FF"/>
                </a:solidFill>
              </a:rPr>
              <a:t>В</a:t>
            </a:r>
            <a:r>
              <a:rPr lang="ru-RU" sz="3200" dirty="0">
                <a:solidFill>
                  <a:srgbClr val="080808"/>
                </a:solidFill>
              </a:rPr>
              <a:t>  </a:t>
            </a:r>
            <a:r>
              <a:rPr lang="ru-RU" sz="3200" dirty="0">
                <a:solidFill>
                  <a:srgbClr val="C00000"/>
                </a:solidFill>
              </a:rPr>
              <a:t>и наоборот, каждый элемент множества</a:t>
            </a:r>
            <a:r>
              <a:rPr lang="ru-RU" sz="3200" dirty="0">
                <a:solidFill>
                  <a:srgbClr val="080808"/>
                </a:solidFill>
              </a:rPr>
              <a:t>  </a:t>
            </a:r>
            <a:r>
              <a:rPr lang="ru-RU" sz="3200" i="1" dirty="0">
                <a:solidFill>
                  <a:srgbClr val="0000FF"/>
                </a:solidFill>
              </a:rPr>
              <a:t>В</a:t>
            </a:r>
            <a:r>
              <a:rPr lang="ru-RU" sz="3200" dirty="0">
                <a:solidFill>
                  <a:srgbClr val="080808"/>
                </a:solidFill>
              </a:rPr>
              <a:t>  </a:t>
            </a:r>
            <a:r>
              <a:rPr lang="ru-RU" sz="3200" dirty="0">
                <a:solidFill>
                  <a:srgbClr val="C00000"/>
                </a:solidFill>
              </a:rPr>
              <a:t>является элементом множества </a:t>
            </a:r>
            <a:r>
              <a:rPr lang="ru-RU" sz="3200" dirty="0">
                <a:solidFill>
                  <a:srgbClr val="080808"/>
                </a:solidFill>
              </a:rPr>
              <a:t> </a:t>
            </a:r>
            <a:r>
              <a:rPr lang="ru-RU" sz="3200" i="1" dirty="0">
                <a:solidFill>
                  <a:srgbClr val="0000FF"/>
                </a:solidFill>
              </a:rPr>
              <a:t>А</a:t>
            </a:r>
            <a:r>
              <a:rPr lang="ru-RU" sz="3200" dirty="0">
                <a:solidFill>
                  <a:srgbClr val="0000FF"/>
                </a:solidFill>
              </a:rPr>
              <a:t> </a:t>
            </a:r>
            <a:r>
              <a:rPr lang="ru-RU" sz="3200" dirty="0">
                <a:solidFill>
                  <a:srgbClr val="080808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3472" y="3212976"/>
            <a:ext cx="10585176" cy="3539354"/>
          </a:xfrm>
          <a:prstGeom prst="rect">
            <a:avLst/>
          </a:prstGeom>
          <a:noFill/>
        </p:spPr>
        <p:txBody>
          <a:bodyPr wrap="square" lIns="91360" tIns="45682" rIns="91360" bIns="45682" rtlCol="0">
            <a:spAutoFit/>
          </a:bodyPr>
          <a:lstStyle/>
          <a:p>
            <a:r>
              <a:rPr lang="ru-RU" sz="3200" b="1" dirty="0">
                <a:solidFill>
                  <a:srgbClr val="080808"/>
                </a:solidFill>
                <a:latin typeface="+mn-lt"/>
              </a:rPr>
              <a:t>Примеры</a:t>
            </a:r>
            <a:r>
              <a:rPr lang="en-US" sz="3200" b="1" dirty="0">
                <a:solidFill>
                  <a:srgbClr val="080808"/>
                </a:solidFill>
                <a:latin typeface="+mn-lt"/>
              </a:rPr>
              <a:t>:</a:t>
            </a:r>
            <a:endParaRPr lang="ru-RU" sz="3200" dirty="0">
              <a:solidFill>
                <a:srgbClr val="080808"/>
              </a:solidFill>
              <a:latin typeface="+mn-lt"/>
            </a:endParaRPr>
          </a:p>
          <a:p>
            <a:r>
              <a:rPr lang="ru-RU" sz="3200" i="1" dirty="0">
                <a:latin typeface="+mn-lt"/>
              </a:rPr>
              <a:t>1. </a:t>
            </a:r>
            <a:r>
              <a:rPr lang="en-US" sz="3200" i="1" dirty="0">
                <a:latin typeface="+mn-lt"/>
              </a:rPr>
              <a:t>A={1,3}</a:t>
            </a:r>
            <a:r>
              <a:rPr lang="ru-RU" sz="3200" i="1" dirty="0">
                <a:latin typeface="+mn-lt"/>
              </a:rPr>
              <a:t>,</a:t>
            </a:r>
            <a:r>
              <a:rPr lang="en-US" sz="3200" i="1" dirty="0">
                <a:latin typeface="+mn-lt"/>
              </a:rPr>
              <a:t> B={1,3}</a:t>
            </a:r>
            <a:r>
              <a:rPr lang="ru-RU" sz="3200" i="1" dirty="0">
                <a:latin typeface="+mn-lt"/>
              </a:rPr>
              <a:t>. Множества  состоят из одних  и тех же элементов, поэтому они равные: </a:t>
            </a:r>
            <a:r>
              <a:rPr lang="ru-RU" sz="3200" b="1" i="1" dirty="0">
                <a:solidFill>
                  <a:srgbClr val="0000FF"/>
                </a:solidFill>
                <a:latin typeface="+mn-lt"/>
              </a:rPr>
              <a:t>А = В </a:t>
            </a:r>
            <a:r>
              <a:rPr lang="ru-RU" sz="3200" i="1" dirty="0">
                <a:latin typeface="+mn-lt"/>
              </a:rPr>
              <a:t>. </a:t>
            </a:r>
            <a:endParaRPr lang="ru-RU" sz="3200" dirty="0">
              <a:latin typeface="+mn-lt"/>
            </a:endParaRPr>
          </a:p>
          <a:p>
            <a:r>
              <a:rPr lang="ru-RU" sz="3200" i="1" dirty="0">
                <a:latin typeface="+mn-lt"/>
              </a:rPr>
              <a:t>2. Множество  решений уравнения </a:t>
            </a:r>
            <a:r>
              <a:rPr lang="en-US" sz="3200" i="1" dirty="0">
                <a:latin typeface="+mn-lt"/>
              </a:rPr>
              <a:t>X</a:t>
            </a:r>
            <a:r>
              <a:rPr lang="en-US" sz="3200" i="1" baseline="30000" dirty="0">
                <a:latin typeface="+mn-lt"/>
              </a:rPr>
              <a:t>2</a:t>
            </a:r>
            <a:r>
              <a:rPr lang="en-US" sz="3200" i="1" dirty="0">
                <a:latin typeface="+mn-lt"/>
              </a:rPr>
              <a:t>-5X+6</a:t>
            </a:r>
            <a:r>
              <a:rPr lang="ru-RU" sz="3200" i="1" dirty="0">
                <a:latin typeface="+mn-lt"/>
              </a:rPr>
              <a:t>                               есть множество чисел </a:t>
            </a:r>
            <a:r>
              <a:rPr lang="ru-RU" sz="3200" b="1" i="1" dirty="0">
                <a:latin typeface="+mn-lt"/>
              </a:rPr>
              <a:t>2 </a:t>
            </a:r>
            <a:r>
              <a:rPr lang="ru-RU" sz="3200" i="1" dirty="0">
                <a:latin typeface="+mn-lt"/>
              </a:rPr>
              <a:t>и </a:t>
            </a:r>
            <a:r>
              <a:rPr lang="ru-RU" sz="3200" b="1" i="1" dirty="0">
                <a:latin typeface="+mn-lt"/>
              </a:rPr>
              <a:t>3</a:t>
            </a:r>
            <a:r>
              <a:rPr lang="ru-RU" sz="3200" i="1" dirty="0">
                <a:latin typeface="+mn-lt"/>
              </a:rPr>
              <a:t>, то есть </a:t>
            </a:r>
            <a:r>
              <a:rPr lang="en-US" sz="3200" i="1" dirty="0">
                <a:latin typeface="+mn-lt"/>
              </a:rPr>
              <a:t>A={2,3}</a:t>
            </a:r>
            <a:r>
              <a:rPr lang="ru-RU" sz="3200" i="1" dirty="0">
                <a:latin typeface="+mn-lt"/>
              </a:rPr>
              <a:t>. Множество </a:t>
            </a:r>
            <a:r>
              <a:rPr lang="ru-RU" sz="3200" b="1" i="1" dirty="0">
                <a:solidFill>
                  <a:srgbClr val="0000FF"/>
                </a:solidFill>
                <a:latin typeface="+mn-lt"/>
              </a:rPr>
              <a:t>В</a:t>
            </a:r>
            <a:r>
              <a:rPr lang="ru-RU" sz="32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3200" i="1" dirty="0">
                <a:latin typeface="+mn-lt"/>
              </a:rPr>
              <a:t>простых чисел, меньших </a:t>
            </a:r>
            <a:r>
              <a:rPr lang="ru-RU" sz="3200" b="1" i="1" dirty="0">
                <a:solidFill>
                  <a:srgbClr val="0000FF"/>
                </a:solidFill>
                <a:latin typeface="+mn-lt"/>
              </a:rPr>
              <a:t>5</a:t>
            </a:r>
            <a:r>
              <a:rPr lang="ru-RU" sz="3200" i="1" dirty="0">
                <a:latin typeface="+mn-lt"/>
              </a:rPr>
              <a:t>, также состоит из чисел 2 и 3, то есть </a:t>
            </a:r>
            <a:r>
              <a:rPr lang="en-US" sz="3200" i="1" dirty="0">
                <a:latin typeface="+mn-lt"/>
              </a:rPr>
              <a:t>B={2,3}</a:t>
            </a:r>
            <a:r>
              <a:rPr lang="ru-RU" sz="3200" i="1" dirty="0">
                <a:latin typeface="+mn-lt"/>
              </a:rPr>
              <a:t>.</a:t>
            </a:r>
            <a:r>
              <a:rPr lang="ru-RU" sz="3200" dirty="0">
                <a:latin typeface="+mn-lt"/>
              </a:rPr>
              <a:t>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7651505"/>
      </p:ext>
    </p:extLst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6960096" cy="764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Вопросы и задания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35360" y="1196753"/>
            <a:ext cx="10009112" cy="15841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i="1" dirty="0"/>
              <a:t>Задача 1.</a:t>
            </a:r>
            <a:r>
              <a:rPr lang="ru-RU" sz="3600" dirty="0"/>
              <a:t> Выберите все подмножества  множества </a:t>
            </a:r>
            <a:r>
              <a:rPr lang="en-US" sz="3600" dirty="0"/>
              <a:t>{0,1,3,4,5,7,9}</a:t>
            </a:r>
            <a:endParaRPr lang="ru-RU" sz="3600" b="1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063552" y="2791870"/>
            <a:ext cx="4032448" cy="38054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/>
              <a:t>{2,8,9}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/>
              <a:t>{0,1,3,9}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/>
              <a:t>{4,5,6,7}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/>
              <a:t>{5,7,9}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/>
              <a:t>{0,3,5,9}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/>
              <a:t>∅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377081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6960096" cy="620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Вопросы и задания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35360" y="1196753"/>
            <a:ext cx="10009112" cy="15841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i="1" dirty="0"/>
              <a:t>Задача </a:t>
            </a:r>
            <a:r>
              <a:rPr lang="en-US" sz="3600" b="1" i="1" dirty="0"/>
              <a:t>2</a:t>
            </a:r>
            <a:r>
              <a:rPr lang="ru-RU" sz="3600" b="1" i="1" dirty="0"/>
              <a:t>.</a:t>
            </a:r>
            <a:r>
              <a:rPr lang="ru-RU" sz="3600" dirty="0"/>
              <a:t> Выберите все слова, буквы которых являются подмножествами  множества букв слова МАТЕМАТИКА</a:t>
            </a:r>
            <a:endParaRPr lang="ru-RU" sz="3600" b="1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3359696" y="2791870"/>
            <a:ext cx="3600400" cy="40661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dirty="0"/>
              <a:t>{</a:t>
            </a:r>
            <a:r>
              <a:rPr lang="ru-RU" sz="3600" dirty="0"/>
              <a:t>М</a:t>
            </a:r>
            <a:r>
              <a:rPr lang="en-US" sz="3600" dirty="0"/>
              <a:t>,</a:t>
            </a:r>
            <a:r>
              <a:rPr lang="ru-RU" sz="3600" dirty="0"/>
              <a:t>А</a:t>
            </a:r>
            <a:r>
              <a:rPr lang="en-US" sz="3600" dirty="0"/>
              <a:t>,</a:t>
            </a:r>
            <a:r>
              <a:rPr lang="ru-RU" sz="3600" dirty="0"/>
              <a:t>Т</a:t>
            </a:r>
            <a:r>
              <a:rPr lang="en-US" sz="3600" dirty="0"/>
              <a:t>,</a:t>
            </a:r>
            <a:r>
              <a:rPr lang="ru-RU" sz="3600" dirty="0"/>
              <a:t>Е</a:t>
            </a:r>
            <a:r>
              <a:rPr lang="en-US" sz="3600" dirty="0"/>
              <a:t>,</a:t>
            </a:r>
            <a:r>
              <a:rPr lang="ru-RU" sz="3600" dirty="0"/>
              <a:t>И</a:t>
            </a:r>
            <a:r>
              <a:rPr lang="en-US" sz="3600" dirty="0"/>
              <a:t>,</a:t>
            </a:r>
            <a:r>
              <a:rPr lang="ru-RU" sz="3600" dirty="0"/>
              <a:t>К</a:t>
            </a:r>
            <a:r>
              <a:rPr lang="en-US" sz="3600" dirty="0"/>
              <a:t>}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3600" dirty="0"/>
              <a:t>КИТ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3600" dirty="0"/>
              <a:t>КОТ</a:t>
            </a:r>
            <a:endParaRPr lang="en-US" sz="3600" dirty="0"/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3600" dirty="0"/>
              <a:t>ТЕМА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3600" dirty="0"/>
              <a:t>ТЕМАТИКА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3600" dirty="0"/>
              <a:t>МАТЕРИК</a:t>
            </a:r>
          </a:p>
        </p:txBody>
      </p:sp>
    </p:spTree>
    <p:extLst>
      <p:ext uri="{BB962C8B-B14F-4D97-AF65-F5344CB8AC3E}">
        <p14:creationId xmlns:p14="http://schemas.microsoft.com/office/powerpoint/2010/main" val="24757095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6960096" cy="69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Вопросы и задания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983432" y="908720"/>
            <a:ext cx="9361040" cy="54726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i="1" dirty="0"/>
              <a:t>Задача </a:t>
            </a:r>
            <a:r>
              <a:rPr lang="en-US" sz="3600" b="1" i="1" dirty="0"/>
              <a:t>3</a:t>
            </a:r>
            <a:r>
              <a:rPr lang="ru-RU" sz="3600" b="1" i="1" dirty="0"/>
              <a:t>.</a:t>
            </a:r>
            <a:r>
              <a:rPr lang="ru-RU" sz="3600" dirty="0"/>
              <a:t> Дано множество М=</a:t>
            </a:r>
            <a:r>
              <a:rPr lang="en-US" sz="3600" dirty="0"/>
              <a:t>{0,2,4,6,8}.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3600" dirty="0"/>
              <a:t>Выберите все верные утверждения: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2 ∈ M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6 ∈ M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3 ∈ M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5 ∉ M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/>
              <a:t>{0,2,8} ⊂ </a:t>
            </a:r>
            <a:r>
              <a:rPr lang="en-US" sz="3600" b="1" dirty="0"/>
              <a:t>M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/>
              <a:t>{0,3,6,8} ⊂ </a:t>
            </a:r>
            <a:r>
              <a:rPr lang="en-US" sz="3600" b="1" dirty="0"/>
              <a:t>M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/>
              <a:t>{2,3,4,6,8}</a:t>
            </a:r>
            <a:r>
              <a:rPr lang="en-US" sz="3600" b="1" dirty="0"/>
              <a:t> ⊄</a:t>
            </a:r>
            <a:r>
              <a:rPr lang="en-US" sz="3600" dirty="0"/>
              <a:t> </a:t>
            </a:r>
            <a:r>
              <a:rPr lang="en-US" sz="3600" b="1" dirty="0"/>
              <a:t>M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/>
              <a:t>{4,6,8} </a:t>
            </a:r>
            <a:r>
              <a:rPr lang="en-US" sz="3600" b="1" dirty="0"/>
              <a:t>⊄ M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19253191"/>
      </p:ext>
    </p:extLst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6960096" cy="69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Вопросы и задания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983432" y="908720"/>
            <a:ext cx="9361040" cy="54726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i="1" dirty="0"/>
              <a:t>Задача </a:t>
            </a:r>
            <a:r>
              <a:rPr lang="en-US" sz="3600" b="1" i="1" dirty="0"/>
              <a:t>4</a:t>
            </a:r>
            <a:r>
              <a:rPr lang="ru-RU" sz="3600" b="1" i="1" dirty="0"/>
              <a:t>.</a:t>
            </a:r>
            <a:r>
              <a:rPr lang="ru-RU" sz="3600" dirty="0"/>
              <a:t> Выберите все верные утверждения: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M⊂X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X⊂M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Y⊂X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M⊂Y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M⊂Y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M⊄X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X⊄Y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M⊄Y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33" y="2204864"/>
            <a:ext cx="38195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5994"/>
      </p:ext>
    </p:extLst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703512" y="1556792"/>
            <a:ext cx="8784976" cy="33734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32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194, 195,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199, 202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04858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.HOME-FDD52612A3\Рабочий стол\Ирина_Раб стол\10-17\17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/>
          <a:stretch>
            <a:fillRect/>
          </a:stretch>
        </p:blipFill>
        <p:spPr bwMode="auto">
          <a:xfrm>
            <a:off x="909713" y="180280"/>
            <a:ext cx="9543975" cy="503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Администратор.HOME-FDD52612A3\Рабочий стол\Ирина_Раб стол\10-17\1710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38" y="464344"/>
            <a:ext cx="1958975" cy="2000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25" name="Подзаголовок 5"/>
          <p:cNvSpPr txBox="1">
            <a:spLocks/>
          </p:cNvSpPr>
          <p:nvPr/>
        </p:nvSpPr>
        <p:spPr bwMode="auto">
          <a:xfrm>
            <a:off x="2238375" y="5286375"/>
            <a:ext cx="807243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400" b="1" i="1" dirty="0">
                <a:solidFill>
                  <a:srgbClr val="0180FF"/>
                </a:solidFill>
              </a:rPr>
              <a:t>Множество</a:t>
            </a:r>
            <a:r>
              <a:rPr lang="ru-RU" altLang="ru-RU" sz="2400" dirty="0"/>
              <a:t> — совокупность объектов произвольной природы, которая рассматривается как единое целое.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16857" y="5280721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5127" name="Группа 7"/>
          <p:cNvGrpSpPr>
            <a:grpSpLocks/>
          </p:cNvGrpSpPr>
          <p:nvPr/>
        </p:nvGrpSpPr>
        <p:grpSpPr bwMode="auto">
          <a:xfrm>
            <a:off x="2238375" y="5214939"/>
            <a:ext cx="8072438" cy="928687"/>
            <a:chOff x="428596" y="5072300"/>
            <a:chExt cx="5929354" cy="1694149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428596" y="5072300"/>
              <a:ext cx="5929354" cy="144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428596" y="6751970"/>
              <a:ext cx="5929354" cy="144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5" descr="C:\Documents and Settings\Администратор.HOME-FDD52612A3\Рабочий стол\Ирина_Раб стол\10-17\44771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7313" y="1000125"/>
            <a:ext cx="2940050" cy="928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3" name="Picture 3" descr="C:\Documents and Settings\Администратор.HOME-FDD52612A3\Рабочий стол\Ирина_Раб стол\10-17\172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9813" y="6357938"/>
            <a:ext cx="7918450" cy="247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C:\Documents and Settings\Администратор.HOME-FDD52612A3\Рабочий стол\Ирина_Раб стол\10-17\171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4988" y="344489"/>
            <a:ext cx="2298700" cy="34940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18903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6888163" cy="700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rgbClr val="0066FF"/>
                </a:solidFill>
                <a:latin typeface="+mn-lt"/>
              </a:rPr>
              <a:t>Способы задания множества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88191794"/>
              </p:ext>
            </p:extLst>
          </p:nvPr>
        </p:nvGraphicFramePr>
        <p:xfrm>
          <a:off x="1072907" y="1057231"/>
          <a:ext cx="9289032" cy="25884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89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84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1. Перечисление всех элементов множества</a:t>
                      </a: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87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 = </a:t>
                      </a:r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{1,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 3, 5, 7, 9</a:t>
                      </a:r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}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87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B = {0, 1}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87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C = {</a:t>
                      </a:r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А, Е, Ё, И, О, У, Ы, Э, Ю, Я</a:t>
                      </a:r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}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одзаголовок 5"/>
          <p:cNvSpPr txBox="1">
            <a:spLocks/>
          </p:cNvSpPr>
          <p:nvPr/>
        </p:nvSpPr>
        <p:spPr bwMode="auto">
          <a:xfrm>
            <a:off x="3084886" y="4500708"/>
            <a:ext cx="6384180" cy="13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800" dirty="0">
                <a:latin typeface="+mn-lt"/>
              </a:rPr>
              <a:t>Попробуйте описать эти множества словесно, указав характеристическое свойство их элементов. </a:t>
            </a:r>
          </a:p>
        </p:txBody>
      </p:sp>
      <p:sp>
        <p:nvSpPr>
          <p:cNvPr id="7" name="Овал 6"/>
          <p:cNvSpPr/>
          <p:nvPr/>
        </p:nvSpPr>
        <p:spPr>
          <a:xfrm>
            <a:off x="2201864" y="4779964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latin typeface="Arial Black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201864" y="4437062"/>
            <a:ext cx="8150225" cy="1584225"/>
            <a:chOff x="428596" y="5072074"/>
            <a:chExt cx="5929354" cy="176545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28596" y="5072074"/>
              <a:ext cx="5929354" cy="141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428596" y="6823379"/>
              <a:ext cx="5929354" cy="141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257"/>
            <a:ext cx="6888088" cy="7278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4000" dirty="0">
                <a:solidFill>
                  <a:srgbClr val="0066FF"/>
                </a:solidFill>
                <a:latin typeface="+mn-lt"/>
              </a:rPr>
              <a:t>Способы задания множества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89846834"/>
              </p:ext>
            </p:extLst>
          </p:nvPr>
        </p:nvGraphicFramePr>
        <p:xfrm>
          <a:off x="983432" y="1248188"/>
          <a:ext cx="10009112" cy="36359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9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890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1.Перечисление всех  </a:t>
                      </a:r>
                      <a:b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элементов множества</a:t>
                      </a:r>
                    </a:p>
                  </a:txBody>
                  <a:tcPr marL="93220" marR="93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2. Словесное описание множества</a:t>
                      </a: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2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 = </a:t>
                      </a:r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{1,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 3, 5, 7, 9</a:t>
                      </a:r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}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множество</a:t>
                      </a:r>
                      <a:r>
                        <a:rPr lang="ru-RU" sz="2200" baseline="0" dirty="0">
                          <a:latin typeface="Arial" pitchFamily="34" charset="0"/>
                          <a:cs typeface="Arial" pitchFamily="34" charset="0"/>
                        </a:rPr>
                        <a:t> натуральных однозначных нечетных чисел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9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B = {0, 1}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цифры</a:t>
                      </a:r>
                      <a:r>
                        <a:rPr lang="ru-RU" sz="2200" baseline="0" dirty="0">
                          <a:latin typeface="Arial" pitchFamily="34" charset="0"/>
                          <a:cs typeface="Arial" pitchFamily="34" charset="0"/>
                        </a:rPr>
                        <a:t> двоичного </a:t>
                      </a:r>
                      <a:br>
                        <a:rPr lang="ru-RU" sz="2200" baseline="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200" baseline="0" dirty="0">
                          <a:latin typeface="Arial" pitchFamily="34" charset="0"/>
                          <a:cs typeface="Arial" pitchFamily="34" charset="0"/>
                        </a:rPr>
                        <a:t>алфавита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9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C = {</a:t>
                      </a:r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А, Е, Ё, И, О, У, Ы, Э, Ю, Я</a:t>
                      </a:r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}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гласные буквы русского алфавита</a:t>
                      </a: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одзаголовок 5"/>
          <p:cNvSpPr txBox="1">
            <a:spLocks/>
          </p:cNvSpPr>
          <p:nvPr/>
        </p:nvSpPr>
        <p:spPr bwMode="auto">
          <a:xfrm>
            <a:off x="3024188" y="5429251"/>
            <a:ext cx="69405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400" dirty="0">
                <a:latin typeface="+mn-lt"/>
              </a:rPr>
              <a:t>Любое ли множество можно задать перечислением всех элементов? </a:t>
            </a:r>
          </a:p>
        </p:txBody>
      </p:sp>
      <p:sp>
        <p:nvSpPr>
          <p:cNvPr id="7" name="Овал 6"/>
          <p:cNvSpPr/>
          <p:nvPr/>
        </p:nvSpPr>
        <p:spPr>
          <a:xfrm>
            <a:off x="2201864" y="5500689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latin typeface="Arial Black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238375" y="5416550"/>
            <a:ext cx="8001000" cy="869950"/>
            <a:chOff x="428596" y="5072074"/>
            <a:chExt cx="5929354" cy="1524970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28596" y="5072074"/>
              <a:ext cx="5929354" cy="139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428596" y="6583131"/>
              <a:ext cx="5929354" cy="1391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319963" cy="746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dirty="0">
                <a:solidFill>
                  <a:srgbClr val="0066FF"/>
                </a:solidFill>
                <a:latin typeface="+mn-lt"/>
              </a:rPr>
              <a:t>Способы задания множества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93305463"/>
              </p:ext>
            </p:extLst>
          </p:nvPr>
        </p:nvGraphicFramePr>
        <p:xfrm>
          <a:off x="1919536" y="1560293"/>
          <a:ext cx="7704856" cy="2316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2. Словесное описание множества</a:t>
                      </a: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Множество  всех натуральных чисел</a:t>
                      </a: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Множество всех деревьев на планете</a:t>
                      </a: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Множество всех чисел, больших 1000</a:t>
                      </a: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одзаголовок 5"/>
          <p:cNvSpPr txBox="1">
            <a:spLocks/>
          </p:cNvSpPr>
          <p:nvPr/>
        </p:nvSpPr>
        <p:spPr bwMode="auto">
          <a:xfrm>
            <a:off x="3128963" y="5429251"/>
            <a:ext cx="69405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400" dirty="0">
                <a:latin typeface="+mn-lt"/>
              </a:rPr>
              <a:t>1 способ – для задания конечных множеств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400" dirty="0">
                <a:latin typeface="+mn-lt"/>
              </a:rPr>
              <a:t>2 способ – для задания любых множеств</a:t>
            </a:r>
          </a:p>
        </p:txBody>
      </p:sp>
      <p:sp>
        <p:nvSpPr>
          <p:cNvPr id="7" name="Овал 6"/>
          <p:cNvSpPr/>
          <p:nvPr/>
        </p:nvSpPr>
        <p:spPr>
          <a:xfrm>
            <a:off x="2306639" y="5500689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343150" y="5416550"/>
            <a:ext cx="8001000" cy="869950"/>
            <a:chOff x="428596" y="5072074"/>
            <a:chExt cx="5929354" cy="1524970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28596" y="5072074"/>
              <a:ext cx="5929354" cy="139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428596" y="6583131"/>
              <a:ext cx="5929354" cy="1391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532440" cy="650453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solidFill>
                  <a:srgbClr val="0066FF"/>
                </a:solidFill>
                <a:latin typeface="+mn-lt"/>
              </a:rPr>
              <a:t>Примеры множеств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0186"/>
              </p:ext>
            </p:extLst>
          </p:nvPr>
        </p:nvGraphicFramePr>
        <p:xfrm>
          <a:off x="1055440" y="980728"/>
          <a:ext cx="10081120" cy="4787628"/>
        </p:xfrm>
        <a:graphic>
          <a:graphicData uri="http://schemas.openxmlformats.org/drawingml/2006/table">
            <a:tbl>
              <a:tblPr/>
              <a:tblGrid>
                <a:gridCol w="480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5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053"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300" u="none" strike="noStrike" cap="none" normalizeH="0" baseline="0" dirty="0">
                          <a:ln>
                            <a:noFill/>
                          </a:ln>
                          <a:solidFill>
                            <a:srgbClr val="0180FF"/>
                          </a:solidFill>
                          <a:effectLst/>
                        </a:rPr>
                        <a:t>множество</a:t>
                      </a:r>
                      <a:endParaRPr kumimoji="0" lang="ru-RU" sz="3300" b="1" i="0" u="none" strike="noStrike" cap="none" normalizeH="0" baseline="0" dirty="0">
                        <a:ln>
                          <a:noFill/>
                        </a:ln>
                        <a:solidFill>
                          <a:srgbClr val="0180FF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</a:endParaRPr>
                    </a:p>
                  </a:txBody>
                  <a:tcPr marL="82944" marR="82944" marT="41476" marB="414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300" u="none" strike="noStrike" cap="none" normalizeH="0" baseline="0" dirty="0">
                          <a:ln>
                            <a:noFill/>
                          </a:ln>
                          <a:solidFill>
                            <a:srgbClr val="0180FF"/>
                          </a:solidFill>
                          <a:effectLst/>
                        </a:rPr>
                        <a:t>элементы</a:t>
                      </a:r>
                      <a:endParaRPr kumimoji="0" lang="ru-RU" sz="3300" b="1" i="0" u="none" strike="noStrike" cap="none" normalizeH="0" baseline="0" dirty="0">
                        <a:ln>
                          <a:noFill/>
                        </a:ln>
                        <a:solidFill>
                          <a:srgbClr val="0180FF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</a:endParaRPr>
                    </a:p>
                  </a:txBody>
                  <a:tcPr marL="82944" marR="82944" marT="41476" marB="4147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542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Множество четырехугольников</a:t>
                      </a: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/>
                        <a:t>Трапеция, параллелограмм, ромб, квадрат, прямоугольник</a:t>
                      </a: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045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Пространственные тела</a:t>
                      </a: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/>
                        <a:t>Шар, прямоугольный параллелепипед, призма, пирамида, октаэдр</a:t>
                      </a: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053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/>
                        <a:t>Натуральные числа</a:t>
                      </a: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1, 2, 3, 4, 5, 6, 7, ….+∞</a:t>
                      </a: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053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Квадраты натуральных чисел</a:t>
                      </a: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/>
                        <a:t>1, 4, 9, 16, 25, 36, 49, 64, 81, 100 ..</a:t>
                      </a: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542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Цифры десятичной системы счисления</a:t>
                      </a: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/>
                        <a:t>0, 1, 2, 3, 4, 5, 6, 7, 8, 9</a:t>
                      </a: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053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/>
                        <a:t>Двузначные четные числа</a:t>
                      </a: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</a:rPr>
                        <a:t>10, 12, 14, 16 … 96, 98</a:t>
                      </a:r>
                      <a:endParaRPr lang="ru-RU" sz="2400" dirty="0"/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60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532440" cy="650453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solidFill>
                  <a:srgbClr val="0066FF"/>
                </a:solidFill>
                <a:latin typeface="+mn-lt"/>
              </a:rPr>
              <a:t>Примеры множеств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9376" y="650453"/>
            <a:ext cx="4890120" cy="2592288"/>
          </a:xfrm>
          <a:prstGeom prst="rect">
            <a:avLst/>
          </a:prstGeom>
        </p:spPr>
        <p:txBody>
          <a:bodyPr lIns="91360" tIns="45682" rIns="91360" bIns="45682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ru-RU" sz="4800" dirty="0"/>
              <a:t>1 – конечные,  </a:t>
            </a:r>
          </a:p>
          <a:p>
            <a:pPr>
              <a:buFontTx/>
              <a:buNone/>
            </a:pPr>
            <a:r>
              <a:rPr lang="ru-RU" sz="4800" dirty="0"/>
              <a:t>2 – бесконечные,</a:t>
            </a:r>
          </a:p>
          <a:p>
            <a:pPr>
              <a:buFontTx/>
              <a:buNone/>
            </a:pPr>
            <a:r>
              <a:rPr lang="ru-RU" sz="4800" dirty="0"/>
              <a:t>3 – пустые.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79776" y="2313260"/>
            <a:ext cx="7632079" cy="1858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dirty="0">
                <a:solidFill>
                  <a:srgbClr val="080808"/>
                </a:solidFill>
              </a:rPr>
              <a:t>Если  элементы множества можно сосчитать, то множество является </a:t>
            </a:r>
            <a:r>
              <a:rPr lang="ru-RU" sz="4000" b="1" dirty="0">
                <a:solidFill>
                  <a:srgbClr val="0000FF"/>
                </a:solidFill>
              </a:rPr>
              <a:t>КОНЕЧНЫМ</a:t>
            </a:r>
            <a:r>
              <a:rPr lang="ru-RU" sz="4000" dirty="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71464" y="4172222"/>
            <a:ext cx="9912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dirty="0">
                <a:latin typeface="+mn-lt"/>
              </a:rPr>
              <a:t>Пример</a:t>
            </a:r>
          </a:p>
          <a:p>
            <a:pPr>
              <a:buFontTx/>
              <a:buNone/>
            </a:pPr>
            <a:r>
              <a:rPr lang="ru-RU" sz="2800" dirty="0">
                <a:latin typeface="+mn-lt"/>
              </a:rPr>
              <a:t>Множество гласных букв в слове “математика” состоит из трёх элементов – это буквы “а”, “е”, “и”, причем, гласная считается только один раз, т.е. элементы множества при перечислении не повторяются.</a:t>
            </a:r>
          </a:p>
        </p:txBody>
      </p:sp>
    </p:spTree>
    <p:extLst>
      <p:ext uri="{BB962C8B-B14F-4D97-AF65-F5344CB8AC3E}">
        <p14:creationId xmlns:p14="http://schemas.microsoft.com/office/powerpoint/2010/main" val="146210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532440" cy="650453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solidFill>
                  <a:srgbClr val="0066FF"/>
                </a:solidFill>
                <a:latin typeface="+mn-lt"/>
              </a:rPr>
              <a:t>Примеры множеств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9376" y="650453"/>
            <a:ext cx="4890120" cy="2592288"/>
          </a:xfrm>
          <a:prstGeom prst="rect">
            <a:avLst/>
          </a:prstGeom>
        </p:spPr>
        <p:txBody>
          <a:bodyPr lIns="91360" tIns="45682" rIns="91360" bIns="45682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ru-RU" sz="4800" dirty="0"/>
              <a:t>1 – конечные,  </a:t>
            </a:r>
          </a:p>
          <a:p>
            <a:pPr>
              <a:buFontTx/>
              <a:buNone/>
            </a:pPr>
            <a:r>
              <a:rPr lang="ru-RU" sz="4800" dirty="0"/>
              <a:t>2 – бесконечные,</a:t>
            </a:r>
          </a:p>
          <a:p>
            <a:pPr>
              <a:buFontTx/>
              <a:buNone/>
            </a:pPr>
            <a:r>
              <a:rPr lang="ru-RU" sz="4800" dirty="0"/>
              <a:t>3 – пустые.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56833" y="1154509"/>
            <a:ext cx="7104112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dirty="0">
                <a:solidFill>
                  <a:srgbClr val="080808"/>
                </a:solidFill>
                <a:latin typeface="+mn-lt"/>
              </a:rPr>
              <a:t>Если элементы множества сосчитать невозможно, то множество </a:t>
            </a:r>
            <a:r>
              <a:rPr lang="ru-RU" sz="4000" b="1" dirty="0">
                <a:solidFill>
                  <a:srgbClr val="0000FF"/>
                </a:solidFill>
                <a:latin typeface="+mn-lt"/>
              </a:rPr>
              <a:t>БЕСКОНЕЧНОЕ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7408" y="3447990"/>
            <a:ext cx="10945216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sz="4000" dirty="0"/>
              <a:t>Пример</a:t>
            </a:r>
          </a:p>
          <a:p>
            <a:pPr fontAlgn="auto">
              <a:spcAft>
                <a:spcPts val="0"/>
              </a:spcAft>
            </a:pPr>
            <a:r>
              <a:rPr lang="ru-RU" sz="4000" dirty="0"/>
              <a:t>Множество натуральных чисел бесконечно.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sz="4000" dirty="0"/>
              <a:t>Пример</a:t>
            </a:r>
          </a:p>
          <a:p>
            <a:pPr fontAlgn="auto">
              <a:spcAft>
                <a:spcPts val="0"/>
              </a:spcAft>
            </a:pPr>
            <a:r>
              <a:rPr lang="ru-RU" sz="4000" dirty="0"/>
              <a:t>Множество точек отрезка [0;1] бесконечно.</a:t>
            </a:r>
          </a:p>
        </p:txBody>
      </p:sp>
    </p:spTree>
    <p:extLst>
      <p:ext uri="{BB962C8B-B14F-4D97-AF65-F5344CB8AC3E}">
        <p14:creationId xmlns:p14="http://schemas.microsoft.com/office/powerpoint/2010/main" val="518601418"/>
      </p:ext>
    </p:extLst>
  </p:cSld>
  <p:clrMapOvr>
    <a:masterClrMapping/>
  </p:clrMapOvr>
</p:sld>
</file>

<file path=ppt/theme/theme1.xml><?xml version="1.0" encoding="utf-8"?>
<a:theme xmlns:a="http://schemas.openxmlformats.org/drawingml/2006/main" name="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 ВиС</Template>
  <TotalTime>3545</TotalTime>
  <Words>1459</Words>
  <Application>Microsoft Office PowerPoint</Application>
  <PresentationFormat>Широкоэкранный</PresentationFormat>
  <Paragraphs>213</Paragraphs>
  <Slides>28</Slides>
  <Notes>1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Times New Roman</vt:lpstr>
      <vt:lpstr>Wingdings</vt:lpstr>
      <vt:lpstr>Моя ВиС</vt:lpstr>
      <vt:lpstr>Презентация PowerPoint</vt:lpstr>
      <vt:lpstr>Презентация PowerPoint</vt:lpstr>
      <vt:lpstr>Презентация PowerPoint</vt:lpstr>
      <vt:lpstr>Способы задания множества</vt:lpstr>
      <vt:lpstr>Способы задания множества</vt:lpstr>
      <vt:lpstr>Способы задания множества</vt:lpstr>
      <vt:lpstr>Примеры множеств</vt:lpstr>
      <vt:lpstr>Примеры множеств</vt:lpstr>
      <vt:lpstr>Примеры множеств</vt:lpstr>
      <vt:lpstr>Примеры множеств</vt:lpstr>
      <vt:lpstr>Стандартные обозначения</vt:lpstr>
      <vt:lpstr>Стандартные обозначения</vt:lpstr>
      <vt:lpstr>Стандартные обозначения</vt:lpstr>
      <vt:lpstr>Мощность множества</vt:lpstr>
      <vt:lpstr>Презентация PowerPoint</vt:lpstr>
      <vt:lpstr>Вопросы и задания</vt:lpstr>
      <vt:lpstr>Вопросы и задания</vt:lpstr>
      <vt:lpstr>Вопросы и задания</vt:lpstr>
      <vt:lpstr>Круги Эйлера</vt:lpstr>
      <vt:lpstr>Подмножество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</dc:creator>
  <cp:lastModifiedBy>AV-server</cp:lastModifiedBy>
  <cp:revision>217</cp:revision>
  <dcterms:created xsi:type="dcterms:W3CDTF">2011-09-19T18:11:49Z</dcterms:created>
  <dcterms:modified xsi:type="dcterms:W3CDTF">2025-06-09T09:48:22Z</dcterms:modified>
</cp:coreProperties>
</file>