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4"/>
  </p:notesMasterIdLst>
  <p:sldIdLst>
    <p:sldId id="337" r:id="rId2"/>
    <p:sldId id="299" r:id="rId3"/>
    <p:sldId id="320" r:id="rId4"/>
    <p:sldId id="318" r:id="rId5"/>
    <p:sldId id="352" r:id="rId6"/>
    <p:sldId id="353" r:id="rId7"/>
    <p:sldId id="355" r:id="rId8"/>
    <p:sldId id="356" r:id="rId9"/>
    <p:sldId id="326" r:id="rId10"/>
    <p:sldId id="327" r:id="rId11"/>
    <p:sldId id="350" r:id="rId12"/>
    <p:sldId id="357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0FF"/>
    <a:srgbClr val="0066CC"/>
    <a:srgbClr val="005AB4"/>
    <a:srgbClr val="66CCFF"/>
    <a:srgbClr val="E8FAFC"/>
    <a:srgbClr val="2592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 autoAdjust="0"/>
    <p:restoredTop sz="94783" autoAdjust="0"/>
  </p:normalViewPr>
  <p:slideViewPr>
    <p:cSldViewPr>
      <p:cViewPr varScale="1">
        <p:scale>
          <a:sx n="108" d="100"/>
          <a:sy n="108" d="100"/>
        </p:scale>
        <p:origin x="79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0D62-DC4C-4EDC-985A-AFC370D497FD}" type="datetimeFigureOut">
              <a:rPr lang="ru-RU"/>
              <a:pPr>
                <a:defRPr/>
              </a:pPr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7238749-B0BC-45EE-B44D-C4292B9690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818702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419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187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692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895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3195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0125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740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616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493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edg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161DD2-A006-456D-B9C1-A24F3364CE1A}"/>
              </a:ext>
            </a:extLst>
          </p:cNvPr>
          <p:cNvSpPr/>
          <p:nvPr/>
        </p:nvSpPr>
        <p:spPr>
          <a:xfrm>
            <a:off x="479376" y="2097577"/>
            <a:ext cx="11233248" cy="2662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7200" b="1" dirty="0">
                <a:solidFill>
                  <a:srgbClr val="018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Графическое представление множеств</a:t>
            </a:r>
          </a:p>
        </p:txBody>
      </p:sp>
    </p:spTree>
    <p:extLst>
      <p:ext uri="{BB962C8B-B14F-4D97-AF65-F5344CB8AC3E}">
        <p14:creationId xmlns:p14="http://schemas.microsoft.com/office/powerpoint/2010/main" val="382742464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>
                <a:latin typeface="+mn-lt"/>
              </a:rPr>
              <a:t>Задача 6. </a:t>
            </a:r>
            <a:r>
              <a:rPr lang="ru-RU" sz="3200" dirty="0">
                <a:latin typeface="+mn-lt"/>
              </a:rPr>
              <a:t>Какому множеству соответствует заштрихованная область?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132855"/>
            <a:ext cx="3390900" cy="3095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73931"/>
            <a:ext cx="3381375" cy="3095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132856"/>
            <a:ext cx="3467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103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95400" y="741886"/>
            <a:ext cx="6768752" cy="477534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7.</a:t>
            </a:r>
            <a:r>
              <a:rPr lang="ru-RU" sz="3200" dirty="0"/>
              <a:t> </a:t>
            </a:r>
          </a:p>
          <a:p>
            <a:pPr marL="0" indent="0">
              <a:buNone/>
              <a:defRPr/>
            </a:pPr>
            <a:r>
              <a:rPr lang="ru-RU" sz="3200" dirty="0">
                <a:sym typeface="Symbol"/>
              </a:rPr>
              <a:t>Какой рисунок соответствует выражению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 = 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В = 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В = 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 = </a:t>
            </a:r>
            <a:r>
              <a:rPr lang="ru-RU" sz="3200" dirty="0">
                <a:sym typeface="Symbol"/>
              </a:rPr>
              <a:t>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- В = </a:t>
            </a:r>
            <a:r>
              <a:rPr lang="ru-RU" sz="3200" dirty="0">
                <a:sym typeface="Symbol"/>
              </a:rPr>
              <a:t>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608352"/>
            <a:ext cx="5584676" cy="4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0105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91818" y="764705"/>
            <a:ext cx="8024462" cy="5472607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8.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dirty="0"/>
              <a:t>Определите по рисунку множество соответствующее: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С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(А</a:t>
            </a:r>
            <a:r>
              <a:rPr lang="en-US" sz="3200" dirty="0"/>
              <a:t> </a:t>
            </a:r>
            <a:r>
              <a:rPr lang="ru-RU" sz="3200" dirty="0"/>
              <a:t>⋃ С) ⋂ В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 ⋂ С </a:t>
            </a:r>
            <a:endParaRPr lang="ru-RU" sz="3200" dirty="0">
              <a:sym typeface="Symbol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В – С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(А</a:t>
            </a:r>
            <a:r>
              <a:rPr lang="en-US" sz="3200" dirty="0"/>
              <a:t> </a:t>
            </a:r>
            <a:r>
              <a:rPr lang="ru-RU" sz="3200" dirty="0"/>
              <a:t>⋂ В) ⋃ С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3200" dirty="0">
              <a:sym typeface="Symbol"/>
            </a:endParaRPr>
          </a:p>
          <a:p>
            <a:pPr marL="0" indent="0">
              <a:buNone/>
            </a:pPr>
            <a:r>
              <a:rPr lang="ru-RU" sz="3200" dirty="0"/>
              <a:t>в ответе укажите элементы через запятую в порядке возрастания?</a:t>
            </a:r>
          </a:p>
          <a:p>
            <a:pPr marL="0" indent="0">
              <a:buNone/>
            </a:pPr>
            <a:r>
              <a:rPr lang="ru-RU" sz="3200" dirty="0"/>
              <a:t>Пример: 1,2,3,4,5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1A9451-ABF4-42E5-B33E-4A1AB4DD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92" y="1456123"/>
            <a:ext cx="4233690" cy="40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840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189511" y="3346682"/>
            <a:ext cx="3891240" cy="1020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</a:rPr>
              <a:t>Пересечение множеств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51384" y="1052736"/>
            <a:ext cx="3384376" cy="2010843"/>
            <a:chOff x="1055440" y="2492896"/>
            <a:chExt cx="3376611" cy="2010843"/>
          </a:xfrm>
        </p:grpSpPr>
        <p:grpSp>
          <p:nvGrpSpPr>
            <p:cNvPr id="13324" name="Группа 14"/>
            <p:cNvGrpSpPr>
              <a:grpSpLocks/>
            </p:cNvGrpSpPr>
            <p:nvPr/>
          </p:nvGrpSpPr>
          <p:grpSpPr bwMode="auto">
            <a:xfrm>
              <a:off x="1197120" y="2492896"/>
              <a:ext cx="3092057" cy="2010843"/>
              <a:chOff x="-788894" y="2526705"/>
              <a:chExt cx="4242617" cy="2759683"/>
            </a:xfrm>
          </p:grpSpPr>
          <p:sp>
            <p:nvSpPr>
              <p:cNvPr id="13" name="Хорда 12"/>
              <p:cNvSpPr/>
              <p:nvPr/>
            </p:nvSpPr>
            <p:spPr>
              <a:xfrm>
                <a:off x="-788894" y="2526705"/>
                <a:ext cx="2769670" cy="2714644"/>
              </a:xfrm>
              <a:prstGeom prst="chord">
                <a:avLst>
                  <a:gd name="adj1" fmla="val 18173091"/>
                  <a:gd name="adj2" fmla="val 3423893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" name="Хорда 13"/>
              <p:cNvSpPr/>
              <p:nvPr/>
            </p:nvSpPr>
            <p:spPr>
              <a:xfrm>
                <a:off x="713671" y="2571744"/>
                <a:ext cx="2740052" cy="2714644"/>
              </a:xfrm>
              <a:prstGeom prst="chord">
                <a:avLst>
                  <a:gd name="adj1" fmla="val 7427611"/>
                  <a:gd name="adj2" fmla="val 14173099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1" name="Хорда 10"/>
            <p:cNvSpPr/>
            <p:nvPr/>
          </p:nvSpPr>
          <p:spPr>
            <a:xfrm>
              <a:off x="1217365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2" name="Хорда 11"/>
            <p:cNvSpPr/>
            <p:nvPr/>
          </p:nvSpPr>
          <p:spPr>
            <a:xfrm>
              <a:off x="2311152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327" name="TextBox 17"/>
            <p:cNvSpPr txBox="1">
              <a:spLocks noChangeArrowheads="1"/>
            </p:cNvSpPr>
            <p:nvPr/>
          </p:nvSpPr>
          <p:spPr bwMode="auto">
            <a:xfrm>
              <a:off x="1055440" y="2571751"/>
              <a:ext cx="376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endParaRPr lang="ru-RU" altLang="ru-RU" sz="2400" i="1"/>
            </a:p>
          </p:txBody>
        </p:sp>
        <p:sp>
          <p:nvSpPr>
            <p:cNvPr id="13328" name="TextBox 18"/>
            <p:cNvSpPr txBox="1">
              <a:spLocks noChangeArrowheads="1"/>
            </p:cNvSpPr>
            <p:nvPr/>
          </p:nvSpPr>
          <p:spPr bwMode="auto">
            <a:xfrm>
              <a:off x="3993901" y="2571751"/>
              <a:ext cx="438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2187327" y="3276601"/>
              <a:ext cx="1146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∩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41A4B2F-995B-4D4B-99D5-455964C31DD5}"/>
              </a:ext>
            </a:extLst>
          </p:cNvPr>
          <p:cNvSpPr txBox="1">
            <a:spLocks/>
          </p:cNvSpPr>
          <p:nvPr/>
        </p:nvSpPr>
        <p:spPr>
          <a:xfrm>
            <a:off x="8868" y="5165"/>
            <a:ext cx="6328100" cy="67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latin typeface="+mn-lt"/>
              </a:rPr>
              <a:t>Круги Эйлера</a:t>
            </a:r>
          </a:p>
        </p:txBody>
      </p:sp>
      <p:grpSp>
        <p:nvGrpSpPr>
          <p:cNvPr id="23" name="Группа 10">
            <a:extLst>
              <a:ext uri="{FF2B5EF4-FFF2-40B4-BE49-F238E27FC236}">
                <a16:creationId xmlns:a16="http://schemas.microsoft.com/office/drawing/2014/main" id="{E7E1C5F5-42B0-4496-BF74-BA8E99E65B36}"/>
              </a:ext>
            </a:extLst>
          </p:cNvPr>
          <p:cNvGrpSpPr>
            <a:grpSpLocks/>
          </p:cNvGrpSpPr>
          <p:nvPr/>
        </p:nvGrpSpPr>
        <p:grpSpPr bwMode="auto">
          <a:xfrm>
            <a:off x="4408507" y="1085554"/>
            <a:ext cx="3376613" cy="1978025"/>
            <a:chOff x="920354" y="2571744"/>
            <a:chExt cx="4633503" cy="2714644"/>
          </a:xfrm>
        </p:grpSpPr>
        <p:grpSp>
          <p:nvGrpSpPr>
            <p:cNvPr id="25" name="Группа 20">
              <a:extLst>
                <a:ext uri="{FF2B5EF4-FFF2-40B4-BE49-F238E27FC236}">
                  <a16:creationId xmlns:a16="http://schemas.microsoft.com/office/drawing/2014/main" id="{CA1367DD-2B33-4C6A-9117-3A8411E98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354" y="2571744"/>
              <a:ext cx="4633503" cy="2714644"/>
              <a:chOff x="920354" y="2571744"/>
              <a:chExt cx="4633503" cy="2714644"/>
            </a:xfrm>
          </p:grpSpPr>
          <p:grpSp>
            <p:nvGrpSpPr>
              <p:cNvPr id="27" name="Группа 16">
                <a:extLst>
                  <a:ext uri="{FF2B5EF4-FFF2-40B4-BE49-F238E27FC236}">
                    <a16:creationId xmlns:a16="http://schemas.microsoft.com/office/drawing/2014/main" id="{F38E93E4-EDFE-4377-98A7-61C3108661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2976" y="2571744"/>
                <a:ext cx="4214842" cy="2714644"/>
                <a:chOff x="1142976" y="2571744"/>
                <a:chExt cx="4214842" cy="2714644"/>
              </a:xfrm>
            </p:grpSpPr>
            <p:sp>
              <p:nvSpPr>
                <p:cNvPr id="30" name="Хорда 29">
                  <a:extLst>
                    <a:ext uri="{FF2B5EF4-FFF2-40B4-BE49-F238E27FC236}">
                      <a16:creationId xmlns:a16="http://schemas.microsoft.com/office/drawing/2014/main" id="{A58CA3F2-3EC0-4CB5-A32D-7DDD3155A9B2}"/>
                    </a:ext>
                  </a:extLst>
                </p:cNvPr>
                <p:cNvSpPr/>
                <p:nvPr/>
              </p:nvSpPr>
              <p:spPr>
                <a:xfrm>
                  <a:off x="1142553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dirty="0"/>
                </a:p>
              </p:txBody>
            </p:sp>
            <p:sp>
              <p:nvSpPr>
                <p:cNvPr id="31" name="Хорда 30">
                  <a:extLst>
                    <a:ext uri="{FF2B5EF4-FFF2-40B4-BE49-F238E27FC236}">
                      <a16:creationId xmlns:a16="http://schemas.microsoft.com/office/drawing/2014/main" id="{A1DA73A2-DFE3-4674-AA31-134BFF325018}"/>
                    </a:ext>
                  </a:extLst>
                </p:cNvPr>
                <p:cNvSpPr/>
                <p:nvPr/>
              </p:nvSpPr>
              <p:spPr>
                <a:xfrm>
                  <a:off x="2643486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0FC8CD14-3153-4D5C-A87C-1604759BF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354" y="2634912"/>
                <a:ext cx="516680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X</a:t>
                </a:r>
                <a:endParaRPr lang="ru-RU" altLang="ru-RU" sz="2400" i="1"/>
              </a:p>
            </p:txBody>
          </p:sp>
          <p:sp>
            <p:nvSpPr>
              <p:cNvPr id="29" name="TextBox 15">
                <a:extLst>
                  <a:ext uri="{FF2B5EF4-FFF2-40B4-BE49-F238E27FC236}">
                    <a16:creationId xmlns:a16="http://schemas.microsoft.com/office/drawing/2014/main" id="{DD03A845-B562-438B-8C09-F4DED677F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2448" y="2634912"/>
                <a:ext cx="601409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Y</a:t>
                </a:r>
                <a:endParaRPr lang="ru-RU" altLang="ru-RU" sz="2400" i="1"/>
              </a:p>
            </p:txBody>
          </p:sp>
        </p:grp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4418D50A-ADD1-4495-9B6F-9D2B0044A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160" y="3602111"/>
              <a:ext cx="1571637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</a:t>
              </a:r>
              <a:r>
                <a:rPr lang="ru-RU" altLang="ru-RU" sz="2400"/>
                <a:t>∪</a:t>
              </a:r>
              <a:r>
                <a:rPr lang="en-US" altLang="ru-RU" sz="2400"/>
                <a:t>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FF52AAB-03B0-4B4F-966B-01D3F784E898}"/>
              </a:ext>
            </a:extLst>
          </p:cNvPr>
          <p:cNvSpPr txBox="1">
            <a:spLocks/>
          </p:cNvSpPr>
          <p:nvPr/>
        </p:nvSpPr>
        <p:spPr>
          <a:xfrm>
            <a:off x="4167845" y="3350378"/>
            <a:ext cx="3891240" cy="102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Объединение множеств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1C77B82-7D65-4CA1-A3A6-29ABB11A4FFF}"/>
              </a:ext>
            </a:extLst>
          </p:cNvPr>
          <p:cNvGrpSpPr/>
          <p:nvPr/>
        </p:nvGrpSpPr>
        <p:grpSpPr>
          <a:xfrm>
            <a:off x="8736033" y="955898"/>
            <a:ext cx="2392362" cy="2171700"/>
            <a:chOff x="8544272" y="988716"/>
            <a:chExt cx="2392362" cy="2171700"/>
          </a:xfrm>
        </p:grpSpPr>
        <p:grpSp>
          <p:nvGrpSpPr>
            <p:cNvPr id="33" name="Группа 20">
              <a:extLst>
                <a:ext uri="{FF2B5EF4-FFF2-40B4-BE49-F238E27FC236}">
                  <a16:creationId xmlns:a16="http://schemas.microsoft.com/office/drawing/2014/main" id="{8707F854-0315-43CA-8D68-041C6A05D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272" y="988716"/>
              <a:ext cx="2392362" cy="2171700"/>
              <a:chOff x="786721" y="2571744"/>
              <a:chExt cx="3070899" cy="2714644"/>
            </a:xfrm>
          </p:grpSpPr>
          <p:grpSp>
            <p:nvGrpSpPr>
              <p:cNvPr id="34" name="Группа 16">
                <a:extLst>
                  <a:ext uri="{FF2B5EF4-FFF2-40B4-BE49-F238E27FC236}">
                    <a16:creationId xmlns:a16="http://schemas.microsoft.com/office/drawing/2014/main" id="{F522B1A2-9A3A-4BEB-AA8C-3FF57EFCDB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2976" y="2571744"/>
                <a:ext cx="2714644" cy="2714644"/>
                <a:chOff x="1142976" y="2571744"/>
                <a:chExt cx="2714644" cy="2714644"/>
              </a:xfrm>
            </p:grpSpPr>
            <p:sp>
              <p:nvSpPr>
                <p:cNvPr id="37" name="Хорда 36">
                  <a:extLst>
                    <a:ext uri="{FF2B5EF4-FFF2-40B4-BE49-F238E27FC236}">
                      <a16:creationId xmlns:a16="http://schemas.microsoft.com/office/drawing/2014/main" id="{89F98FEF-6335-40B7-9D8F-CD72C061D9A1}"/>
                    </a:ext>
                  </a:extLst>
                </p:cNvPr>
                <p:cNvSpPr/>
                <p:nvPr/>
              </p:nvSpPr>
              <p:spPr>
                <a:xfrm>
                  <a:off x="1143328" y="2571744"/>
                  <a:ext cx="2714292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00B0F0">
                    <a:alpha val="4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dirty="0"/>
                </a:p>
              </p:txBody>
            </p:sp>
            <p:sp>
              <p:nvSpPr>
                <p:cNvPr id="38" name="Хорда 37">
                  <a:extLst>
                    <a:ext uri="{FF2B5EF4-FFF2-40B4-BE49-F238E27FC236}">
                      <a16:creationId xmlns:a16="http://schemas.microsoft.com/office/drawing/2014/main" id="{5181AD02-2B37-4DD4-A3C9-E5D0F8F909BA}"/>
                    </a:ext>
                  </a:extLst>
                </p:cNvPr>
                <p:cNvSpPr/>
                <p:nvPr/>
              </p:nvSpPr>
              <p:spPr>
                <a:xfrm>
                  <a:off x="2025677" y="3512344"/>
                  <a:ext cx="1573148" cy="1573621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chemeClr val="bg1">
                    <a:alpha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35" name="TextBox 13">
                <a:extLst>
                  <a:ext uri="{FF2B5EF4-FFF2-40B4-BE49-F238E27FC236}">
                    <a16:creationId xmlns:a16="http://schemas.microsoft.com/office/drawing/2014/main" id="{5B3F45A1-3C49-4865-A5AD-782A6186F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721" y="2812879"/>
                <a:ext cx="638534" cy="577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 i="1"/>
                  <a:t>М</a:t>
                </a:r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299E4E7B-8138-4568-A4DD-EF8117D680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5153" y="4007187"/>
                <a:ext cx="1568313" cy="577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 i="1"/>
                  <a:t>Р</a:t>
                </a:r>
              </a:p>
            </p:txBody>
          </p:sp>
        </p:grpSp>
        <p:pic>
          <p:nvPicPr>
            <p:cNvPr id="39" name="Picture 4" descr="C:\Documents and Settings\Администратор.HOME-FDD52612A3\Рабочий стол\Ирина_Раб стол\10-17\Рисунок1.png">
              <a:extLst>
                <a:ext uri="{FF2B5EF4-FFF2-40B4-BE49-F238E27FC236}">
                  <a16:creationId xmlns:a16="http://schemas.microsoft.com/office/drawing/2014/main" id="{2A58B4FB-E191-4E83-8A0F-BB4410B00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226" y="1380035"/>
              <a:ext cx="3238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9D0BEDF-D689-437F-9D20-7B434C00D385}"/>
              </a:ext>
            </a:extLst>
          </p:cNvPr>
          <p:cNvSpPr txBox="1">
            <a:spLocks/>
          </p:cNvSpPr>
          <p:nvPr/>
        </p:nvSpPr>
        <p:spPr>
          <a:xfrm>
            <a:off x="8482954" y="3350378"/>
            <a:ext cx="3136691" cy="102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Дополнение Р до М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3106" y="999587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3106" y="1406443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8023" y="4309660"/>
            <a:ext cx="2348784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-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Ш,Л,А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49" name="Хорда 48"/>
          <p:cNvSpPr/>
          <p:nvPr/>
        </p:nvSpPr>
        <p:spPr>
          <a:xfrm>
            <a:off x="899345" y="1988840"/>
            <a:ext cx="1978025" cy="1978025"/>
          </a:xfrm>
          <a:prstGeom prst="chord">
            <a:avLst>
              <a:gd name="adj1" fmla="val 18173091"/>
              <a:gd name="adj2" fmla="val 3423893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Хорда 49"/>
          <p:cNvSpPr/>
          <p:nvPr/>
        </p:nvSpPr>
        <p:spPr>
          <a:xfrm>
            <a:off x="1991544" y="1988840"/>
            <a:ext cx="1979612" cy="1978025"/>
          </a:xfrm>
          <a:prstGeom prst="chord">
            <a:avLst>
              <a:gd name="adj1" fmla="val 7427611"/>
              <a:gd name="adj2" fmla="val 14173099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899345" y="1988840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8" name="Хорда 47"/>
          <p:cNvSpPr/>
          <p:nvPr/>
        </p:nvSpPr>
        <p:spPr>
          <a:xfrm>
            <a:off x="1991544" y="1988840"/>
            <a:ext cx="1979612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0180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7" name="TextBox 39"/>
          <p:cNvSpPr txBox="1">
            <a:spLocks noChangeArrowheads="1"/>
          </p:cNvSpPr>
          <p:nvPr/>
        </p:nvSpPr>
        <p:spPr bwMode="auto">
          <a:xfrm>
            <a:off x="735832" y="2034877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78" name="TextBox 40"/>
          <p:cNvSpPr txBox="1">
            <a:spLocks noChangeArrowheads="1"/>
          </p:cNvSpPr>
          <p:nvPr/>
        </p:nvSpPr>
        <p:spPr bwMode="auto">
          <a:xfrm>
            <a:off x="3674295" y="2034877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75" name="Прямоугольник 74"/>
          <p:cNvSpPr/>
          <p:nvPr/>
        </p:nvSpPr>
        <p:spPr>
          <a:xfrm>
            <a:off x="1368331" y="2034871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454092" y="3090064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15148" y="2562468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169704" y="2232808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22416" y="2892127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128180" y="2210737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115356" y="2914199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75A3D0EE-1069-43B2-8390-2E9B0A3EB500}"/>
              </a:ext>
            </a:extLst>
          </p:cNvPr>
          <p:cNvSpPr txBox="1">
            <a:spLocks/>
          </p:cNvSpPr>
          <p:nvPr/>
        </p:nvSpPr>
        <p:spPr>
          <a:xfrm>
            <a:off x="8868" y="5165"/>
            <a:ext cx="6328100" cy="67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latin typeface="+mn-lt"/>
              </a:rPr>
              <a:t>Круги Эйлера</a:t>
            </a:r>
          </a:p>
        </p:txBody>
      </p:sp>
      <p:grpSp>
        <p:nvGrpSpPr>
          <p:cNvPr id="41" name="Группа 20">
            <a:extLst>
              <a:ext uri="{FF2B5EF4-FFF2-40B4-BE49-F238E27FC236}">
                <a16:creationId xmlns:a16="http://schemas.microsoft.com/office/drawing/2014/main" id="{54176AFA-5BA5-4698-B330-2B2020BE84FC}"/>
              </a:ext>
            </a:extLst>
          </p:cNvPr>
          <p:cNvGrpSpPr>
            <a:grpSpLocks/>
          </p:cNvGrpSpPr>
          <p:nvPr/>
        </p:nvGrpSpPr>
        <p:grpSpPr bwMode="auto">
          <a:xfrm>
            <a:off x="7024665" y="1637275"/>
            <a:ext cx="2392362" cy="2171700"/>
            <a:chOff x="786721" y="2571744"/>
            <a:chExt cx="3070899" cy="2714644"/>
          </a:xfrm>
        </p:grpSpPr>
        <p:grpSp>
          <p:nvGrpSpPr>
            <p:cNvPr id="45" name="Группа 16">
              <a:extLst>
                <a:ext uri="{FF2B5EF4-FFF2-40B4-BE49-F238E27FC236}">
                  <a16:creationId xmlns:a16="http://schemas.microsoft.com/office/drawing/2014/main" id="{FD39FD5C-2AF8-463A-A846-F00A7B90B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52" name="Хорда 51">
                <a:extLst>
                  <a:ext uri="{FF2B5EF4-FFF2-40B4-BE49-F238E27FC236}">
                    <a16:creationId xmlns:a16="http://schemas.microsoft.com/office/drawing/2014/main" id="{0FB3C91C-A4E7-45FC-AF16-50FC983B2322}"/>
                  </a:ext>
                </a:extLst>
              </p:cNvPr>
              <p:cNvSpPr/>
              <p:nvPr/>
            </p:nvSpPr>
            <p:spPr>
              <a:xfrm>
                <a:off x="1143328" y="2571744"/>
                <a:ext cx="2714292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00B0F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53" name="Хорда 52">
                <a:extLst>
                  <a:ext uri="{FF2B5EF4-FFF2-40B4-BE49-F238E27FC236}">
                    <a16:creationId xmlns:a16="http://schemas.microsoft.com/office/drawing/2014/main" id="{D877856C-BB7D-47FD-8928-1DF457C4E9AF}"/>
                  </a:ext>
                </a:extLst>
              </p:cNvPr>
              <p:cNvSpPr/>
              <p:nvPr/>
            </p:nvSpPr>
            <p:spPr>
              <a:xfrm>
                <a:off x="2025677" y="3512344"/>
                <a:ext cx="1573148" cy="1573621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A8E8E57A-BF51-4EE9-A8E1-60578B48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21" y="2812879"/>
              <a:ext cx="638534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0698D356-ED21-4017-97BC-E827CC6FB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153" y="4007187"/>
              <a:ext cx="1568313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Р</a:t>
              </a:r>
            </a:p>
          </p:txBody>
        </p:sp>
      </p:grp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6EC6336C-90BC-4590-97EB-7425210674B4}"/>
              </a:ext>
            </a:extLst>
          </p:cNvPr>
          <p:cNvSpPr txBox="1">
            <a:spLocks/>
          </p:cNvSpPr>
          <p:nvPr/>
        </p:nvSpPr>
        <p:spPr>
          <a:xfrm>
            <a:off x="6096000" y="3819090"/>
            <a:ext cx="4463645" cy="102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Р подмножество М</a:t>
            </a:r>
          </a:p>
        </p:txBody>
      </p:sp>
    </p:spTree>
    <p:extLst>
      <p:ext uri="{BB962C8B-B14F-4D97-AF65-F5344CB8AC3E}">
        <p14:creationId xmlns:p14="http://schemas.microsoft.com/office/powerpoint/2010/main" val="4146636009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14364" y="1628800"/>
            <a:ext cx="4541676" cy="4968552"/>
          </a:xfrm>
          <a:blipFill rotWithShape="1">
            <a:blip r:embed="rId2"/>
            <a:stretch>
              <a:fillRect l="-2685" t="-1227"/>
            </a:stretch>
          </a:blipFill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grpSp>
        <p:nvGrpSpPr>
          <p:cNvPr id="20484" name="Полотно 41"/>
          <p:cNvGrpSpPr>
            <a:grpSpLocks/>
          </p:cNvGrpSpPr>
          <p:nvPr/>
        </p:nvGrpSpPr>
        <p:grpSpPr bwMode="auto">
          <a:xfrm>
            <a:off x="6240463" y="2060576"/>
            <a:ext cx="4248150" cy="3744913"/>
            <a:chOff x="0" y="0"/>
            <a:chExt cx="2787650" cy="2527300"/>
          </a:xfrm>
        </p:grpSpPr>
        <p:sp>
          <p:nvSpPr>
            <p:cNvPr id="20485" name="Прямоугольник 19"/>
            <p:cNvSpPr>
              <a:spLocks noChangeArrowheads="1"/>
            </p:cNvSpPr>
            <p:nvPr/>
          </p:nvSpPr>
          <p:spPr bwMode="auto">
            <a:xfrm>
              <a:off x="0" y="0"/>
              <a:ext cx="278765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4796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009429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52113" y="806722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489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4"/>
            <a:stretch>
              <a:fillRect/>
            </a:stretch>
          </p:blipFill>
          <p:spPr bwMode="auto">
            <a:xfrm>
              <a:off x="1190327" y="969734"/>
              <a:ext cx="372566" cy="37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30" y="434773"/>
              <a:ext cx="483370" cy="47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51" y="434773"/>
              <a:ext cx="347842" cy="36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оле 56"/>
            <p:cNvSpPr txBox="1"/>
            <p:nvPr/>
          </p:nvSpPr>
          <p:spPr>
            <a:xfrm>
              <a:off x="285432" y="38568"/>
              <a:ext cx="266681" cy="2624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b="1" dirty="0">
                  <a:latin typeface="Times New Roman"/>
                  <a:ea typeface="Calibri"/>
                  <a:cs typeface="Times New Roman"/>
                </a:rPr>
                <a:t>A</a:t>
              </a:r>
              <a:endParaRPr lang="ru-RU" b="1" dirty="0">
                <a:ea typeface="Calibri"/>
                <a:cs typeface="Times New Roman"/>
              </a:endParaRPr>
            </a:p>
          </p:txBody>
        </p:sp>
        <p:sp>
          <p:nvSpPr>
            <p:cNvPr id="28" name="Поле 57"/>
            <p:cNvSpPr txBox="1"/>
            <p:nvPr/>
          </p:nvSpPr>
          <p:spPr>
            <a:xfrm>
              <a:off x="1942813" y="0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B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sp>
          <p:nvSpPr>
            <p:cNvPr id="29" name="Поле 58"/>
            <p:cNvSpPr txBox="1"/>
            <p:nvPr/>
          </p:nvSpPr>
          <p:spPr>
            <a:xfrm>
              <a:off x="1816764" y="2187684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C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pic>
          <p:nvPicPr>
            <p:cNvPr id="20495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34773"/>
              <a:ext cx="446444" cy="3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/>
            <a:stretch>
              <a:fillRect/>
            </a:stretch>
          </p:blipFill>
          <p:spPr bwMode="auto">
            <a:xfrm>
              <a:off x="1668555" y="1295400"/>
              <a:ext cx="429305" cy="3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00" y="1234939"/>
              <a:ext cx="372450" cy="3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1765300"/>
              <a:ext cx="410550" cy="44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55440" y="908720"/>
            <a:ext cx="9073008" cy="554461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1.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Множества Х и У изображены на рисунке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Выберите </a:t>
            </a:r>
            <a:r>
              <a:rPr lang="ru-RU" sz="5400" dirty="0"/>
              <a:t>Х</a:t>
            </a:r>
            <a:r>
              <a:rPr lang="en-US" sz="5400" dirty="0"/>
              <a:t> </a:t>
            </a:r>
            <a:r>
              <a:rPr lang="ru-RU" sz="5400" dirty="0"/>
              <a:t>⋂ 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/>
              <a:t>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/>
              <a:t>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>
                <a:sym typeface="Symbol"/>
              </a:rPr>
              <a:t>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>
                <a:sym typeface="Symbol"/>
              </a:rPr>
              <a:t>Нет ответа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785C6-7B39-4EA4-B9A0-E3B03F5F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492896"/>
            <a:ext cx="3629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0885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55440" y="908720"/>
            <a:ext cx="9073008" cy="554461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2.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Множества Х и У изображены на рисунке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Выберите </a:t>
            </a:r>
            <a:r>
              <a:rPr lang="ru-RU" sz="5400" dirty="0"/>
              <a:t>Х</a:t>
            </a:r>
            <a:r>
              <a:rPr lang="en-US" sz="5400" dirty="0"/>
              <a:t> </a:t>
            </a:r>
            <a:r>
              <a:rPr lang="ru-RU" sz="5400" dirty="0"/>
              <a:t>⋂ 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/>
              <a:t>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/>
              <a:t>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>
                <a:sym typeface="Symbol"/>
              </a:rPr>
              <a:t>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dirty="0">
                <a:sym typeface="Symbol"/>
              </a:rPr>
              <a:t>Нет ответа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583CA4-9B93-4DD2-8D2E-3FE722B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56992"/>
            <a:ext cx="4371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4251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127448" y="908720"/>
            <a:ext cx="9073008" cy="554461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3.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4000" dirty="0"/>
              <a:t>Что изображено на рисунке?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Х</a:t>
            </a:r>
            <a:r>
              <a:rPr lang="en-US" sz="5400" dirty="0"/>
              <a:t> </a:t>
            </a:r>
            <a:r>
              <a:rPr lang="ru-RU" sz="5400" dirty="0"/>
              <a:t>⋂ У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У</a:t>
            </a:r>
            <a:r>
              <a:rPr lang="en-US" sz="5400" dirty="0"/>
              <a:t> </a:t>
            </a:r>
            <a:r>
              <a:rPr lang="ru-RU" sz="5400" dirty="0"/>
              <a:t>⋃ В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Х дополнение до У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Х подмножество У</a:t>
            </a:r>
            <a:endParaRPr lang="ru-RU" sz="5400" dirty="0">
              <a:sym typeface="Symbol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У подмножество Х</a:t>
            </a:r>
            <a:endParaRPr lang="ru-RU" sz="5400" dirty="0">
              <a:sym typeface="Symbo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785C6-7B39-4EA4-B9A0-E3B03F5F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492896"/>
            <a:ext cx="3629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20880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127448" y="908720"/>
            <a:ext cx="10369152" cy="554461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4.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4000" dirty="0"/>
              <a:t>Что означает желтая область на рисунке?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М</a:t>
            </a:r>
            <a:r>
              <a:rPr lang="en-US" sz="5400" dirty="0"/>
              <a:t> </a:t>
            </a:r>
            <a:r>
              <a:rPr lang="ru-RU" sz="5400" dirty="0"/>
              <a:t>⋂ У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У</a:t>
            </a:r>
            <a:r>
              <a:rPr lang="en-US" sz="5400" dirty="0"/>
              <a:t> </a:t>
            </a:r>
            <a:r>
              <a:rPr lang="ru-RU" sz="5400" dirty="0"/>
              <a:t>⋃ М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дополнение М до У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М подмножество У</a:t>
            </a:r>
            <a:endParaRPr lang="ru-RU" sz="5400" dirty="0">
              <a:sym typeface="Symbol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5400" dirty="0"/>
              <a:t>дополнение У до 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425AB-7BC9-42D7-B2E1-0703FE164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420888"/>
            <a:ext cx="30194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3214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>
                <a:latin typeface="+mn-lt"/>
              </a:rPr>
              <a:t>Задача 5.</a:t>
            </a:r>
            <a:r>
              <a:rPr lang="ru-RU" sz="3200" dirty="0">
                <a:latin typeface="+mn-lt"/>
              </a:rPr>
              <a:t> Какому множеству соответствует заштрихованная область?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66469"/>
            <a:ext cx="3409950" cy="314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3" y="2273931"/>
            <a:ext cx="344805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66469"/>
            <a:ext cx="3409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637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3575</TotalTime>
  <Words>298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Моя ВиС</vt:lpstr>
      <vt:lpstr>Презентация PowerPoint</vt:lpstr>
      <vt:lpstr>Пересечение множеств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</dc:creator>
  <cp:lastModifiedBy>AV-server</cp:lastModifiedBy>
  <cp:revision>223</cp:revision>
  <dcterms:created xsi:type="dcterms:W3CDTF">2011-09-19T18:11:49Z</dcterms:created>
  <dcterms:modified xsi:type="dcterms:W3CDTF">2025-06-09T10:33:08Z</dcterms:modified>
</cp:coreProperties>
</file>