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2"/>
  </p:notesMasterIdLst>
  <p:sldIdLst>
    <p:sldId id="337" r:id="rId2"/>
    <p:sldId id="299" r:id="rId3"/>
    <p:sldId id="346" r:id="rId4"/>
    <p:sldId id="300" r:id="rId5"/>
    <p:sldId id="347" r:id="rId6"/>
    <p:sldId id="301" r:id="rId7"/>
    <p:sldId id="302" r:id="rId8"/>
    <p:sldId id="320" r:id="rId9"/>
    <p:sldId id="348" r:id="rId10"/>
    <p:sldId id="328" r:id="rId11"/>
    <p:sldId id="329" r:id="rId12"/>
    <p:sldId id="349" r:id="rId13"/>
    <p:sldId id="322" r:id="rId14"/>
    <p:sldId id="321" r:id="rId15"/>
    <p:sldId id="335" r:id="rId16"/>
    <p:sldId id="317" r:id="rId17"/>
    <p:sldId id="326" r:id="rId18"/>
    <p:sldId id="327" r:id="rId19"/>
    <p:sldId id="350" r:id="rId20"/>
    <p:sldId id="318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0FF"/>
    <a:srgbClr val="0066CC"/>
    <a:srgbClr val="005AB4"/>
    <a:srgbClr val="66CCFF"/>
    <a:srgbClr val="E8FAFC"/>
    <a:srgbClr val="2592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5" autoAdjust="0"/>
    <p:restoredTop sz="94783" autoAdjust="0"/>
  </p:normalViewPr>
  <p:slideViewPr>
    <p:cSldViewPr>
      <p:cViewPr varScale="1">
        <p:scale>
          <a:sx n="108" d="100"/>
          <a:sy n="108" d="100"/>
        </p:scale>
        <p:origin x="79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F50D62-DC4C-4EDC-985A-AFC370D497FD}" type="datetimeFigureOut">
              <a:rPr lang="ru-RU"/>
              <a:pPr>
                <a:defRPr/>
              </a:pPr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7238749-B0BC-45EE-B44D-C4292B9690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9818702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4191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1872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80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3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3692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88952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31950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0125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7409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3616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2493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019D-A6F0-485D-BF6A-A3A128D334D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2B8CC-57DC-4277-9C80-EA47AE14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>
    <p:wedg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0" y="476672"/>
            <a:ext cx="1123324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7200" b="1" dirty="0">
                <a:solidFill>
                  <a:srgbClr val="018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Операции над множествами: объединение, пересечение, дополнение. </a:t>
            </a:r>
          </a:p>
        </p:txBody>
      </p:sp>
    </p:spTree>
    <p:extLst>
      <p:ext uri="{BB962C8B-B14F-4D97-AF65-F5344CB8AC3E}">
        <p14:creationId xmlns:p14="http://schemas.microsoft.com/office/powerpoint/2010/main" val="3827424648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052736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/>
              <a:t>Задача 1.</a:t>
            </a:r>
            <a:r>
              <a:rPr lang="ru-RU" dirty="0"/>
              <a:t> Пусть А={</a:t>
            </a:r>
            <a:r>
              <a:rPr lang="en-US" dirty="0"/>
              <a:t>1,2,3,4,5,6,7,8,9</a:t>
            </a:r>
            <a:r>
              <a:rPr lang="ru-RU" dirty="0"/>
              <a:t>}, </a:t>
            </a:r>
            <a:r>
              <a:rPr lang="en-US" dirty="0"/>
              <a:t>B</a:t>
            </a:r>
            <a:r>
              <a:rPr lang="ru-RU" dirty="0"/>
              <a:t>={</a:t>
            </a:r>
            <a:r>
              <a:rPr lang="en-US" dirty="0"/>
              <a:t>1,3,5,7,9</a:t>
            </a:r>
            <a:r>
              <a:rPr lang="ru-RU" dirty="0"/>
              <a:t>}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/>
              <a:t>Запишите 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>
                <a:sym typeface="Symbol"/>
              </a:rPr>
              <a:t>: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A </a:t>
            </a:r>
            <a:r>
              <a:rPr lang="ru-RU" dirty="0"/>
              <a:t>⋂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B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 ==</a:t>
            </a:r>
            <a:endParaRPr lang="ru-RU" dirty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A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 =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4) </a:t>
            </a:r>
            <a:r>
              <a:rPr lang="en-US" dirty="0"/>
              <a:t> A </a:t>
            </a:r>
            <a:r>
              <a:rPr lang="ru-RU" dirty="0"/>
              <a:t>⋃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5) </a:t>
            </a:r>
            <a:r>
              <a:rPr lang="en-US" dirty="0"/>
              <a:t> B </a:t>
            </a:r>
            <a:r>
              <a:rPr lang="ru-RU" dirty="0"/>
              <a:t>⋃ </a:t>
            </a:r>
            <a:r>
              <a:rPr lang="ru-RU" dirty="0">
                <a:sym typeface="Symbol"/>
              </a:rPr>
              <a:t> =</a:t>
            </a:r>
            <a:endParaRPr lang="ru-RU" dirty="0"/>
          </a:p>
          <a:p>
            <a:pPr>
              <a:buNone/>
              <a:defRPr/>
            </a:pPr>
            <a:r>
              <a:rPr lang="ru-RU" dirty="0"/>
              <a:t>6) дополнение </a:t>
            </a:r>
            <a:r>
              <a:rPr lang="en-US" dirty="0"/>
              <a:t>A</a:t>
            </a:r>
            <a:r>
              <a:rPr lang="ru-RU" dirty="0"/>
              <a:t> до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7) дополнение </a:t>
            </a:r>
            <a:r>
              <a:rPr lang="en-US" dirty="0">
                <a:sym typeface="Symbol"/>
              </a:rPr>
              <a:t>B</a:t>
            </a:r>
            <a:r>
              <a:rPr lang="ru-RU" dirty="0"/>
              <a:t> до</a:t>
            </a:r>
            <a:r>
              <a:rPr lang="en-US" dirty="0"/>
              <a:t> A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8) А/В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9 В/А =</a:t>
            </a:r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5441391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7488" y="980728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/>
              <a:t>Задача 2.</a:t>
            </a:r>
            <a:r>
              <a:rPr lang="ru-RU" dirty="0"/>
              <a:t> Пусть А={</a:t>
            </a:r>
            <a:r>
              <a:rPr lang="en-US" dirty="0"/>
              <a:t>1,2,3,4,5,6,7,8,9</a:t>
            </a:r>
            <a:r>
              <a:rPr lang="ru-RU" dirty="0"/>
              <a:t>}, </a:t>
            </a:r>
            <a:r>
              <a:rPr lang="en-US" dirty="0"/>
              <a:t>B</a:t>
            </a:r>
            <a:r>
              <a:rPr lang="ru-RU" dirty="0"/>
              <a:t>={</a:t>
            </a:r>
            <a:r>
              <a:rPr lang="en-US" dirty="0"/>
              <a:t>3,</a:t>
            </a:r>
            <a:r>
              <a:rPr lang="ru-RU" dirty="0"/>
              <a:t>6</a:t>
            </a:r>
            <a:r>
              <a:rPr lang="en-US" dirty="0"/>
              <a:t>,9</a:t>
            </a:r>
            <a:r>
              <a:rPr lang="ru-RU" dirty="0"/>
              <a:t>, 12,15}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/>
              <a:t>Запишите 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>
                <a:sym typeface="Symbol"/>
              </a:rPr>
              <a:t>: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A </a:t>
            </a:r>
            <a:r>
              <a:rPr lang="ru-RU" dirty="0"/>
              <a:t>⋂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B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 ==</a:t>
            </a:r>
            <a:endParaRPr lang="ru-RU" dirty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A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 =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4) </a:t>
            </a:r>
            <a:r>
              <a:rPr lang="en-US" dirty="0"/>
              <a:t> A </a:t>
            </a:r>
            <a:r>
              <a:rPr lang="ru-RU" dirty="0"/>
              <a:t>⋃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5) </a:t>
            </a:r>
            <a:r>
              <a:rPr lang="en-US" dirty="0"/>
              <a:t> B </a:t>
            </a:r>
            <a:r>
              <a:rPr lang="ru-RU" dirty="0"/>
              <a:t>⋃ </a:t>
            </a:r>
            <a:r>
              <a:rPr lang="ru-RU" dirty="0">
                <a:sym typeface="Symbol"/>
              </a:rPr>
              <a:t> =</a:t>
            </a:r>
            <a:endParaRPr lang="ru-RU" dirty="0"/>
          </a:p>
          <a:p>
            <a:pPr>
              <a:buNone/>
              <a:defRPr/>
            </a:pPr>
            <a:r>
              <a:rPr lang="ru-RU" dirty="0"/>
              <a:t>6) дополнение </a:t>
            </a:r>
            <a:r>
              <a:rPr lang="en-US" dirty="0"/>
              <a:t>A</a:t>
            </a:r>
            <a:r>
              <a:rPr lang="ru-RU" dirty="0"/>
              <a:t> до </a:t>
            </a:r>
            <a:r>
              <a:rPr lang="en-US" dirty="0"/>
              <a:t>B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7) дополнение </a:t>
            </a:r>
            <a:r>
              <a:rPr lang="en-US" dirty="0">
                <a:sym typeface="Symbol"/>
              </a:rPr>
              <a:t>B</a:t>
            </a:r>
            <a:r>
              <a:rPr lang="ru-RU" dirty="0"/>
              <a:t> до</a:t>
            </a:r>
            <a:r>
              <a:rPr lang="en-US" dirty="0"/>
              <a:t> A</a:t>
            </a:r>
            <a:r>
              <a:rPr lang="ru-RU" dirty="0"/>
              <a:t>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8) А/В =</a:t>
            </a:r>
          </a:p>
          <a:p>
            <a:pPr>
              <a:buFont typeface="Arial" charset="0"/>
              <a:buNone/>
              <a:defRPr/>
            </a:pPr>
            <a:r>
              <a:rPr lang="ru-RU" dirty="0"/>
              <a:t>9 В/А =</a:t>
            </a:r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341694411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496" y="980728"/>
            <a:ext cx="10009112" cy="5183981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b="1" i="1" dirty="0"/>
              <a:t>Задача </a:t>
            </a:r>
            <a:r>
              <a:rPr lang="en-US" b="1" i="1" dirty="0"/>
              <a:t>3</a:t>
            </a:r>
            <a:r>
              <a:rPr lang="ru-RU" b="1" i="1" dirty="0"/>
              <a:t>.</a:t>
            </a:r>
            <a:r>
              <a:rPr lang="ru-RU" dirty="0"/>
              <a:t> Пусть А={</a:t>
            </a:r>
            <a:r>
              <a:rPr lang="en-US" dirty="0"/>
              <a:t>1,2,3,4,5,6,7,8,9</a:t>
            </a:r>
            <a:r>
              <a:rPr lang="ru-RU" dirty="0"/>
              <a:t>}, </a:t>
            </a:r>
            <a:r>
              <a:rPr lang="en-US" dirty="0"/>
              <a:t>B</a:t>
            </a:r>
            <a:r>
              <a:rPr lang="ru-RU" dirty="0"/>
              <a:t>={</a:t>
            </a:r>
            <a:r>
              <a:rPr lang="en-US" dirty="0"/>
              <a:t>3,</a:t>
            </a:r>
            <a:r>
              <a:rPr lang="ru-RU" dirty="0"/>
              <a:t>6</a:t>
            </a:r>
            <a:r>
              <a:rPr lang="en-US" dirty="0"/>
              <a:t>,9</a:t>
            </a:r>
            <a:r>
              <a:rPr lang="ru-RU" dirty="0"/>
              <a:t>, 12,15}</a:t>
            </a:r>
            <a:r>
              <a:rPr lang="en-US" dirty="0"/>
              <a:t>.</a:t>
            </a:r>
            <a:r>
              <a:rPr lang="ru-RU" dirty="0"/>
              <a:t> </a:t>
            </a:r>
          </a:p>
          <a:p>
            <a:pPr>
              <a:buFont typeface="Arial" charset="0"/>
              <a:buNone/>
              <a:defRPr/>
            </a:pPr>
            <a:r>
              <a:rPr lang="ru-RU" sz="2800" dirty="0"/>
              <a:t> 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>
                <a:sym typeface="Symbol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⋂ В</a:t>
            </a:r>
            <a:r>
              <a:rPr lang="en-US" dirty="0"/>
              <a:t>|</a:t>
            </a:r>
            <a:r>
              <a:rPr lang="ru-RU" dirty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|B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</a:t>
            </a:r>
            <a:r>
              <a:rPr lang="en-US" dirty="0">
                <a:sym typeface="Symbol"/>
              </a:rPr>
              <a:t>|</a:t>
            </a:r>
            <a:r>
              <a:rPr lang="ru-RU" dirty="0">
                <a:sym typeface="Symbol"/>
              </a:rPr>
              <a:t> =</a:t>
            </a: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|A </a:t>
            </a:r>
            <a:r>
              <a:rPr lang="ru-RU" dirty="0"/>
              <a:t>⋂ </a:t>
            </a:r>
            <a:r>
              <a:rPr lang="ru-RU" dirty="0">
                <a:sym typeface="Symbol"/>
              </a:rPr>
              <a:t></a:t>
            </a:r>
            <a:r>
              <a:rPr lang="en-US" dirty="0">
                <a:sym typeface="Symbol"/>
              </a:rPr>
              <a:t>|</a:t>
            </a:r>
            <a:r>
              <a:rPr lang="ru-RU" dirty="0">
                <a:sym typeface="Symbol"/>
              </a:rPr>
              <a:t> =</a:t>
            </a:r>
            <a:endParaRPr lang="ru-RU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⋃ В</a:t>
            </a:r>
            <a:r>
              <a:rPr lang="en-US" dirty="0"/>
              <a:t>|</a:t>
            </a:r>
            <a:r>
              <a:rPr lang="ru-RU" dirty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|B </a:t>
            </a:r>
            <a:r>
              <a:rPr lang="ru-RU" dirty="0"/>
              <a:t>⋃ </a:t>
            </a:r>
            <a:r>
              <a:rPr lang="ru-RU" dirty="0">
                <a:sym typeface="Symbol"/>
              </a:rPr>
              <a:t> </a:t>
            </a:r>
            <a:r>
              <a:rPr lang="en-US" dirty="0">
                <a:sym typeface="Symbol"/>
              </a:rPr>
              <a:t>|</a:t>
            </a:r>
            <a:r>
              <a:rPr lang="ru-RU" dirty="0">
                <a:sym typeface="Symbol"/>
              </a:rPr>
              <a:t>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дополнение </a:t>
            </a:r>
            <a:r>
              <a:rPr lang="en-US" dirty="0"/>
              <a:t>A</a:t>
            </a:r>
            <a:r>
              <a:rPr lang="ru-RU" dirty="0"/>
              <a:t> до </a:t>
            </a:r>
            <a:r>
              <a:rPr lang="en-US" dirty="0"/>
              <a:t>B|</a:t>
            </a:r>
            <a:r>
              <a:rPr lang="ru-RU" dirty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дополнение </a:t>
            </a:r>
            <a:r>
              <a:rPr lang="en-US" dirty="0">
                <a:sym typeface="Symbol"/>
              </a:rPr>
              <a:t>B</a:t>
            </a:r>
            <a:r>
              <a:rPr lang="ru-RU" dirty="0"/>
              <a:t> до</a:t>
            </a:r>
            <a:r>
              <a:rPr lang="en-US" dirty="0"/>
              <a:t> A|</a:t>
            </a:r>
            <a:r>
              <a:rPr lang="ru-RU" dirty="0"/>
              <a:t> 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А-В </a:t>
            </a:r>
            <a:r>
              <a:rPr lang="en-US" dirty="0"/>
              <a:t>|</a:t>
            </a:r>
            <a:r>
              <a:rPr lang="ru-RU" dirty="0"/>
              <a:t>=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|</a:t>
            </a:r>
            <a:r>
              <a:rPr lang="ru-RU" dirty="0"/>
              <a:t>В-А </a:t>
            </a:r>
            <a:r>
              <a:rPr lang="en-US" dirty="0"/>
              <a:t>|</a:t>
            </a:r>
            <a:r>
              <a:rPr lang="ru-RU" dirty="0"/>
              <a:t>=</a:t>
            </a:r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7977456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1344" y="683124"/>
            <a:ext cx="109052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hangingPunct="1">
              <a:buNone/>
            </a:pPr>
            <a:r>
              <a:rPr lang="ru-RU" sz="3200" b="1" i="1" dirty="0">
                <a:latin typeface="+mn-lt"/>
              </a:rPr>
              <a:t>Задача 4.</a:t>
            </a:r>
            <a:r>
              <a:rPr lang="ru-RU" sz="3200" dirty="0">
                <a:latin typeface="+mn-lt"/>
              </a:rPr>
              <a:t> Каждая семья, живущая в нашем доме, выписывает или  газету, или журнал, или и то и другое вместе. 75 семей выписывают газету, а 27 семей выписывают журнал и лишь 13 семей выписывают и журнал, и газету. Сколько семей живет в нашем доме?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791744" y="3667433"/>
            <a:ext cx="3317531" cy="2344917"/>
            <a:chOff x="3715095" y="2111197"/>
            <a:chExt cx="3317531" cy="2344917"/>
          </a:xfrm>
        </p:grpSpPr>
        <p:sp>
          <p:nvSpPr>
            <p:cNvPr id="25" name="Овал 24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/>
            </a:p>
          </p:txBody>
        </p:sp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5087244" y="3221986"/>
              <a:ext cx="648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13</a:t>
              </a: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4115484" y="3221986"/>
              <a:ext cx="649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62</a:t>
              </a: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6031264" y="3221986"/>
              <a:ext cx="647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14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715095" y="2160796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Газета 75</a:t>
              </a: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5275180" y="2111197"/>
              <a:ext cx="15121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Журнал 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489583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908721"/>
            <a:ext cx="94330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>
                <a:latin typeface="+mn-lt"/>
              </a:rPr>
              <a:t>Задача 5. </a:t>
            </a:r>
            <a:r>
              <a:rPr lang="ru-RU" sz="3200" dirty="0">
                <a:latin typeface="+mn-lt"/>
              </a:rPr>
              <a:t>На фирме  работают 67 человек. Из них 47 знают английский язык, 35 - немецкий язык, а 23 - оба языка. Сколько человек в фирме не знают ни английского, ни немецкого языков?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355277" y="3353579"/>
            <a:ext cx="3317531" cy="2295318"/>
            <a:chOff x="3715095" y="2160796"/>
            <a:chExt cx="3317531" cy="2295318"/>
          </a:xfrm>
        </p:grpSpPr>
        <p:sp>
          <p:nvSpPr>
            <p:cNvPr id="25" name="Овал 24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800"/>
            </a:p>
          </p:txBody>
        </p:sp>
        <p:sp>
          <p:nvSpPr>
            <p:cNvPr id="32" name="TextBox 10"/>
            <p:cNvSpPr txBox="1">
              <a:spLocks noChangeArrowheads="1"/>
            </p:cNvSpPr>
            <p:nvPr/>
          </p:nvSpPr>
          <p:spPr bwMode="auto">
            <a:xfrm>
              <a:off x="5087244" y="3221986"/>
              <a:ext cx="6483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23</a:t>
              </a:r>
            </a:p>
          </p:txBody>
        </p:sp>
        <p:sp>
          <p:nvSpPr>
            <p:cNvPr id="33" name="TextBox 11"/>
            <p:cNvSpPr txBox="1">
              <a:spLocks noChangeArrowheads="1"/>
            </p:cNvSpPr>
            <p:nvPr/>
          </p:nvSpPr>
          <p:spPr bwMode="auto">
            <a:xfrm>
              <a:off x="4115484" y="3221986"/>
              <a:ext cx="6493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24</a:t>
              </a: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6031264" y="3221986"/>
              <a:ext cx="6477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800" dirty="0"/>
                <a:t>12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715095" y="2160796"/>
              <a:ext cx="1152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Англ. 47</a:t>
              </a:r>
            </a:p>
          </p:txBody>
        </p:sp>
        <p:sp>
          <p:nvSpPr>
            <p:cNvPr id="38" name="TextBox 16"/>
            <p:cNvSpPr txBox="1">
              <a:spLocks noChangeArrowheads="1"/>
            </p:cNvSpPr>
            <p:nvPr/>
          </p:nvSpPr>
          <p:spPr bwMode="auto">
            <a:xfrm>
              <a:off x="5987294" y="2195513"/>
              <a:ext cx="1045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Нем. 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4497054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052736"/>
            <a:ext cx="115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n-lt"/>
              </a:rPr>
              <a:t>Задача 6. </a:t>
            </a:r>
            <a:r>
              <a:rPr lang="ru-RU" sz="3600" dirty="0">
                <a:latin typeface="+mn-lt"/>
              </a:rPr>
              <a:t>Из 150 учащихся французский изучают 40, китайский — 28, корейский — 27, французский и китайский — 6, французский и корейский — 8, китайский и корейский — 4 учащихся. Все три языка — 2.</a:t>
            </a:r>
          </a:p>
          <a:p>
            <a:r>
              <a:rPr lang="ru-RU" sz="3600" dirty="0">
                <a:latin typeface="+mn-lt"/>
              </a:rPr>
              <a:t>Сколько учащихся не изучают ни одного языка?</a:t>
            </a:r>
          </a:p>
        </p:txBody>
      </p:sp>
    </p:spTree>
    <p:extLst>
      <p:ext uri="{BB962C8B-B14F-4D97-AF65-F5344CB8AC3E}">
        <p14:creationId xmlns:p14="http://schemas.microsoft.com/office/powerpoint/2010/main" val="657926519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-11905"/>
            <a:ext cx="9912424" cy="5611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549275"/>
            <a:ext cx="10801200" cy="5183981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i="1" dirty="0"/>
              <a:t>Задача 7.</a:t>
            </a:r>
            <a:r>
              <a:rPr lang="ru-RU" dirty="0"/>
              <a:t> Пусть М={а, б, в}, </a:t>
            </a:r>
            <a:r>
              <a:rPr lang="en-US" dirty="0"/>
              <a:t>P</a:t>
            </a:r>
            <a:r>
              <a:rPr lang="ru-RU" dirty="0"/>
              <a:t>={а, б, г, д, и}, </a:t>
            </a:r>
            <a:r>
              <a:rPr lang="en-US" dirty="0"/>
              <a:t>K</a:t>
            </a:r>
            <a:r>
              <a:rPr lang="ru-RU" dirty="0"/>
              <a:t>={г, д, и}. </a:t>
            </a:r>
          </a:p>
          <a:p>
            <a:pPr>
              <a:buFont typeface="Arial" charset="0"/>
              <a:buNone/>
              <a:defRPr/>
            </a:pPr>
            <a:r>
              <a:rPr lang="ru-RU" sz="2800" dirty="0"/>
              <a:t>Запишите с помощью фигурных скобок или знака </a:t>
            </a:r>
            <a:r>
              <a:rPr lang="en-US" sz="2800" dirty="0">
                <a:sym typeface="Symbol"/>
              </a:rPr>
              <a:t></a:t>
            </a:r>
            <a:r>
              <a:rPr lang="ru-RU" sz="2800" dirty="0">
                <a:sym typeface="Symbol"/>
              </a:rPr>
              <a:t>: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M </a:t>
            </a:r>
            <a:r>
              <a:rPr lang="ru-RU" dirty="0"/>
              <a:t>⋂ </a:t>
            </a:r>
            <a:r>
              <a:rPr lang="en-US" dirty="0"/>
              <a:t>P</a:t>
            </a:r>
            <a:r>
              <a:rPr lang="ru-RU" dirty="0"/>
              <a:t> </a:t>
            </a:r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en-US" dirty="0"/>
              <a:t>M </a:t>
            </a:r>
            <a:r>
              <a:rPr lang="ru-RU" dirty="0"/>
              <a:t>⋂ </a:t>
            </a:r>
            <a:r>
              <a:rPr lang="en-US" dirty="0"/>
              <a:t>K</a:t>
            </a:r>
            <a:endParaRPr lang="ru-RU" dirty="0"/>
          </a:p>
          <a:p>
            <a:pPr marL="514350" indent="-514350">
              <a:buFont typeface="Arial" charset="0"/>
              <a:buAutoNum type="arabicParenR"/>
              <a:defRPr/>
            </a:pP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⋂ </a:t>
            </a:r>
            <a:r>
              <a:rPr lang="en-US" dirty="0"/>
              <a:t>K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4) </a:t>
            </a:r>
            <a:r>
              <a:rPr lang="en-US" dirty="0"/>
              <a:t>M </a:t>
            </a:r>
            <a:r>
              <a:rPr lang="ru-RU" dirty="0"/>
              <a:t>⋃ </a:t>
            </a:r>
            <a:r>
              <a:rPr lang="en-US" dirty="0"/>
              <a:t>P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5) </a:t>
            </a:r>
            <a:r>
              <a:rPr lang="en-US" dirty="0"/>
              <a:t>M </a:t>
            </a:r>
            <a:r>
              <a:rPr lang="ru-RU" dirty="0"/>
              <a:t>⋃ </a:t>
            </a:r>
            <a:r>
              <a:rPr lang="en-US" dirty="0"/>
              <a:t>K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6) </a:t>
            </a:r>
            <a:r>
              <a:rPr lang="en-US" dirty="0"/>
              <a:t>K </a:t>
            </a:r>
            <a:r>
              <a:rPr lang="ru-RU" dirty="0"/>
              <a:t>⋃ </a:t>
            </a:r>
            <a:r>
              <a:rPr lang="en-US" dirty="0"/>
              <a:t>P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7) дополнение </a:t>
            </a:r>
            <a:r>
              <a:rPr lang="en-US" dirty="0"/>
              <a:t>K</a:t>
            </a:r>
            <a:r>
              <a:rPr lang="ru-RU" dirty="0"/>
              <a:t> до </a:t>
            </a:r>
            <a:r>
              <a:rPr lang="en-US" dirty="0"/>
              <a:t>P</a:t>
            </a:r>
            <a:endParaRPr lang="ru-RU" dirty="0"/>
          </a:p>
          <a:p>
            <a:pPr>
              <a:buFont typeface="Arial" charset="0"/>
              <a:buNone/>
              <a:defRPr/>
            </a:pPr>
            <a:r>
              <a:rPr lang="ru-RU" dirty="0"/>
              <a:t> 8)  дополнение </a:t>
            </a:r>
            <a:r>
              <a:rPr lang="ru-RU" dirty="0">
                <a:sym typeface="Symbol"/>
              </a:rPr>
              <a:t></a:t>
            </a:r>
            <a:r>
              <a:rPr lang="ru-RU" dirty="0"/>
              <a:t> до</a:t>
            </a:r>
            <a:r>
              <a:rPr lang="en-US" dirty="0"/>
              <a:t> M</a:t>
            </a:r>
            <a:endParaRPr lang="ru-RU" dirty="0"/>
          </a:p>
          <a:p>
            <a:pPr>
              <a:buFont typeface="Arial" charset="0"/>
              <a:buNone/>
              <a:defRPr/>
            </a:pPr>
            <a:endParaRPr lang="ru-RU" sz="1800" b="1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84032" y="2708920"/>
            <a:ext cx="5400600" cy="3585516"/>
            <a:chOff x="3719514" y="2308225"/>
            <a:chExt cx="3313112" cy="2147889"/>
          </a:xfrm>
        </p:grpSpPr>
        <p:sp>
          <p:nvSpPr>
            <p:cNvPr id="2" name="Овал 1"/>
            <p:cNvSpPr/>
            <p:nvPr/>
          </p:nvSpPr>
          <p:spPr>
            <a:xfrm>
              <a:off x="5016501" y="258445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719514" y="2565401"/>
              <a:ext cx="2016125" cy="1871663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5999297" y="3129391"/>
              <a:ext cx="972544" cy="90285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8100">
              <a:solidFill>
                <a:srgbClr val="005A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59376" y="2997200"/>
              <a:ext cx="3603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а</a:t>
              </a:r>
            </a:p>
          </p:txBody>
        </p:sp>
        <p:sp>
          <p:nvSpPr>
            <p:cNvPr id="19464" name="TextBox 10"/>
            <p:cNvSpPr txBox="1">
              <a:spLocks noChangeArrowheads="1"/>
            </p:cNvSpPr>
            <p:nvPr/>
          </p:nvSpPr>
          <p:spPr bwMode="auto">
            <a:xfrm>
              <a:off x="5159376" y="3429000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б</a:t>
              </a:r>
            </a:p>
          </p:txBody>
        </p:sp>
        <p:sp>
          <p:nvSpPr>
            <p:cNvPr id="19465" name="TextBox 11"/>
            <p:cNvSpPr txBox="1">
              <a:spLocks noChangeArrowheads="1"/>
            </p:cNvSpPr>
            <p:nvPr/>
          </p:nvSpPr>
          <p:spPr bwMode="auto">
            <a:xfrm>
              <a:off x="4224339" y="3316289"/>
              <a:ext cx="358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в</a:t>
              </a:r>
            </a:p>
          </p:txBody>
        </p:sp>
        <p:sp>
          <p:nvSpPr>
            <p:cNvPr id="19466" name="TextBox 12"/>
            <p:cNvSpPr txBox="1">
              <a:spLocks noChangeArrowheads="1"/>
            </p:cNvSpPr>
            <p:nvPr/>
          </p:nvSpPr>
          <p:spPr bwMode="auto">
            <a:xfrm>
              <a:off x="6527801" y="3602038"/>
              <a:ext cx="3603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д</a:t>
              </a:r>
            </a:p>
          </p:txBody>
        </p:sp>
        <p:sp>
          <p:nvSpPr>
            <p:cNvPr id="19467" name="TextBox 13"/>
            <p:cNvSpPr txBox="1">
              <a:spLocks noChangeArrowheads="1"/>
            </p:cNvSpPr>
            <p:nvPr/>
          </p:nvSpPr>
          <p:spPr bwMode="auto">
            <a:xfrm>
              <a:off x="6450013" y="3124200"/>
              <a:ext cx="3603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г</a:t>
              </a:r>
            </a:p>
          </p:txBody>
        </p:sp>
        <p:sp>
          <p:nvSpPr>
            <p:cNvPr id="19468" name="TextBox 14"/>
            <p:cNvSpPr txBox="1">
              <a:spLocks noChangeArrowheads="1"/>
            </p:cNvSpPr>
            <p:nvPr/>
          </p:nvSpPr>
          <p:spPr bwMode="auto">
            <a:xfrm>
              <a:off x="6672263" y="330835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/>
                <a:t>и</a:t>
              </a:r>
            </a:p>
          </p:txBody>
        </p:sp>
        <p:sp>
          <p:nvSpPr>
            <p:cNvPr id="19469" name="TextBox 15"/>
            <p:cNvSpPr txBox="1">
              <a:spLocks noChangeArrowheads="1"/>
            </p:cNvSpPr>
            <p:nvPr/>
          </p:nvSpPr>
          <p:spPr bwMode="auto">
            <a:xfrm>
              <a:off x="3810001" y="2492375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М</a:t>
              </a:r>
            </a:p>
          </p:txBody>
        </p: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5664201" y="2308225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/>
                <a:t>Р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6186355" y="2862203"/>
              <a:ext cx="3603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b="1" dirty="0"/>
                <a:t>К</a:t>
              </a:r>
            </a:p>
          </p:txBody>
        </p:sp>
      </p:grp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>
                <a:latin typeface="+mn-lt"/>
              </a:rPr>
              <a:t>Задача 8.</a:t>
            </a:r>
            <a:r>
              <a:rPr lang="ru-RU" sz="3200" dirty="0">
                <a:latin typeface="+mn-lt"/>
              </a:rPr>
              <a:t> Какому множеству соответствует заштрихованная область?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066469"/>
            <a:ext cx="3409950" cy="3143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3" y="2273931"/>
            <a:ext cx="3448050" cy="3038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2066469"/>
            <a:ext cx="34099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6379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599619"/>
            <a:ext cx="10441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2215"/>
            <a:r>
              <a:rPr lang="ru-RU" sz="3200" b="1" i="1" dirty="0">
                <a:latin typeface="+mn-lt"/>
              </a:rPr>
              <a:t>Задача 9. </a:t>
            </a:r>
            <a:r>
              <a:rPr lang="ru-RU" sz="3200" dirty="0">
                <a:latin typeface="+mn-lt"/>
              </a:rPr>
              <a:t>Какому множеству соответствует заштрихованная область?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132855"/>
            <a:ext cx="3390900" cy="3095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273931"/>
            <a:ext cx="3381375" cy="3095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132856"/>
            <a:ext cx="3467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69103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695400" y="741886"/>
            <a:ext cx="6768752" cy="4775346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3200" b="1" i="1" dirty="0"/>
              <a:t>Задача 10.</a:t>
            </a:r>
            <a:r>
              <a:rPr lang="ru-RU" sz="3200" dirty="0"/>
              <a:t> </a:t>
            </a:r>
          </a:p>
          <a:p>
            <a:pPr marL="0" indent="0">
              <a:buNone/>
              <a:defRPr/>
            </a:pPr>
            <a:r>
              <a:rPr lang="ru-RU" sz="3200" dirty="0">
                <a:sym typeface="Symbol"/>
              </a:rPr>
              <a:t>Какой рисунок соответствует выражению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 = 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В = 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⋃ В = 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⋂ В = </a:t>
            </a:r>
            <a:r>
              <a:rPr lang="ru-RU" sz="3200" dirty="0">
                <a:sym typeface="Symbol"/>
              </a:rPr>
              <a:t>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3200" dirty="0"/>
              <a:t>А</a:t>
            </a:r>
            <a:r>
              <a:rPr lang="en-US" sz="3200" dirty="0"/>
              <a:t> </a:t>
            </a:r>
            <a:r>
              <a:rPr lang="ru-RU" sz="3200" dirty="0"/>
              <a:t>- В = </a:t>
            </a:r>
            <a:r>
              <a:rPr lang="ru-RU" sz="3200" dirty="0">
                <a:sym typeface="Symbol"/>
              </a:rPr>
              <a:t>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60848"/>
            <a:ext cx="5584676" cy="4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1010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1127448" y="2204050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9">
            <a:off x="982740" y="4964113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52"/>
          <p:cNvSpPr>
            <a:spLocks noChangeArrowheads="1"/>
          </p:cNvSpPr>
          <p:nvPr/>
        </p:nvSpPr>
        <p:spPr bwMode="auto">
          <a:xfrm>
            <a:off x="2783632" y="5726113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X</a:t>
            </a:r>
            <a:r>
              <a:rPr lang="ru-RU" altLang="ru-RU" sz="2400" dirty="0"/>
              <a:t> ∩ </a:t>
            </a:r>
            <a:r>
              <a:rPr lang="ru-RU" altLang="ru-RU" sz="2400" i="1" dirty="0"/>
              <a:t>Y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-20637" y="-7936"/>
            <a:ext cx="6328100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Пересечение</a:t>
            </a:r>
            <a:r>
              <a:rPr lang="ru-RU" altLang="ru-RU" sz="4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altLang="ru-RU" sz="4000" dirty="0">
                <a:latin typeface="+mn-lt"/>
              </a:rPr>
              <a:t>множеств</a:t>
            </a:r>
          </a:p>
        </p:txBody>
      </p:sp>
      <p:sp>
        <p:nvSpPr>
          <p:cNvPr id="13321" name="Подзаголовок 5"/>
          <p:cNvSpPr txBox="1">
            <a:spLocks/>
          </p:cNvSpPr>
          <p:nvPr/>
        </p:nvSpPr>
        <p:spPr bwMode="auto">
          <a:xfrm>
            <a:off x="908050" y="870585"/>
            <a:ext cx="9428163" cy="97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3200" b="1" dirty="0">
                <a:latin typeface="+mn-lt"/>
              </a:rPr>
              <a:t>Пересечением</a:t>
            </a:r>
            <a:r>
              <a:rPr lang="ru-RU" altLang="ru-RU" sz="3200" dirty="0">
                <a:latin typeface="+mn-lt"/>
              </a:rPr>
              <a:t> двух множеств </a:t>
            </a:r>
            <a:r>
              <a:rPr lang="ru-RU" altLang="ru-RU" sz="3200" i="1" dirty="0">
                <a:latin typeface="+mn-lt"/>
              </a:rPr>
              <a:t>X</a:t>
            </a:r>
            <a:r>
              <a:rPr lang="ru-RU" altLang="ru-RU" sz="3200" dirty="0">
                <a:latin typeface="+mn-lt"/>
              </a:rPr>
              <a:t> и </a:t>
            </a:r>
            <a:r>
              <a:rPr lang="ru-RU" altLang="ru-RU" sz="3200" i="1" dirty="0">
                <a:latin typeface="+mn-lt"/>
              </a:rPr>
              <a:t>Y</a:t>
            </a:r>
            <a:r>
              <a:rPr lang="ru-RU" altLang="ru-RU" sz="3200" dirty="0">
                <a:latin typeface="+mn-lt"/>
              </a:rPr>
              <a:t> называется множество их общих элементов. Обозначается </a:t>
            </a:r>
            <a:r>
              <a:rPr lang="ru-RU" altLang="ru-RU" sz="3200" i="1" dirty="0">
                <a:latin typeface="+mn-lt"/>
              </a:rPr>
              <a:t>X</a:t>
            </a:r>
            <a:r>
              <a:rPr lang="ru-RU" altLang="ru-RU" sz="3200" dirty="0">
                <a:latin typeface="+mn-lt"/>
              </a:rPr>
              <a:t> ∩ </a:t>
            </a:r>
            <a:r>
              <a:rPr lang="ru-RU" altLang="ru-RU" sz="3200" i="1" dirty="0">
                <a:latin typeface="+mn-lt"/>
              </a:rPr>
              <a:t>Y.</a:t>
            </a:r>
            <a:endParaRPr lang="ru-RU" altLang="ru-RU" sz="3200" b="1" dirty="0">
              <a:latin typeface="+mn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9336" y="949220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3323" name="Группа 7"/>
          <p:cNvGrpSpPr>
            <a:grpSpLocks/>
          </p:cNvGrpSpPr>
          <p:nvPr/>
        </p:nvGrpSpPr>
        <p:grpSpPr bwMode="auto">
          <a:xfrm>
            <a:off x="111918" y="795233"/>
            <a:ext cx="10224295" cy="1093787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812"/>
              <a:ext cx="5929354" cy="12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1271464" y="2492896"/>
            <a:ext cx="3384376" cy="2010843"/>
            <a:chOff x="1055440" y="2492896"/>
            <a:chExt cx="3376611" cy="2010843"/>
          </a:xfrm>
        </p:grpSpPr>
        <p:grpSp>
          <p:nvGrpSpPr>
            <p:cNvPr id="13324" name="Группа 14"/>
            <p:cNvGrpSpPr>
              <a:grpSpLocks/>
            </p:cNvGrpSpPr>
            <p:nvPr/>
          </p:nvGrpSpPr>
          <p:grpSpPr bwMode="auto">
            <a:xfrm>
              <a:off x="1197120" y="2492896"/>
              <a:ext cx="3092057" cy="2010843"/>
              <a:chOff x="-788894" y="2526705"/>
              <a:chExt cx="4242617" cy="2759683"/>
            </a:xfrm>
          </p:grpSpPr>
          <p:sp>
            <p:nvSpPr>
              <p:cNvPr id="13" name="Хорда 12"/>
              <p:cNvSpPr/>
              <p:nvPr/>
            </p:nvSpPr>
            <p:spPr>
              <a:xfrm>
                <a:off x="-788894" y="2526705"/>
                <a:ext cx="2769670" cy="2714644"/>
              </a:xfrm>
              <a:prstGeom prst="chord">
                <a:avLst>
                  <a:gd name="adj1" fmla="val 18173091"/>
                  <a:gd name="adj2" fmla="val 3423893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  <p:sp>
            <p:nvSpPr>
              <p:cNvPr id="14" name="Хорда 13"/>
              <p:cNvSpPr/>
              <p:nvPr/>
            </p:nvSpPr>
            <p:spPr>
              <a:xfrm>
                <a:off x="713671" y="2571744"/>
                <a:ext cx="2740052" cy="2714644"/>
              </a:xfrm>
              <a:prstGeom prst="chord">
                <a:avLst>
                  <a:gd name="adj1" fmla="val 7427611"/>
                  <a:gd name="adj2" fmla="val 14173099"/>
                </a:avLst>
              </a:prstGeom>
              <a:solidFill>
                <a:srgbClr val="29C7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1" name="Хорда 10"/>
            <p:cNvSpPr/>
            <p:nvPr/>
          </p:nvSpPr>
          <p:spPr>
            <a:xfrm>
              <a:off x="1217365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2" name="Хорда 11"/>
            <p:cNvSpPr/>
            <p:nvPr/>
          </p:nvSpPr>
          <p:spPr>
            <a:xfrm>
              <a:off x="2311152" y="2525714"/>
              <a:ext cx="1978025" cy="1978025"/>
            </a:xfrm>
            <a:prstGeom prst="chord">
              <a:avLst>
                <a:gd name="adj1" fmla="val 2700000"/>
                <a:gd name="adj2" fmla="val 2607572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327" name="TextBox 17"/>
            <p:cNvSpPr txBox="1">
              <a:spLocks noChangeArrowheads="1"/>
            </p:cNvSpPr>
            <p:nvPr/>
          </p:nvSpPr>
          <p:spPr bwMode="auto">
            <a:xfrm>
              <a:off x="1055440" y="2571751"/>
              <a:ext cx="3762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endParaRPr lang="ru-RU" altLang="ru-RU" sz="2400" i="1"/>
            </a:p>
          </p:txBody>
        </p:sp>
        <p:sp>
          <p:nvSpPr>
            <p:cNvPr id="13328" name="TextBox 18"/>
            <p:cNvSpPr txBox="1">
              <a:spLocks noChangeArrowheads="1"/>
            </p:cNvSpPr>
            <p:nvPr/>
          </p:nvSpPr>
          <p:spPr bwMode="auto">
            <a:xfrm>
              <a:off x="3993901" y="2571751"/>
              <a:ext cx="438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  <p:sp>
          <p:nvSpPr>
            <p:cNvPr id="13329" name="TextBox 19"/>
            <p:cNvSpPr txBox="1">
              <a:spLocks noChangeArrowheads="1"/>
            </p:cNvSpPr>
            <p:nvPr/>
          </p:nvSpPr>
          <p:spPr bwMode="auto">
            <a:xfrm>
              <a:off x="2187327" y="3276601"/>
              <a:ext cx="11461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∩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885829" y="2387383"/>
            <a:ext cx="550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∩ Y = </a:t>
            </a:r>
            <a:r>
              <a:rPr lang="en-US" altLang="ru-RU" sz="3600" b="1" dirty="0"/>
              <a:t>{t</a:t>
            </a:r>
            <a:r>
              <a:rPr lang="ru-RU" altLang="ru-RU" sz="3600" b="1" dirty="0"/>
              <a:t> </a:t>
            </a:r>
            <a:r>
              <a:rPr lang="en-US" altLang="ru-RU" sz="3600" b="1" dirty="0"/>
              <a:t>| t</a:t>
            </a:r>
            <a:r>
              <a:rPr lang="ru-RU" sz="3600" b="1" dirty="0">
                <a:solidFill>
                  <a:schemeClr val="dk1"/>
                </a:solidFill>
              </a:rPr>
              <a:t> ∈ </a:t>
            </a:r>
            <a:r>
              <a:rPr lang="en-US" altLang="ru-RU" sz="3600" b="1" dirty="0"/>
              <a:t>X </a:t>
            </a:r>
            <a:r>
              <a:rPr lang="ru-RU" altLang="ru-RU" sz="3600" b="1" dirty="0"/>
              <a:t>и </a:t>
            </a:r>
            <a:r>
              <a:rPr lang="en-US" altLang="ru-RU" sz="3600" b="1" dirty="0"/>
              <a:t>t</a:t>
            </a:r>
            <a:r>
              <a:rPr lang="ru-RU" sz="3600" b="1" dirty="0">
                <a:solidFill>
                  <a:schemeClr val="dk1"/>
                </a:solidFill>
              </a:rPr>
              <a:t> ∈ </a:t>
            </a:r>
            <a:r>
              <a:rPr lang="en-US" altLang="ru-RU" sz="3600" b="1" dirty="0"/>
              <a:t>Y}</a:t>
            </a:r>
            <a:endParaRPr lang="ru-RU" altLang="ru-RU" sz="3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5829" y="3399576"/>
            <a:ext cx="5740473" cy="2921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Пример: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= </a:t>
            </a:r>
            <a:r>
              <a:rPr lang="en-US" altLang="ru-RU" sz="3600" b="1" dirty="0"/>
              <a:t>{0,1,2,3,4,5,6,7,8,9}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Y = </a:t>
            </a:r>
            <a:r>
              <a:rPr lang="en-US" altLang="ru-RU" sz="3600" b="1" dirty="0"/>
              <a:t>{1,3,5,7,9,11,12}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∩ Y = </a:t>
            </a:r>
            <a:r>
              <a:rPr lang="en-US" altLang="ru-RU" sz="3600" b="1" dirty="0"/>
              <a:t>{1,3,5,7,9}</a:t>
            </a:r>
            <a:endParaRPr lang="ru-RU" altLang="ru-RU" sz="3600" b="1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2525"/>
            <a:ext cx="5159896" cy="7621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Вопросы и задания</a:t>
            </a: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914364" y="1628800"/>
            <a:ext cx="4541676" cy="4968552"/>
          </a:xfrm>
          <a:blipFill rotWithShape="1">
            <a:blip r:embed="rId2"/>
            <a:stretch>
              <a:fillRect l="-2685" t="-1227"/>
            </a:stretch>
          </a:blipFill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>
                <a:noFill/>
              </a:rPr>
              <a:t> </a:t>
            </a:r>
          </a:p>
        </p:txBody>
      </p:sp>
      <p:grpSp>
        <p:nvGrpSpPr>
          <p:cNvPr id="20484" name="Полотно 41"/>
          <p:cNvGrpSpPr>
            <a:grpSpLocks/>
          </p:cNvGrpSpPr>
          <p:nvPr/>
        </p:nvGrpSpPr>
        <p:grpSpPr bwMode="auto">
          <a:xfrm>
            <a:off x="6240463" y="2060576"/>
            <a:ext cx="4248150" cy="3744913"/>
            <a:chOff x="0" y="0"/>
            <a:chExt cx="2787650" cy="2527300"/>
          </a:xfrm>
        </p:grpSpPr>
        <p:sp>
          <p:nvSpPr>
            <p:cNvPr id="20485" name="Прямоугольник 19"/>
            <p:cNvSpPr>
              <a:spLocks noChangeArrowheads="1"/>
            </p:cNvSpPr>
            <p:nvPr/>
          </p:nvSpPr>
          <p:spPr bwMode="auto">
            <a:xfrm>
              <a:off x="0" y="0"/>
              <a:ext cx="278765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4796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009429" y="108206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52113" y="806722"/>
              <a:ext cx="1657381" cy="1638084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489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4"/>
            <a:stretch>
              <a:fillRect/>
            </a:stretch>
          </p:blipFill>
          <p:spPr bwMode="auto">
            <a:xfrm>
              <a:off x="1190327" y="969734"/>
              <a:ext cx="372566" cy="371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230" y="434773"/>
              <a:ext cx="483370" cy="471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Рисунок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51" y="434773"/>
              <a:ext cx="347842" cy="36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оле 56"/>
            <p:cNvSpPr txBox="1"/>
            <p:nvPr/>
          </p:nvSpPr>
          <p:spPr>
            <a:xfrm>
              <a:off x="285432" y="38568"/>
              <a:ext cx="266681" cy="2624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b="1" dirty="0">
                  <a:latin typeface="Times New Roman"/>
                  <a:ea typeface="Calibri"/>
                  <a:cs typeface="Times New Roman"/>
                </a:rPr>
                <a:t>A</a:t>
              </a:r>
              <a:endParaRPr lang="ru-RU" b="1" dirty="0">
                <a:ea typeface="Calibri"/>
                <a:cs typeface="Times New Roman"/>
              </a:endParaRPr>
            </a:p>
          </p:txBody>
        </p:sp>
        <p:sp>
          <p:nvSpPr>
            <p:cNvPr id="28" name="Поле 57"/>
            <p:cNvSpPr txBox="1"/>
            <p:nvPr/>
          </p:nvSpPr>
          <p:spPr>
            <a:xfrm>
              <a:off x="1942813" y="0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B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sp>
          <p:nvSpPr>
            <p:cNvPr id="29" name="Поле 58"/>
            <p:cNvSpPr txBox="1"/>
            <p:nvPr/>
          </p:nvSpPr>
          <p:spPr>
            <a:xfrm>
              <a:off x="1816764" y="2187684"/>
              <a:ext cx="266681" cy="2635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000" b="1" dirty="0">
                  <a:latin typeface="Times New Roman"/>
                  <a:ea typeface="Calibri"/>
                  <a:cs typeface="Times New Roman"/>
                </a:rPr>
                <a:t>C</a:t>
              </a:r>
              <a:endParaRPr lang="ru-RU" sz="1600" b="1" dirty="0">
                <a:ea typeface="Calibri"/>
                <a:cs typeface="Times New Roman"/>
              </a:endParaRPr>
            </a:p>
          </p:txBody>
        </p:sp>
        <p:pic>
          <p:nvPicPr>
            <p:cNvPr id="20495" name="Рисунок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100" y="434773"/>
              <a:ext cx="446444" cy="354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8"/>
            <a:stretch>
              <a:fillRect/>
            </a:stretch>
          </p:blipFill>
          <p:spPr bwMode="auto">
            <a:xfrm>
              <a:off x="1668555" y="1295400"/>
              <a:ext cx="429305" cy="335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Рисунок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00" y="1234939"/>
              <a:ext cx="372450" cy="39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950" y="1765300"/>
              <a:ext cx="410550" cy="447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911424" y="1572965"/>
            <a:ext cx="4896544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Множества А и В не имеют общих элементов: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А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∩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В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911424" y="2996952"/>
            <a:ext cx="4896544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P </a:t>
            </a:r>
            <a:r>
              <a:rPr lang="ru-RU" sz="2800" dirty="0">
                <a:latin typeface="+mn-lt"/>
              </a:rPr>
              <a:t>подмножество множества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∩ </a:t>
            </a:r>
            <a:r>
              <a:rPr lang="en-US" sz="2800" dirty="0">
                <a:latin typeface="+mn-lt"/>
              </a:rPr>
              <a:t>P = P</a:t>
            </a:r>
            <a:endParaRPr lang="ru-RU" sz="2800" dirty="0">
              <a:latin typeface="+mn-lt"/>
            </a:endParaRP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911424" y="4420940"/>
            <a:ext cx="4896544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Пересечение множеств М и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∩ М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Свойства пересечения множеств</a:t>
            </a:r>
          </a:p>
        </p:txBody>
      </p:sp>
      <p:sp>
        <p:nvSpPr>
          <p:cNvPr id="22" name="Содержимое 7"/>
          <p:cNvSpPr txBox="1">
            <a:spLocks/>
          </p:cNvSpPr>
          <p:nvPr/>
        </p:nvSpPr>
        <p:spPr>
          <a:xfrm>
            <a:off x="6096000" y="1572965"/>
            <a:ext cx="4608512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M </a:t>
            </a:r>
            <a:r>
              <a:rPr lang="ru-RU" sz="2800" dirty="0">
                <a:latin typeface="+mn-lt"/>
              </a:rPr>
              <a:t>∩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23" name="Содержимое 7"/>
          <p:cNvSpPr txBox="1">
            <a:spLocks/>
          </p:cNvSpPr>
          <p:nvPr/>
        </p:nvSpPr>
        <p:spPr>
          <a:xfrm>
            <a:off x="6096000" y="2996952"/>
            <a:ext cx="460851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Коммуникативный: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А ∩ В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В ∩ А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4" name="Содержимое 7"/>
          <p:cNvSpPr txBox="1">
            <a:spLocks/>
          </p:cNvSpPr>
          <p:nvPr/>
        </p:nvSpPr>
        <p:spPr>
          <a:xfrm>
            <a:off x="6096000" y="4420940"/>
            <a:ext cx="4608512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Ассоциативный: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(А ∩ В)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∩ 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А ∩ (В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∩ С)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2604806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4374" r="54166" b="32195"/>
          <a:stretch>
            <a:fillRect/>
          </a:stretch>
        </p:blipFill>
        <p:spPr bwMode="auto">
          <a:xfrm>
            <a:off x="1576063" y="2249623"/>
            <a:ext cx="3786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39" name="Прямоугольник 37"/>
          <p:cNvSpPr>
            <a:spLocks noChangeArrowheads="1"/>
          </p:cNvSpPr>
          <p:nvPr/>
        </p:nvSpPr>
        <p:spPr bwMode="auto">
          <a:xfrm>
            <a:off x="3469157" y="5819119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i="1" dirty="0"/>
              <a:t>X</a:t>
            </a:r>
            <a:r>
              <a:rPr lang="ru-RU" altLang="ru-RU" sz="2400" dirty="0"/>
              <a:t> ∪ </a:t>
            </a:r>
            <a:r>
              <a:rPr lang="ru-RU" altLang="ru-RU" sz="2400" i="1" dirty="0"/>
              <a:t>Y</a:t>
            </a:r>
          </a:p>
        </p:txBody>
      </p:sp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>
          <a:xfrm>
            <a:off x="16669" y="-21273"/>
            <a:ext cx="6290794" cy="735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Объединение множеств</a:t>
            </a:r>
          </a:p>
        </p:txBody>
      </p:sp>
      <p:grpSp>
        <p:nvGrpSpPr>
          <p:cNvPr id="14341" name="Группа 10"/>
          <p:cNvGrpSpPr>
            <a:grpSpLocks/>
          </p:cNvGrpSpPr>
          <p:nvPr/>
        </p:nvGrpSpPr>
        <p:grpSpPr bwMode="auto">
          <a:xfrm>
            <a:off x="1780850" y="2671633"/>
            <a:ext cx="3376613" cy="1978025"/>
            <a:chOff x="920354" y="2571744"/>
            <a:chExt cx="4633503" cy="2714644"/>
          </a:xfrm>
        </p:grpSpPr>
        <p:grpSp>
          <p:nvGrpSpPr>
            <p:cNvPr id="14351" name="Группа 20"/>
            <p:cNvGrpSpPr>
              <a:grpSpLocks/>
            </p:cNvGrpSpPr>
            <p:nvPr/>
          </p:nvGrpSpPr>
          <p:grpSpPr bwMode="auto">
            <a:xfrm>
              <a:off x="920354" y="2571744"/>
              <a:ext cx="4633503" cy="2714644"/>
              <a:chOff x="920354" y="2571744"/>
              <a:chExt cx="4633503" cy="2714644"/>
            </a:xfrm>
          </p:grpSpPr>
          <p:grpSp>
            <p:nvGrpSpPr>
              <p:cNvPr id="14353" name="Группа 16"/>
              <p:cNvGrpSpPr>
                <a:grpSpLocks/>
              </p:cNvGrpSpPr>
              <p:nvPr/>
            </p:nvGrpSpPr>
            <p:grpSpPr bwMode="auto">
              <a:xfrm>
                <a:off x="1142976" y="2571744"/>
                <a:ext cx="4214842" cy="2714644"/>
                <a:chOff x="1142976" y="2571744"/>
                <a:chExt cx="4214842" cy="2714644"/>
              </a:xfrm>
            </p:grpSpPr>
            <p:sp>
              <p:nvSpPr>
                <p:cNvPr id="18" name="Хорда 17"/>
                <p:cNvSpPr/>
                <p:nvPr/>
              </p:nvSpPr>
              <p:spPr>
                <a:xfrm>
                  <a:off x="1142553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 dirty="0"/>
                </a:p>
              </p:txBody>
            </p:sp>
            <p:sp>
              <p:nvSpPr>
                <p:cNvPr id="19" name="Хорда 18"/>
                <p:cNvSpPr/>
                <p:nvPr/>
              </p:nvSpPr>
              <p:spPr>
                <a:xfrm>
                  <a:off x="2643486" y="2571744"/>
                  <a:ext cx="2714313" cy="2714644"/>
                </a:xfrm>
                <a:prstGeom prst="chord">
                  <a:avLst>
                    <a:gd name="adj1" fmla="val 2700000"/>
                    <a:gd name="adj2" fmla="val 2607572"/>
                  </a:avLst>
                </a:prstGeom>
                <a:solidFill>
                  <a:srgbClr val="29C7FF">
                    <a:alpha val="30196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ru-RU"/>
                </a:p>
              </p:txBody>
            </p:sp>
          </p:grpSp>
          <p:sp>
            <p:nvSpPr>
              <p:cNvPr id="14354" name="TextBox 14"/>
              <p:cNvSpPr txBox="1">
                <a:spLocks noChangeArrowheads="1"/>
              </p:cNvSpPr>
              <p:nvPr/>
            </p:nvSpPr>
            <p:spPr bwMode="auto">
              <a:xfrm>
                <a:off x="920354" y="2634912"/>
                <a:ext cx="516680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X</a:t>
                </a:r>
                <a:endParaRPr lang="ru-RU" altLang="ru-RU" sz="2400" i="1"/>
              </a:p>
            </p:txBody>
          </p:sp>
          <p:sp>
            <p:nvSpPr>
              <p:cNvPr id="14355" name="TextBox 15"/>
              <p:cNvSpPr txBox="1">
                <a:spLocks noChangeArrowheads="1"/>
              </p:cNvSpPr>
              <p:nvPr/>
            </p:nvSpPr>
            <p:spPr bwMode="auto">
              <a:xfrm>
                <a:off x="4952448" y="2634912"/>
                <a:ext cx="601409" cy="633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 i="1"/>
                  <a:t>Y</a:t>
                </a:r>
                <a:endParaRPr lang="ru-RU" altLang="ru-RU" sz="2400" i="1"/>
              </a:p>
            </p:txBody>
          </p:sp>
        </p:grpSp>
        <p:sp>
          <p:nvSpPr>
            <p:cNvPr id="14352" name="TextBox 12"/>
            <p:cNvSpPr txBox="1">
              <a:spLocks noChangeArrowheads="1"/>
            </p:cNvSpPr>
            <p:nvPr/>
          </p:nvSpPr>
          <p:spPr bwMode="auto">
            <a:xfrm>
              <a:off x="2474160" y="3602111"/>
              <a:ext cx="1571637" cy="63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 i="1"/>
                <a:t>X</a:t>
              </a:r>
              <a:r>
                <a:rPr lang="en-US" altLang="ru-RU" sz="2400"/>
                <a:t> </a:t>
              </a:r>
              <a:r>
                <a:rPr lang="ru-RU" altLang="ru-RU" sz="2400"/>
                <a:t>∪</a:t>
              </a:r>
              <a:r>
                <a:rPr lang="en-US" altLang="ru-RU" sz="2400"/>
                <a:t> </a:t>
              </a:r>
              <a:r>
                <a:rPr lang="en-US" altLang="ru-RU" sz="2400" i="1"/>
                <a:t>Y</a:t>
              </a:r>
              <a:endParaRPr lang="ru-RU" altLang="ru-RU" sz="2400" i="1"/>
            </a:p>
          </p:txBody>
        </p:sp>
      </p:grpSp>
      <p:sp>
        <p:nvSpPr>
          <p:cNvPr id="14342" name="Подзаголовок 5"/>
          <p:cNvSpPr txBox="1">
            <a:spLocks/>
          </p:cNvSpPr>
          <p:nvPr/>
        </p:nvSpPr>
        <p:spPr bwMode="auto">
          <a:xfrm>
            <a:off x="1030651" y="811061"/>
            <a:ext cx="92769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400" b="1" dirty="0">
                <a:latin typeface="+mn-lt"/>
              </a:rPr>
              <a:t>Объединением </a:t>
            </a:r>
            <a:r>
              <a:rPr lang="ru-RU" altLang="ru-RU" sz="2400" dirty="0">
                <a:latin typeface="+mn-lt"/>
              </a:rPr>
              <a:t>двух множеств </a:t>
            </a:r>
            <a:r>
              <a:rPr lang="ru-RU" altLang="ru-RU" sz="2400" i="1" dirty="0">
                <a:latin typeface="+mn-lt"/>
              </a:rPr>
              <a:t>X</a:t>
            </a:r>
            <a:r>
              <a:rPr lang="ru-RU" altLang="ru-RU" sz="2400" dirty="0">
                <a:latin typeface="+mn-lt"/>
              </a:rPr>
              <a:t> и </a:t>
            </a:r>
            <a:r>
              <a:rPr lang="ru-RU" altLang="ru-RU" sz="2400" i="1" dirty="0">
                <a:latin typeface="+mn-lt"/>
              </a:rPr>
              <a:t>Y</a:t>
            </a:r>
            <a:r>
              <a:rPr lang="ru-RU" altLang="ru-RU" sz="2400" dirty="0">
                <a:latin typeface="+mn-lt"/>
              </a:rPr>
              <a:t> называется множество, состоящее из всех элементов этих множеств и не содержащее никаких других элементов (</a:t>
            </a:r>
            <a:r>
              <a:rPr lang="en-US" altLang="ru-RU" sz="2400" i="1" dirty="0">
                <a:latin typeface="+mn-lt"/>
              </a:rPr>
              <a:t>X</a:t>
            </a:r>
            <a:r>
              <a:rPr lang="en-US" altLang="ru-RU" sz="2400" dirty="0">
                <a:latin typeface="+mn-lt"/>
              </a:rPr>
              <a:t> </a:t>
            </a:r>
            <a:r>
              <a:rPr lang="ru-RU" altLang="ru-RU" sz="2400" dirty="0">
                <a:latin typeface="+mn-lt"/>
              </a:rPr>
              <a:t>∪</a:t>
            </a:r>
            <a:r>
              <a:rPr lang="en-US" altLang="ru-RU" sz="2400" dirty="0">
                <a:latin typeface="+mn-lt"/>
              </a:rPr>
              <a:t> </a:t>
            </a:r>
            <a:r>
              <a:rPr lang="en-US" altLang="ru-RU" sz="2400" i="1" dirty="0">
                <a:latin typeface="+mn-lt"/>
              </a:rPr>
              <a:t>Y</a:t>
            </a:r>
            <a:r>
              <a:rPr lang="ru-RU" altLang="ru-RU" sz="2400" dirty="0">
                <a:latin typeface="+mn-lt"/>
              </a:rPr>
              <a:t>).  </a:t>
            </a:r>
          </a:p>
        </p:txBody>
      </p:sp>
      <p:sp>
        <p:nvSpPr>
          <p:cNvPr id="4" name="Овал 3"/>
          <p:cNvSpPr/>
          <p:nvPr/>
        </p:nvSpPr>
        <p:spPr>
          <a:xfrm>
            <a:off x="263352" y="82153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4344" name="Группа 7"/>
          <p:cNvGrpSpPr>
            <a:grpSpLocks/>
          </p:cNvGrpSpPr>
          <p:nvPr/>
        </p:nvGrpSpPr>
        <p:grpSpPr bwMode="auto">
          <a:xfrm>
            <a:off x="263352" y="714375"/>
            <a:ext cx="10047461" cy="1500188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240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5621"/>
              <a:ext cx="5929354" cy="1240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48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1419">
            <a:off x="1169844" y="5005402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6373" y="2528859"/>
            <a:ext cx="5862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4000" b="1" dirty="0">
                <a:latin typeface="+mn-lt"/>
              </a:rPr>
              <a:t>X ∪ Y = </a:t>
            </a:r>
            <a:r>
              <a:rPr lang="en-US" altLang="ru-RU" sz="4000" b="1" dirty="0">
                <a:latin typeface="+mn-lt"/>
              </a:rPr>
              <a:t>{t</a:t>
            </a:r>
            <a:r>
              <a:rPr lang="ru-RU" altLang="ru-RU" sz="4000" b="1" dirty="0">
                <a:latin typeface="+mn-lt"/>
              </a:rPr>
              <a:t> </a:t>
            </a:r>
            <a:r>
              <a:rPr lang="en-US" altLang="ru-RU" sz="4000" b="1" dirty="0">
                <a:latin typeface="+mn-lt"/>
              </a:rPr>
              <a:t>| t</a:t>
            </a:r>
            <a:r>
              <a:rPr lang="ru-RU" sz="4000" b="1" dirty="0">
                <a:solidFill>
                  <a:schemeClr val="dk1"/>
                </a:solidFill>
                <a:latin typeface="+mn-lt"/>
              </a:rPr>
              <a:t> ∈ </a:t>
            </a:r>
            <a:r>
              <a:rPr lang="en-US" altLang="ru-RU" sz="4000" b="1" dirty="0">
                <a:latin typeface="+mn-lt"/>
              </a:rPr>
              <a:t>X </a:t>
            </a:r>
            <a:r>
              <a:rPr lang="ru-RU" altLang="ru-RU" sz="4000" b="1" dirty="0">
                <a:latin typeface="+mn-lt"/>
              </a:rPr>
              <a:t>или </a:t>
            </a:r>
            <a:r>
              <a:rPr lang="en-US" altLang="ru-RU" sz="4000" b="1" dirty="0">
                <a:latin typeface="+mn-lt"/>
              </a:rPr>
              <a:t>t</a:t>
            </a:r>
            <a:r>
              <a:rPr lang="ru-RU" sz="4000" b="1" dirty="0">
                <a:solidFill>
                  <a:schemeClr val="dk1"/>
                </a:solidFill>
                <a:latin typeface="+mn-lt"/>
              </a:rPr>
              <a:t> ∈ </a:t>
            </a:r>
            <a:r>
              <a:rPr lang="en-US" altLang="ru-RU" sz="4000" b="1" dirty="0">
                <a:latin typeface="+mn-lt"/>
              </a:rPr>
              <a:t>Y}</a:t>
            </a:r>
            <a:endParaRPr lang="ru-RU" altLang="ru-RU" sz="4000" b="1" dirty="0">
              <a:latin typeface="+mn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27387" y="3361332"/>
            <a:ext cx="5740473" cy="3003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Пример: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= </a:t>
            </a:r>
            <a:r>
              <a:rPr lang="en-US" altLang="ru-RU" sz="3600" b="1" dirty="0"/>
              <a:t>{</a:t>
            </a:r>
            <a:r>
              <a:rPr lang="ru-RU" altLang="ru-RU" sz="3600" b="1" dirty="0"/>
              <a:t>0</a:t>
            </a:r>
            <a:r>
              <a:rPr lang="en-US" altLang="ru-RU" sz="3600" b="1" dirty="0"/>
              <a:t>,2,4,6,8}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Y = </a:t>
            </a:r>
            <a:r>
              <a:rPr lang="en-US" altLang="ru-RU" sz="3600" b="1" dirty="0"/>
              <a:t>{0,1,2,3,4,5}</a:t>
            </a:r>
            <a:endParaRPr lang="ru-RU" altLang="ru-RU" sz="3600" b="1" dirty="0"/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3600" dirty="0"/>
              <a:t> </a:t>
            </a:r>
            <a:r>
              <a:rPr lang="ru-RU" altLang="ru-RU" sz="3600" b="1" dirty="0"/>
              <a:t>X ∪ Y = </a:t>
            </a:r>
            <a:r>
              <a:rPr lang="en-US" altLang="ru-RU" sz="3600" b="1" dirty="0"/>
              <a:t>{</a:t>
            </a:r>
            <a:r>
              <a:rPr lang="ru-RU" altLang="ru-RU" sz="3600" b="1" dirty="0"/>
              <a:t>0</a:t>
            </a:r>
            <a:r>
              <a:rPr lang="en-US" altLang="ru-RU" sz="3600" b="1" dirty="0"/>
              <a:t>,1,2,3,4,5,6,8}</a:t>
            </a:r>
            <a:endParaRPr lang="ru-RU" altLang="ru-RU" sz="3600" b="1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911424" y="1572965"/>
            <a:ext cx="504056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M </a:t>
            </a:r>
            <a:r>
              <a:rPr lang="ru-RU" altLang="ru-RU" sz="2800" dirty="0">
                <a:latin typeface="+mn-lt"/>
              </a:rPr>
              <a:t>∪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  <a:p>
            <a:pPr algn="ctr" eaLnBrk="1" hangingPunct="1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911424" y="2996952"/>
            <a:ext cx="504056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P </a:t>
            </a:r>
            <a:r>
              <a:rPr lang="ru-RU" sz="2800" dirty="0">
                <a:latin typeface="+mn-lt"/>
              </a:rPr>
              <a:t>подмножество множества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 = </a:t>
            </a:r>
            <a:r>
              <a:rPr lang="ru-RU" sz="2800" dirty="0">
                <a:latin typeface="+mn-lt"/>
              </a:rPr>
              <a:t>М</a:t>
            </a: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911424" y="4420940"/>
            <a:ext cx="504056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Объединение множеств М и М: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М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М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Свойства объединения множеств</a:t>
            </a:r>
          </a:p>
        </p:txBody>
      </p:sp>
      <p:sp>
        <p:nvSpPr>
          <p:cNvPr id="22" name="Содержимое 7"/>
          <p:cNvSpPr txBox="1">
            <a:spLocks/>
          </p:cNvSpPr>
          <p:nvPr/>
        </p:nvSpPr>
        <p:spPr>
          <a:xfrm>
            <a:off x="6096000" y="1572965"/>
            <a:ext cx="4608512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>
                <a:latin typeface="+mn-lt"/>
              </a:rPr>
              <a:t>Коммуникативный:</a:t>
            </a:r>
            <a:br>
              <a:rPr lang="ru-RU" sz="2800">
                <a:latin typeface="+mn-lt"/>
              </a:rPr>
            </a:br>
            <a:r>
              <a:rPr lang="ru-RU" sz="2800">
                <a:latin typeface="+mn-lt"/>
              </a:rPr>
              <a:t>А </a:t>
            </a:r>
            <a:r>
              <a:rPr lang="ru-RU" altLang="ru-RU" sz="2800">
                <a:latin typeface="+mn-lt"/>
              </a:rPr>
              <a:t>∪</a:t>
            </a:r>
            <a:r>
              <a:rPr lang="ru-RU" sz="2800">
                <a:latin typeface="+mn-lt"/>
              </a:rPr>
              <a:t> В</a:t>
            </a:r>
            <a:r>
              <a:rPr lang="en-US" sz="2800">
                <a:latin typeface="+mn-lt"/>
              </a:rPr>
              <a:t> = </a:t>
            </a:r>
            <a:r>
              <a:rPr lang="ru-RU" sz="2800">
                <a:latin typeface="+mn-lt"/>
              </a:rPr>
              <a:t>В </a:t>
            </a:r>
            <a:r>
              <a:rPr lang="ru-RU" altLang="ru-RU" sz="2800">
                <a:latin typeface="+mn-lt"/>
              </a:rPr>
              <a:t>∪</a:t>
            </a:r>
            <a:r>
              <a:rPr lang="ru-RU" sz="2800">
                <a:latin typeface="+mn-lt"/>
              </a:rPr>
              <a:t> А</a:t>
            </a:r>
            <a:r>
              <a:rPr lang="en-US" sz="280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3" name="Содержимое 7"/>
          <p:cNvSpPr txBox="1">
            <a:spLocks/>
          </p:cNvSpPr>
          <p:nvPr/>
        </p:nvSpPr>
        <p:spPr>
          <a:xfrm>
            <a:off x="6096000" y="3008984"/>
            <a:ext cx="4608512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Ассоциативный: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(А </a:t>
            </a:r>
            <a:r>
              <a:rPr lang="ru-RU" altLang="ru-RU" sz="2800" dirty="0">
                <a:latin typeface="+mn-lt"/>
              </a:rPr>
              <a:t>∪ </a:t>
            </a:r>
            <a:r>
              <a:rPr lang="ru-RU" sz="2800" dirty="0">
                <a:latin typeface="+mn-lt"/>
              </a:rPr>
              <a:t>В)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А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(В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С)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24" name="Содержимое 7"/>
          <p:cNvSpPr txBox="1">
            <a:spLocks/>
          </p:cNvSpPr>
          <p:nvPr/>
        </p:nvSpPr>
        <p:spPr>
          <a:xfrm>
            <a:off x="6096000" y="4420940"/>
            <a:ext cx="4608512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Дистрибутивный: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(А </a:t>
            </a:r>
            <a:r>
              <a:rPr lang="ru-RU" sz="2800" dirty="0"/>
              <a:t>∩</a:t>
            </a:r>
            <a:r>
              <a:rPr lang="ru-RU" altLang="ru-RU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В)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(А </a:t>
            </a:r>
            <a:r>
              <a:rPr lang="ru-RU" altLang="ru-RU" sz="2800" dirty="0">
                <a:latin typeface="+mn-lt"/>
              </a:rPr>
              <a:t>∪ С)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>
                <a:latin typeface="+mn-lt"/>
              </a:rPr>
              <a:t> (В</a:t>
            </a:r>
            <a:r>
              <a:rPr lang="en-US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</a:t>
            </a:r>
            <a:r>
              <a:rPr lang="ru-RU" sz="2800" dirty="0">
                <a:latin typeface="+mn-lt"/>
              </a:rPr>
              <a:t> С)</a:t>
            </a:r>
          </a:p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(А </a:t>
            </a:r>
            <a:r>
              <a:rPr lang="ru-RU" altLang="ru-RU" sz="2800" dirty="0">
                <a:latin typeface="+mn-lt"/>
              </a:rPr>
              <a:t>∪ </a:t>
            </a:r>
            <a:r>
              <a:rPr lang="ru-RU" sz="2800" dirty="0">
                <a:latin typeface="+mn-lt"/>
              </a:rPr>
              <a:t>В)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>
                <a:latin typeface="+mn-lt"/>
              </a:rPr>
              <a:t> С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(А </a:t>
            </a:r>
            <a:r>
              <a:rPr lang="ru-RU" sz="2800" dirty="0"/>
              <a:t>∩</a:t>
            </a:r>
            <a:r>
              <a:rPr lang="ru-RU" altLang="ru-RU" sz="2800" dirty="0">
                <a:latin typeface="+mn-lt"/>
              </a:rPr>
              <a:t> С)</a:t>
            </a:r>
            <a:r>
              <a:rPr lang="ru-RU" sz="2800" dirty="0">
                <a:latin typeface="+mn-lt"/>
              </a:rPr>
              <a:t> </a:t>
            </a:r>
            <a:r>
              <a:rPr lang="ru-RU" altLang="ru-RU" sz="2800" dirty="0">
                <a:latin typeface="+mn-lt"/>
              </a:rPr>
              <a:t>∪ </a:t>
            </a:r>
            <a:r>
              <a:rPr lang="ru-RU" sz="2800" dirty="0">
                <a:latin typeface="+mn-lt"/>
              </a:rPr>
              <a:t>(В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/>
              <a:t>∩</a:t>
            </a:r>
            <a:r>
              <a:rPr lang="ru-RU" sz="2800" dirty="0">
                <a:latin typeface="+mn-lt"/>
              </a:rPr>
              <a:t> С)</a:t>
            </a:r>
            <a:r>
              <a:rPr lang="en-US" sz="2800" dirty="0">
                <a:latin typeface="+mn-lt"/>
              </a:rPr>
              <a:t>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27476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2"/>
          <a:srcRect l="1667" t="6562" r="4166" b="30008"/>
          <a:stretch>
            <a:fillRect/>
          </a:stretch>
        </p:blipFill>
        <p:spPr bwMode="auto">
          <a:xfrm>
            <a:off x="2238375" y="1517651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-19922" y="-15080"/>
            <a:ext cx="10940458" cy="7119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Примеры пересечения и объединения множеств</a:t>
            </a:r>
          </a:p>
        </p:txBody>
      </p:sp>
      <p:pic>
        <p:nvPicPr>
          <p:cNvPr id="15364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377950"/>
            <a:ext cx="46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Хорда 30"/>
          <p:cNvSpPr/>
          <p:nvPr/>
        </p:nvSpPr>
        <p:spPr>
          <a:xfrm>
            <a:off x="6686551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30196"/>
            </a:srgbClr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Хорда 31"/>
          <p:cNvSpPr/>
          <p:nvPr/>
        </p:nvSpPr>
        <p:spPr>
          <a:xfrm>
            <a:off x="7780339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29C7FF">
              <a:alpha val="30196"/>
            </a:srgbClr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6524625" y="247491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68" name="TextBox 28"/>
          <p:cNvSpPr txBox="1">
            <a:spLocks noChangeArrowheads="1"/>
          </p:cNvSpPr>
          <p:nvPr/>
        </p:nvSpPr>
        <p:spPr bwMode="auto">
          <a:xfrm>
            <a:off x="9463088" y="2474913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47" name="Прямоугольник 46"/>
          <p:cNvSpPr/>
          <p:nvPr/>
        </p:nvSpPr>
        <p:spPr>
          <a:xfrm>
            <a:off x="6448426" y="4714885"/>
            <a:ext cx="3740768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∪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Ш,К,О,Л,А,У,Р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1225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1225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81224" y="4714885"/>
            <a:ext cx="2153218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∩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К,О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49" name="Хорда 48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18173091"/>
              <a:gd name="adj2" fmla="val 3423893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Хорда 49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7427611"/>
              <a:gd name="adj2" fmla="val 14173099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8" name="Хорда 47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7" name="TextBox 39"/>
          <p:cNvSpPr txBox="1">
            <a:spLocks noChangeArrowheads="1"/>
          </p:cNvSpPr>
          <p:nvPr/>
        </p:nvSpPr>
        <p:spPr bwMode="auto">
          <a:xfrm>
            <a:off x="2393951" y="2474913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78" name="TextBox 40"/>
          <p:cNvSpPr txBox="1">
            <a:spLocks noChangeArrowheads="1"/>
          </p:cNvSpPr>
          <p:nvPr/>
        </p:nvSpPr>
        <p:spPr bwMode="auto">
          <a:xfrm>
            <a:off x="5332414" y="247491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67" name="Прямоугольник 66"/>
          <p:cNvSpPr/>
          <p:nvPr/>
        </p:nvSpPr>
        <p:spPr>
          <a:xfrm>
            <a:off x="7149194" y="2491284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34955" y="3546477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796011" y="3018881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50567" y="2689221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03279" y="3348540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909043" y="2667150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896219" y="3370612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26450" y="2474907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12211" y="3530100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73267" y="3002504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827823" y="2672844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780535" y="3332163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786299" y="2650773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773475" y="3354235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45" name="Подзаголовок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52728" y="5960502"/>
            <a:ext cx="6643734" cy="441001"/>
          </a:xfrm>
          <a:prstGeom prst="rect">
            <a:avLst/>
          </a:prstGeom>
          <a:blipFill rotWithShape="0">
            <a:blip r:embed="rId4"/>
            <a:stretch>
              <a:fillRect l="-1193" t="-11111" b="-236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46" name="Овал 45"/>
          <p:cNvSpPr/>
          <p:nvPr/>
        </p:nvSpPr>
        <p:spPr>
          <a:xfrm>
            <a:off x="2238376" y="5808664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2238375" y="5773738"/>
            <a:ext cx="8072438" cy="798512"/>
            <a:chOff x="428596" y="5072074"/>
            <a:chExt cx="5929354" cy="152497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428596" y="5072074"/>
              <a:ext cx="5929354" cy="12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428596" y="6584917"/>
              <a:ext cx="5929354" cy="121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6505624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5624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-3689" y="0"/>
            <a:ext cx="6387721" cy="6540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Дополнение множества</a:t>
            </a:r>
          </a:p>
        </p:txBody>
      </p:sp>
      <p:sp>
        <p:nvSpPr>
          <p:cNvPr id="16387" name="Подзаголовок 5"/>
          <p:cNvSpPr txBox="1">
            <a:spLocks/>
          </p:cNvSpPr>
          <p:nvPr/>
        </p:nvSpPr>
        <p:spPr bwMode="auto">
          <a:xfrm>
            <a:off x="2952751" y="1071564"/>
            <a:ext cx="73580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 sz="2200" dirty="0"/>
              <a:t>Пусть множество </a:t>
            </a:r>
            <a:r>
              <a:rPr lang="ru-RU" altLang="ru-RU" sz="2200" i="1" dirty="0"/>
              <a:t>P</a:t>
            </a:r>
            <a:r>
              <a:rPr lang="ru-RU" altLang="ru-RU" sz="2200" dirty="0"/>
              <a:t> является </a:t>
            </a:r>
            <a:r>
              <a:rPr lang="ru-RU" altLang="ru-RU" sz="2200" i="1" dirty="0"/>
              <a:t>подмножеством</a:t>
            </a:r>
            <a:r>
              <a:rPr lang="ru-RU" altLang="ru-RU" sz="2200" dirty="0"/>
              <a:t> множества </a:t>
            </a:r>
            <a:r>
              <a:rPr lang="ru-RU" altLang="ru-RU" sz="2200" i="1" dirty="0"/>
              <a:t>М</a:t>
            </a:r>
            <a:r>
              <a:rPr lang="ru-RU" altLang="ru-RU" sz="2200" dirty="0"/>
              <a:t>. </a:t>
            </a:r>
            <a:r>
              <a:rPr lang="ru-RU" altLang="ru-RU" sz="2200" b="1" dirty="0"/>
              <a:t>Дополнением</a:t>
            </a:r>
            <a:r>
              <a:rPr lang="ru-RU" altLang="ru-RU" sz="2200" dirty="0"/>
              <a:t> </a:t>
            </a:r>
            <a:r>
              <a:rPr lang="ru-RU" altLang="ru-RU" sz="2200" i="1" dirty="0"/>
              <a:t>P</a:t>
            </a:r>
            <a:r>
              <a:rPr lang="ru-RU" altLang="ru-RU" sz="2200" dirty="0"/>
              <a:t> до </a:t>
            </a:r>
            <a:r>
              <a:rPr lang="ru-RU" altLang="ru-RU" sz="2200" i="1" dirty="0"/>
              <a:t>М</a:t>
            </a:r>
            <a:r>
              <a:rPr lang="ru-RU" altLang="ru-RU" sz="2200" dirty="0"/>
              <a:t> называется множество, состоящее из тех элементов </a:t>
            </a:r>
            <a:r>
              <a:rPr lang="ru-RU" altLang="ru-RU" sz="2200" i="1" dirty="0"/>
              <a:t>М</a:t>
            </a:r>
            <a:r>
              <a:rPr lang="ru-RU" altLang="ru-RU" sz="2200" dirty="0"/>
              <a:t>, которые не вошли в </a:t>
            </a:r>
            <a:r>
              <a:rPr lang="ru-RU" altLang="ru-RU" sz="2200" i="1" dirty="0"/>
              <a:t>P</a:t>
            </a:r>
            <a:r>
              <a:rPr lang="ru-RU" altLang="ru-RU" sz="2200" dirty="0"/>
              <a:t>. Обозначается      или  </a:t>
            </a:r>
            <a:r>
              <a:rPr lang="ru-RU" altLang="ru-RU" sz="2200" i="1" dirty="0"/>
              <a:t>P</a:t>
            </a:r>
            <a:r>
              <a:rPr lang="en-US" altLang="ru-RU" sz="2200" i="1" dirty="0"/>
              <a:t> ’</a:t>
            </a:r>
            <a:r>
              <a:rPr lang="ru-RU" altLang="ru-RU" sz="2200" i="1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2201864" y="1428751"/>
            <a:ext cx="714375" cy="7143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40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grpSp>
        <p:nvGrpSpPr>
          <p:cNvPr id="16389" name="Группа 7"/>
          <p:cNvGrpSpPr>
            <a:grpSpLocks/>
          </p:cNvGrpSpPr>
          <p:nvPr/>
        </p:nvGrpSpPr>
        <p:grpSpPr bwMode="auto">
          <a:xfrm>
            <a:off x="2238375" y="1071564"/>
            <a:ext cx="8072438" cy="1500187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795"/>
              <a:ext cx="5929354" cy="1322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390" name="Объект 8"/>
          <p:cNvGraphicFramePr>
            <a:graphicFrameLocks noChangeAspect="1"/>
          </p:cNvGraphicFramePr>
          <p:nvPr/>
        </p:nvGraphicFramePr>
        <p:xfrm>
          <a:off x="6810375" y="2028825"/>
          <a:ext cx="3127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2028825"/>
                        <a:ext cx="3127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5"/>
          <a:srcRect l="1667" t="8749" r="54166" b="32195"/>
          <a:stretch>
            <a:fillRect/>
          </a:stretch>
        </p:blipFill>
        <p:spPr bwMode="auto">
          <a:xfrm>
            <a:off x="2238375" y="2643189"/>
            <a:ext cx="3786188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392" name="Группа 20"/>
          <p:cNvGrpSpPr>
            <a:grpSpLocks/>
          </p:cNvGrpSpPr>
          <p:nvPr/>
        </p:nvGrpSpPr>
        <p:grpSpPr bwMode="auto">
          <a:xfrm>
            <a:off x="2738438" y="2971800"/>
            <a:ext cx="2392362" cy="2171700"/>
            <a:chOff x="786721" y="2571744"/>
            <a:chExt cx="3070899" cy="2714644"/>
          </a:xfrm>
        </p:grpSpPr>
        <p:grpSp>
          <p:nvGrpSpPr>
            <p:cNvPr id="16400" name="Группа 16"/>
            <p:cNvGrpSpPr>
              <a:grpSpLocks/>
            </p:cNvGrpSpPr>
            <p:nvPr/>
          </p:nvGrpSpPr>
          <p:grpSpPr bwMode="auto">
            <a:xfrm>
              <a:off x="1142976" y="2571744"/>
              <a:ext cx="2714644" cy="2714644"/>
              <a:chOff x="1142976" y="2571744"/>
              <a:chExt cx="2714644" cy="2714644"/>
            </a:xfrm>
          </p:grpSpPr>
          <p:sp>
            <p:nvSpPr>
              <p:cNvPr id="16" name="Хорда 15"/>
              <p:cNvSpPr/>
              <p:nvPr/>
            </p:nvSpPr>
            <p:spPr>
              <a:xfrm>
                <a:off x="1143328" y="2571744"/>
                <a:ext cx="2714292" cy="2714644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rgbClr val="00B0F0">
                  <a:alpha val="40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dirty="0"/>
              </a:p>
            </p:txBody>
          </p:sp>
          <p:sp>
            <p:nvSpPr>
              <p:cNvPr id="17" name="Хорда 16"/>
              <p:cNvSpPr/>
              <p:nvPr/>
            </p:nvSpPr>
            <p:spPr>
              <a:xfrm>
                <a:off x="2025677" y="3512344"/>
                <a:ext cx="1573148" cy="1573621"/>
              </a:xfrm>
              <a:prstGeom prst="chord">
                <a:avLst>
                  <a:gd name="adj1" fmla="val 2700000"/>
                  <a:gd name="adj2" fmla="val 2607572"/>
                </a:avLst>
              </a:prstGeom>
              <a:solidFill>
                <a:schemeClr val="bg1">
                  <a:alpha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/>
              </a:p>
            </p:txBody>
          </p:sp>
        </p:grpSp>
        <p:sp>
          <p:nvSpPr>
            <p:cNvPr id="16401" name="TextBox 13"/>
            <p:cNvSpPr txBox="1">
              <a:spLocks noChangeArrowheads="1"/>
            </p:cNvSpPr>
            <p:nvPr/>
          </p:nvSpPr>
          <p:spPr bwMode="auto">
            <a:xfrm>
              <a:off x="786721" y="2812879"/>
              <a:ext cx="638534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М</a:t>
              </a:r>
            </a:p>
          </p:txBody>
        </p:sp>
        <p:sp>
          <p:nvSpPr>
            <p:cNvPr id="16402" name="TextBox 14"/>
            <p:cNvSpPr txBox="1">
              <a:spLocks noChangeArrowheads="1"/>
            </p:cNvSpPr>
            <p:nvPr/>
          </p:nvSpPr>
          <p:spPr bwMode="auto">
            <a:xfrm>
              <a:off x="2025153" y="4007187"/>
              <a:ext cx="1568313" cy="57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 i="1"/>
                <a:t>Р</a:t>
              </a:r>
            </a:p>
          </p:txBody>
        </p:sp>
      </p:grpSp>
      <p:sp>
        <p:nvSpPr>
          <p:cNvPr id="18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2643188"/>
            <a:ext cx="4140200" cy="121285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9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3965575"/>
            <a:ext cx="4140200" cy="1212850"/>
          </a:xfrm>
          <a:prstGeom prst="rect">
            <a:avLst/>
          </a:prstGeom>
          <a:blipFill rotWithShape="1">
            <a:blip r:embed="rId7"/>
            <a:stretch>
              <a:fillRect b="-707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20" name="Содержимое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7438" y="5286375"/>
            <a:ext cx="4140200" cy="1212850"/>
          </a:xfrm>
          <a:prstGeom prst="rect">
            <a:avLst/>
          </a:prstGeom>
          <a:blipFill rotWithShape="1">
            <a:blip r:embed="rId8"/>
            <a:stretch>
              <a:fillRect b="-804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6396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430">
            <a:off x="1876425" y="5214938"/>
            <a:ext cx="45720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4" descr="C:\Documents and Settings\Администратор.HOME-FDD52612A3\Рабочий стол\Ирина_Раб стол\10-17\Рисунок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43250"/>
            <a:ext cx="323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Прямоугольник 21"/>
          <p:cNvSpPr>
            <a:spLocks noChangeArrowheads="1"/>
          </p:cNvSpPr>
          <p:nvPr/>
        </p:nvSpPr>
        <p:spPr bwMode="auto">
          <a:xfrm>
            <a:off x="3381376" y="5819776"/>
            <a:ext cx="1533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/>
              <a:t>P </a:t>
            </a:r>
            <a:r>
              <a:rPr lang="en-US" altLang="ru-RU" sz="2400"/>
              <a:t>∪</a:t>
            </a:r>
            <a:r>
              <a:rPr lang="en-US" altLang="ru-RU" sz="2400" i="1"/>
              <a:t>    </a:t>
            </a:r>
            <a:r>
              <a:rPr lang="en-US" altLang="ru-RU" sz="2400"/>
              <a:t>=</a:t>
            </a:r>
            <a:r>
              <a:rPr lang="ru-RU" altLang="ru-RU" sz="2400"/>
              <a:t> </a:t>
            </a:r>
            <a:r>
              <a:rPr lang="en-US" altLang="ru-RU" sz="2400" i="1"/>
              <a:t>M</a:t>
            </a:r>
            <a:endParaRPr lang="ru-RU" altLang="ru-RU" sz="2400"/>
          </a:p>
        </p:txBody>
      </p:sp>
      <p:pic>
        <p:nvPicPr>
          <p:cNvPr id="16399" name="Picture 4" descr="C:\Documents and Settings\Администратор.HOME-FDD52612A3\Рабочий стол\Ирина_Раб стол\10-17\Рисунок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829301"/>
            <a:ext cx="300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Администратор.HOME-FDD52612A3\Рабочий стол\Ирина_Раб стол\10-17\1359314403_01-8.jpg"/>
          <p:cNvPicPr>
            <a:picLocks noChangeAspect="1" noChangeArrowheads="1"/>
          </p:cNvPicPr>
          <p:nvPr/>
        </p:nvPicPr>
        <p:blipFill>
          <a:blip r:embed="rId3"/>
          <a:srcRect l="1667" t="6562" r="4166" b="30008"/>
          <a:stretch>
            <a:fillRect/>
          </a:stretch>
        </p:blipFill>
        <p:spPr bwMode="auto">
          <a:xfrm>
            <a:off x="2238375" y="1517651"/>
            <a:ext cx="807243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-19921" y="-15081"/>
            <a:ext cx="5971906" cy="6072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Вычитание Х-У</a:t>
            </a:r>
          </a:p>
        </p:txBody>
      </p:sp>
      <p:pic>
        <p:nvPicPr>
          <p:cNvPr id="15364" name="Picture 5" descr="C:\Documents and Settings\Администратор.HOME-FDD52612A3\Рабочий стол\Ирина_Раб стол\10-17\pencil-146715__18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1377950"/>
            <a:ext cx="469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Хорда 30"/>
          <p:cNvSpPr/>
          <p:nvPr/>
        </p:nvSpPr>
        <p:spPr>
          <a:xfrm>
            <a:off x="6686551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0180FF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32" name="Хорда 31"/>
          <p:cNvSpPr/>
          <p:nvPr/>
        </p:nvSpPr>
        <p:spPr>
          <a:xfrm>
            <a:off x="7780339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7" name="TextBox 27"/>
          <p:cNvSpPr txBox="1">
            <a:spLocks noChangeArrowheads="1"/>
          </p:cNvSpPr>
          <p:nvPr/>
        </p:nvSpPr>
        <p:spPr bwMode="auto">
          <a:xfrm>
            <a:off x="6524625" y="247491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 dirty="0"/>
              <a:t>X</a:t>
            </a:r>
            <a:endParaRPr lang="ru-RU" altLang="ru-RU" sz="2400" i="1" dirty="0"/>
          </a:p>
        </p:txBody>
      </p:sp>
      <p:sp>
        <p:nvSpPr>
          <p:cNvPr id="15368" name="TextBox 28"/>
          <p:cNvSpPr txBox="1">
            <a:spLocks noChangeArrowheads="1"/>
          </p:cNvSpPr>
          <p:nvPr/>
        </p:nvSpPr>
        <p:spPr bwMode="auto">
          <a:xfrm>
            <a:off x="9463088" y="2474913"/>
            <a:ext cx="43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47" name="Прямоугольник 46"/>
          <p:cNvSpPr/>
          <p:nvPr/>
        </p:nvSpPr>
        <p:spPr>
          <a:xfrm>
            <a:off x="7348444" y="4714885"/>
            <a:ext cx="1940724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spc="50" dirty="0">
                <a:ln w="11430"/>
              </a:rPr>
              <a:t>У</a:t>
            </a:r>
            <a:r>
              <a:rPr lang="en-US" sz="2400" spc="50" dirty="0">
                <a:ln w="11430"/>
              </a:rPr>
              <a:t> </a:t>
            </a:r>
            <a:r>
              <a:rPr lang="ru-RU" sz="2400" spc="50" dirty="0">
                <a:ln w="11430"/>
              </a:rPr>
              <a:t>- Х</a:t>
            </a:r>
            <a:r>
              <a:rPr lang="en-US" sz="2400" spc="50" dirty="0">
                <a:ln w="11430"/>
              </a:rPr>
              <a:t> = {</a:t>
            </a:r>
            <a:r>
              <a:rPr lang="ru-RU" sz="2400" spc="50" dirty="0">
                <a:ln w="11430"/>
              </a:rPr>
              <a:t>У,Р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81225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81225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06142" y="4749696"/>
            <a:ext cx="2348784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</a:t>
            </a:r>
            <a:r>
              <a:rPr lang="ru-RU" sz="2400" spc="50" dirty="0">
                <a:ln w="11430"/>
              </a:rPr>
              <a:t>-</a:t>
            </a:r>
            <a:r>
              <a:rPr lang="en-US" sz="2400" spc="50" dirty="0">
                <a:ln w="11430"/>
              </a:rPr>
              <a:t> Y = {</a:t>
            </a:r>
            <a:r>
              <a:rPr lang="ru-RU" sz="2400" spc="50" dirty="0">
                <a:ln w="11430"/>
              </a:rPr>
              <a:t>Ш,Л,А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49" name="Хорда 48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18173091"/>
              <a:gd name="adj2" fmla="val 3423893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Хорда 49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7427611"/>
              <a:gd name="adj2" fmla="val 14173099"/>
            </a:avLst>
          </a:prstGeom>
          <a:solidFill>
            <a:srgbClr val="29C7FF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3" name="Хорда 42"/>
          <p:cNvSpPr/>
          <p:nvPr/>
        </p:nvSpPr>
        <p:spPr>
          <a:xfrm>
            <a:off x="2557464" y="2428876"/>
            <a:ext cx="1978025" cy="1978025"/>
          </a:xfrm>
          <a:prstGeom prst="chord">
            <a:avLst>
              <a:gd name="adj1" fmla="val 2700000"/>
              <a:gd name="adj2" fmla="val 2607572"/>
            </a:avLst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48" name="Хорда 47"/>
          <p:cNvSpPr/>
          <p:nvPr/>
        </p:nvSpPr>
        <p:spPr>
          <a:xfrm>
            <a:off x="3649663" y="2428876"/>
            <a:ext cx="1979612" cy="1978025"/>
          </a:xfrm>
          <a:prstGeom prst="chord">
            <a:avLst>
              <a:gd name="adj1" fmla="val 2700000"/>
              <a:gd name="adj2" fmla="val 2607572"/>
            </a:avLst>
          </a:prstGeom>
          <a:solidFill>
            <a:srgbClr val="0180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77" name="TextBox 39"/>
          <p:cNvSpPr txBox="1">
            <a:spLocks noChangeArrowheads="1"/>
          </p:cNvSpPr>
          <p:nvPr/>
        </p:nvSpPr>
        <p:spPr bwMode="auto">
          <a:xfrm>
            <a:off x="2393951" y="2474913"/>
            <a:ext cx="377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X</a:t>
            </a:r>
            <a:endParaRPr lang="ru-RU" altLang="ru-RU" sz="2400" i="1"/>
          </a:p>
        </p:txBody>
      </p:sp>
      <p:sp>
        <p:nvSpPr>
          <p:cNvPr id="15378" name="TextBox 40"/>
          <p:cNvSpPr txBox="1">
            <a:spLocks noChangeArrowheads="1"/>
          </p:cNvSpPr>
          <p:nvPr/>
        </p:nvSpPr>
        <p:spPr bwMode="auto">
          <a:xfrm>
            <a:off x="5332414" y="2474913"/>
            <a:ext cx="43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i="1"/>
              <a:t>Y</a:t>
            </a:r>
            <a:endParaRPr lang="ru-RU" altLang="ru-RU" sz="2400" i="1"/>
          </a:p>
        </p:txBody>
      </p:sp>
      <p:sp>
        <p:nvSpPr>
          <p:cNvPr id="67" name="Прямоугольник 66"/>
          <p:cNvSpPr/>
          <p:nvPr/>
        </p:nvSpPr>
        <p:spPr>
          <a:xfrm>
            <a:off x="7149194" y="2491284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34955" y="3546477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796011" y="3018881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7950567" y="2689221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903279" y="3348540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909043" y="2667150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896219" y="3370612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3026450" y="2474907"/>
            <a:ext cx="7585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3112211" y="3530100"/>
            <a:ext cx="587020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673267" y="3002504"/>
            <a:ext cx="598242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3827823" y="2672844"/>
            <a:ext cx="53572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780535" y="3332163"/>
            <a:ext cx="630301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4786299" y="2650773"/>
            <a:ext cx="542136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773475" y="3354235"/>
            <a:ext cx="567784" cy="769441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505624" y="1439623"/>
            <a:ext cx="248818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X = {</a:t>
            </a:r>
            <a:r>
              <a:rPr lang="ru-RU" sz="2400" spc="50" dirty="0">
                <a:ln w="11430"/>
              </a:rPr>
              <a:t>Ш,К,О,Л,А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05624" y="1846479"/>
            <a:ext cx="2057551" cy="46166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400" spc="50" dirty="0">
                <a:ln w="11430"/>
              </a:rPr>
              <a:t>Y = {</a:t>
            </a:r>
            <a:r>
              <a:rPr lang="ru-RU" sz="2400" spc="50" dirty="0">
                <a:ln w="11430"/>
              </a:rPr>
              <a:t>У,Р,О,К</a:t>
            </a:r>
            <a:r>
              <a:rPr lang="en-US" sz="2400" spc="50" dirty="0">
                <a:ln w="11430"/>
              </a:rPr>
              <a:t>}</a:t>
            </a:r>
            <a:endParaRPr lang="ru-RU" sz="2400" spc="50" dirty="0">
              <a:ln w="11430"/>
            </a:endParaRPr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66817"/>
              </p:ext>
            </p:extLst>
          </p:nvPr>
        </p:nvGraphicFramePr>
        <p:xfrm>
          <a:off x="3794125" y="554038"/>
          <a:ext cx="4562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Уравнение" r:id="rId5" imgW="1676160" imgH="215640" progId="Equation.3">
                  <p:embed/>
                </p:oleObj>
              </mc:Choice>
              <mc:Fallback>
                <p:oleObj name="Уравнение" r:id="rId5" imgW="1676160" imgH="21564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54038"/>
                        <a:ext cx="4562475" cy="581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636009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одержимое 7"/>
          <p:cNvSpPr txBox="1">
            <a:spLocks/>
          </p:cNvSpPr>
          <p:nvPr/>
        </p:nvSpPr>
        <p:spPr>
          <a:xfrm>
            <a:off x="3143672" y="1572965"/>
            <a:ext cx="504056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en-US" sz="2800" dirty="0">
                <a:latin typeface="+mn-lt"/>
              </a:rPr>
              <a:t>M </a:t>
            </a:r>
            <a:r>
              <a:rPr lang="ru-RU" altLang="ru-RU" sz="2800" dirty="0">
                <a:latin typeface="+mn-lt"/>
              </a:rPr>
              <a:t>-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∅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М</a:t>
            </a:r>
          </a:p>
          <a:p>
            <a:pPr algn="ctr" eaLnBrk="1" hangingPunct="1"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55" name="Содержимое 7"/>
          <p:cNvSpPr txBox="1">
            <a:spLocks/>
          </p:cNvSpPr>
          <p:nvPr/>
        </p:nvSpPr>
        <p:spPr>
          <a:xfrm>
            <a:off x="3143672" y="2996952"/>
            <a:ext cx="5040560" cy="129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rIns="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∅ - М</a:t>
            </a:r>
            <a:r>
              <a:rPr lang="en-US" sz="2800" dirty="0">
                <a:latin typeface="+mn-lt"/>
              </a:rPr>
              <a:t> = </a:t>
            </a:r>
            <a:r>
              <a:rPr lang="ru-RU" sz="2800" dirty="0">
                <a:latin typeface="+mn-lt"/>
              </a:rPr>
              <a:t>∅</a:t>
            </a:r>
          </a:p>
        </p:txBody>
      </p:sp>
      <p:sp>
        <p:nvSpPr>
          <p:cNvPr id="56" name="Содержимое 7"/>
          <p:cNvSpPr txBox="1">
            <a:spLocks/>
          </p:cNvSpPr>
          <p:nvPr/>
        </p:nvSpPr>
        <p:spPr>
          <a:xfrm>
            <a:off x="3143672" y="4420940"/>
            <a:ext cx="504056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72000" rIns="72000" anchor="ctr"/>
          <a:lstStyle/>
          <a:p>
            <a:pPr algn="ctr" eaLnBrk="1" hangingPunct="1">
              <a:defRPr/>
            </a:pPr>
            <a:r>
              <a:rPr lang="ru-RU" sz="2800" dirty="0">
                <a:latin typeface="+mn-lt"/>
              </a:rPr>
              <a:t>А – В = ∅, тогда и только тогда, когда А=В</a:t>
            </a:r>
            <a:r>
              <a:rPr lang="en-US" sz="2800" dirty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или А⊂В</a:t>
            </a:r>
          </a:p>
        </p:txBody>
      </p:sp>
      <p:sp>
        <p:nvSpPr>
          <p:cNvPr id="1127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33061" cy="6745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4000" dirty="0">
                <a:latin typeface="+mn-lt"/>
              </a:rPr>
              <a:t>Свойства вычитания множеств</a:t>
            </a:r>
          </a:p>
        </p:txBody>
      </p:sp>
    </p:spTree>
    <p:extLst>
      <p:ext uri="{BB962C8B-B14F-4D97-AF65-F5344CB8AC3E}">
        <p14:creationId xmlns:p14="http://schemas.microsoft.com/office/powerpoint/2010/main" val="3365511355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Моя Ви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оя ВиС" id="{BD50439A-06F0-427D-9F7B-BD4B268259D3}" vid="{89E8DD5D-3E09-4C03-965A-D9BE0F7440A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Моя ВиС</Template>
  <TotalTime>3543</TotalTime>
  <Words>1151</Words>
  <Application>Microsoft Office PowerPoint</Application>
  <PresentationFormat>Широкоэкранный</PresentationFormat>
  <Paragraphs>195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Моя ВиС</vt:lpstr>
      <vt:lpstr>Формула</vt:lpstr>
      <vt:lpstr>Уравнение</vt:lpstr>
      <vt:lpstr>Презентация PowerPoint</vt:lpstr>
      <vt:lpstr>Пересечение множеств</vt:lpstr>
      <vt:lpstr>Свойства пересечения множеств</vt:lpstr>
      <vt:lpstr>Объединение множеств</vt:lpstr>
      <vt:lpstr>Свойства объединения множеств</vt:lpstr>
      <vt:lpstr>Примеры пересечения и объединения множеств</vt:lpstr>
      <vt:lpstr>Дополнение множества</vt:lpstr>
      <vt:lpstr>Вычитание Х-У</vt:lpstr>
      <vt:lpstr>Свойства вычитания множеств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</dc:creator>
  <cp:lastModifiedBy>AV-server</cp:lastModifiedBy>
  <cp:revision>216</cp:revision>
  <dcterms:created xsi:type="dcterms:W3CDTF">2011-09-19T18:11:49Z</dcterms:created>
  <dcterms:modified xsi:type="dcterms:W3CDTF">2025-06-09T09:55:36Z</dcterms:modified>
</cp:coreProperties>
</file>