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67" r:id="rId7"/>
    <p:sldId id="268" r:id="rId8"/>
    <p:sldId id="269" r:id="rId9"/>
    <p:sldId id="259" r:id="rId10"/>
    <p:sldId id="270" r:id="rId11"/>
    <p:sldId id="271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3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3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6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3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3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1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2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5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8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145-040E-420A-BF58-F1CD6B9CF45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3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2145-040E-420A-BF58-F1CD6B9CF450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76AD-1243-4B95-B329-77C8B9035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0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4320"/>
            <a:ext cx="9144000" cy="323564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Стандартное отклонение числового набора. </a:t>
            </a:r>
          </a:p>
        </p:txBody>
      </p:sp>
    </p:spTree>
    <p:extLst>
      <p:ext uri="{BB962C8B-B14F-4D97-AF65-F5344CB8AC3E}">
        <p14:creationId xmlns:p14="http://schemas.microsoft.com/office/powerpoint/2010/main" val="38989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33" y="24229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 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233" y="791570"/>
            <a:ext cx="11267364" cy="5841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Найдите стандартное отклонение набора </a:t>
            </a:r>
            <a:r>
              <a:rPr lang="ru-RU" dirty="0" smtClean="0"/>
              <a:t>данных</a:t>
            </a:r>
            <a:r>
              <a:rPr lang="ru-RU" dirty="0"/>
              <a:t>: 1; 3; 5; 1; 3.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Результат округлите до сотых.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Стандартное отклонение: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28" y="3322320"/>
            <a:ext cx="2133631" cy="3276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674143"/>
                  </p:ext>
                </p:extLst>
              </p:nvPr>
            </p:nvGraphicFramePr>
            <p:xfrm>
              <a:off x="781281" y="1770544"/>
              <a:ext cx="8127999" cy="417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Значение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Отклонение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Квадрат отклонения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1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3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5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1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3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Среднее: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х</m:t>
                                  </m:r>
                                </m:e>
                              </m:acc>
                            </m:oMath>
                          </a14:m>
                          <a:r>
                            <a:rPr lang="ru-RU" sz="2800" dirty="0">
                              <a:effectLst/>
                            </a:rPr>
                            <a:t> </a:t>
                          </a:r>
                          <a:r>
                            <a:rPr lang="ru-RU" sz="2800" dirty="0" smtClean="0">
                              <a:effectLst/>
                            </a:rPr>
                            <a:t>=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Сумма: 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</a:rPr>
                            <a:t>Дисперсия:</a:t>
                          </a:r>
                          <a:r>
                            <a:rPr lang="en-US" sz="2800" dirty="0" smtClean="0"/>
                            <a:t>S</a:t>
                          </a:r>
                          <a:r>
                            <a:rPr lang="ru-RU" sz="2800" baseline="30000" dirty="0" smtClean="0"/>
                            <a:t>2</a:t>
                          </a:r>
                          <a:r>
                            <a:rPr lang="en-US" sz="2800" baseline="30000" dirty="0" smtClean="0"/>
                            <a:t> </a:t>
                          </a:r>
                          <a:r>
                            <a:rPr lang="ru-RU" sz="2800" baseline="30000" dirty="0" smtClean="0"/>
                            <a:t> 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2674143"/>
                  </p:ext>
                </p:extLst>
              </p:nvPr>
            </p:nvGraphicFramePr>
            <p:xfrm>
              <a:off x="781281" y="1770544"/>
              <a:ext cx="8127999" cy="417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8534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Значение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Отклонение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Квадрат отклонения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1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3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5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1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3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25" t="-904286" r="-200674" b="-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Сумма: 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</a:rPr>
                            <a:t>Дисперсия:</a:t>
                          </a:r>
                          <a:r>
                            <a:rPr lang="en-US" sz="2800" dirty="0" smtClean="0"/>
                            <a:t>S</a:t>
                          </a:r>
                          <a:r>
                            <a:rPr lang="ru-RU" sz="2800" baseline="30000" dirty="0" smtClean="0"/>
                            <a:t>2</a:t>
                          </a:r>
                          <a:r>
                            <a:rPr lang="en-US" sz="2800" baseline="30000" dirty="0" smtClean="0"/>
                            <a:t> </a:t>
                          </a:r>
                          <a:r>
                            <a:rPr lang="ru-RU" sz="2800" baseline="30000" dirty="0" smtClean="0"/>
                            <a:t> 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3195417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33" y="24229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 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233" y="791570"/>
            <a:ext cx="11267364" cy="5841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Найдите стандартное отклонение набора </a:t>
            </a:r>
            <a:r>
              <a:rPr lang="ru-RU" dirty="0" smtClean="0"/>
              <a:t>данных</a:t>
            </a:r>
            <a:r>
              <a:rPr lang="ru-RU" dirty="0"/>
              <a:t>: 0,2; 0,4; 1,1; 1,4; 0,7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Результат округлите до сотых.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Стандартное отклонение: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28" y="3322320"/>
            <a:ext cx="2133631" cy="3276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914746"/>
                  </p:ext>
                </p:extLst>
              </p:nvPr>
            </p:nvGraphicFramePr>
            <p:xfrm>
              <a:off x="781281" y="1852431"/>
              <a:ext cx="8127999" cy="417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Значение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Отклонение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Квадрат отклонения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0,2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0,4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1,1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1,4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0,7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Среднее: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х</m:t>
                                  </m:r>
                                </m:e>
                              </m:acc>
                            </m:oMath>
                          </a14:m>
                          <a:r>
                            <a:rPr lang="ru-RU" sz="2800" dirty="0">
                              <a:effectLst/>
                            </a:rPr>
                            <a:t> </a:t>
                          </a:r>
                          <a:r>
                            <a:rPr lang="ru-RU" sz="2800" dirty="0" smtClean="0">
                              <a:effectLst/>
                            </a:rPr>
                            <a:t>=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Сумма: 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</a:rPr>
                            <a:t>Дисперсия:</a:t>
                          </a:r>
                          <a:r>
                            <a:rPr lang="en-US" sz="2800" dirty="0" smtClean="0"/>
                            <a:t>S</a:t>
                          </a:r>
                          <a:r>
                            <a:rPr lang="ru-RU" sz="2800" baseline="30000" dirty="0" smtClean="0"/>
                            <a:t>2</a:t>
                          </a:r>
                          <a:r>
                            <a:rPr lang="en-US" sz="2800" baseline="30000" dirty="0" smtClean="0"/>
                            <a:t> </a:t>
                          </a:r>
                          <a:r>
                            <a:rPr lang="ru-RU" sz="2800" baseline="30000" dirty="0" smtClean="0"/>
                            <a:t> 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914746"/>
                  </p:ext>
                </p:extLst>
              </p:nvPr>
            </p:nvGraphicFramePr>
            <p:xfrm>
              <a:off x="781281" y="1852431"/>
              <a:ext cx="8127999" cy="417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/>
                    <a:gridCol w="2709333"/>
                    <a:gridCol w="2709333"/>
                  </a:tblGrid>
                  <a:tr h="8534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Значение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Отклонение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Квадрат отклонения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0,2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0,4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1,1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1,4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dirty="0" smtClean="0"/>
                            <a:t>0,7</a:t>
                          </a:r>
                          <a:endParaRPr lang="ru-RU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25" t="-902857" r="-200674" b="-5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Сумма: 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</a:rPr>
                            <a:t>Дисперсия:</a:t>
                          </a:r>
                          <a:r>
                            <a:rPr lang="en-US" sz="2800" dirty="0" smtClean="0"/>
                            <a:t>S</a:t>
                          </a:r>
                          <a:r>
                            <a:rPr lang="ru-RU" sz="2800" baseline="30000" dirty="0" smtClean="0"/>
                            <a:t>2</a:t>
                          </a:r>
                          <a:r>
                            <a:rPr lang="en-US" sz="2800" baseline="30000" dirty="0" smtClean="0"/>
                            <a:t> </a:t>
                          </a:r>
                          <a:r>
                            <a:rPr lang="ru-RU" sz="2800" baseline="30000" dirty="0" smtClean="0"/>
                            <a:t> 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975475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03" y="142230"/>
            <a:ext cx="10515600" cy="78128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Домашнее задание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51" y="824817"/>
            <a:ext cx="10515600" cy="5084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Прочитать </a:t>
            </a:r>
            <a:r>
              <a:rPr lang="ru-RU" dirty="0"/>
              <a:t>Глава 9, п. </a:t>
            </a:r>
            <a:r>
              <a:rPr lang="ru-RU" dirty="0" smtClean="0"/>
              <a:t>44</a:t>
            </a:r>
          </a:p>
          <a:p>
            <a:pPr marL="0" indent="0">
              <a:buNone/>
            </a:pPr>
            <a:r>
              <a:rPr lang="ru-RU" dirty="0"/>
              <a:t>200. Найдите стандартное отклонение числового набора, если его дисперсия равна: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3,24;     г) 1,69.</a:t>
            </a:r>
          </a:p>
          <a:p>
            <a:pPr marL="0" indent="0">
              <a:buNone/>
            </a:pPr>
            <a:r>
              <a:rPr lang="ru-RU" dirty="0"/>
              <a:t>202. Найдите стандартное отклонение набора данных. Результат округлите до сотых.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234; 432; 521; 211; 424; 233;</a:t>
            </a:r>
          </a:p>
          <a:p>
            <a:pPr marL="0" indent="0">
              <a:buNone/>
            </a:pPr>
            <a:r>
              <a:rPr lang="ru-RU" dirty="0"/>
              <a:t>г) – 0,21;  – 0,23;  – 1,34;  – 0,43;  – 0,34.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813" y="3713267"/>
            <a:ext cx="2102476" cy="2703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32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" y="15176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Повторим!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1170304"/>
            <a:ext cx="11537362" cy="4002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/>
              <a:t>Определение 1.</a:t>
            </a:r>
            <a:r>
              <a:rPr lang="ru-RU" sz="3200" dirty="0" smtClean="0"/>
              <a:t> </a:t>
            </a:r>
            <a:r>
              <a:rPr lang="ru-RU" sz="3200" dirty="0"/>
              <a:t>В наборе чисел </a:t>
            </a:r>
            <a:r>
              <a:rPr lang="ru-RU" sz="3200" b="1" dirty="0">
                <a:solidFill>
                  <a:srgbClr val="FF0000"/>
                </a:solidFill>
              </a:rPr>
              <a:t>отклонением числа от среднего арифмети­ческого</a:t>
            </a:r>
            <a:r>
              <a:rPr lang="ru-RU" sz="3200" dirty="0"/>
              <a:t> называется разность между этим числом и средним арифметическим набора</a:t>
            </a:r>
            <a:r>
              <a:rPr lang="ru-RU" sz="3200" dirty="0" smtClean="0"/>
              <a:t>.</a:t>
            </a:r>
          </a:p>
          <a:p>
            <a:pPr marL="0" indent="0" algn="just">
              <a:buNone/>
            </a:pPr>
            <a:r>
              <a:rPr lang="ru-RU" sz="3200" b="1" dirty="0"/>
              <a:t>Определение 2. </a:t>
            </a:r>
            <a:r>
              <a:rPr lang="ru-RU" sz="3200" dirty="0"/>
              <a:t>Модуль отклонения называют </a:t>
            </a:r>
            <a:r>
              <a:rPr lang="ru-RU" sz="3200" b="1" dirty="0">
                <a:solidFill>
                  <a:srgbClr val="FF0000"/>
                </a:solidFill>
              </a:rPr>
              <a:t>абсолютным отклонением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3200" b="1" dirty="0" smtClean="0"/>
              <a:t>Определение 3.</a:t>
            </a:r>
            <a:r>
              <a:rPr lang="ru-RU" sz="3200" dirty="0" smtClean="0"/>
              <a:t> </a:t>
            </a:r>
            <a:r>
              <a:rPr lang="ru-RU" sz="3200" dirty="0"/>
              <a:t>Среднее арифметическое квадратов отклонений чисел от их среднего арифметического называется </a:t>
            </a:r>
            <a:r>
              <a:rPr lang="ru-RU" sz="3200" b="1" dirty="0">
                <a:solidFill>
                  <a:srgbClr val="FF0000"/>
                </a:solidFill>
              </a:rPr>
              <a:t>дисперсией</a:t>
            </a:r>
            <a:r>
              <a:rPr lang="ru-RU" sz="3200" b="1" dirty="0"/>
              <a:t> </a:t>
            </a:r>
            <a:r>
              <a:rPr lang="ru-RU" sz="3200" dirty="0"/>
              <a:t>набора чисел.</a:t>
            </a:r>
          </a:p>
          <a:p>
            <a:pPr marL="0" indent="0" algn="just">
              <a:buNone/>
            </a:pPr>
            <a:endParaRPr lang="ru-RU" sz="32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73483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" y="182880"/>
            <a:ext cx="11831927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ПРИМЕР 1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Найдём </a:t>
            </a:r>
            <a:r>
              <a:rPr lang="ru-RU" dirty="0" smtClean="0"/>
              <a:t>отклонения, абсолютные отклонения и дисперсию </a:t>
            </a:r>
            <a:r>
              <a:rPr lang="ru-RU" dirty="0"/>
              <a:t>числового набора: 4; 3; 0; 5. </a:t>
            </a:r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846087"/>
                  </p:ext>
                </p:extLst>
              </p:nvPr>
            </p:nvGraphicFramePr>
            <p:xfrm>
              <a:off x="289559" y="1141369"/>
              <a:ext cx="11586267" cy="2987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38304"/>
                    <a:gridCol w="3234519"/>
                    <a:gridCol w="5213444"/>
                  </a:tblGrid>
                  <a:tr h="4012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Значение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Отклонение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Квадрат отклонения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12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4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4 – 3 = 1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1</a:t>
                          </a:r>
                          <a:r>
                            <a:rPr lang="ru-RU" sz="2800" baseline="30000">
                              <a:effectLst/>
                            </a:rPr>
                            <a:t>2</a:t>
                          </a:r>
                          <a:r>
                            <a:rPr lang="ru-RU" sz="2800">
                              <a:effectLst/>
                            </a:rPr>
                            <a:t> = 1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12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3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3 – 3 = 0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0</a:t>
                          </a:r>
                          <a:r>
                            <a:rPr lang="ru-RU" sz="2800" baseline="30000">
                              <a:effectLst/>
                            </a:rPr>
                            <a:t>2</a:t>
                          </a:r>
                          <a:r>
                            <a:rPr lang="ru-RU" sz="2800">
                              <a:effectLst/>
                            </a:rPr>
                            <a:t> = 0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12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0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0 – 3 = – 3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(– 3)</a:t>
                          </a:r>
                          <a:r>
                            <a:rPr lang="ru-RU" sz="2800" baseline="30000" dirty="0">
                              <a:effectLst/>
                            </a:rPr>
                            <a:t>2</a:t>
                          </a:r>
                          <a:r>
                            <a:rPr lang="ru-RU" sz="2800" dirty="0">
                              <a:effectLst/>
                            </a:rPr>
                            <a:t> = 9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12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5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5 – 3 = 2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2</a:t>
                          </a:r>
                          <a:r>
                            <a:rPr lang="ru-RU" sz="2800" baseline="30000" dirty="0">
                              <a:effectLst/>
                            </a:rPr>
                            <a:t>2</a:t>
                          </a:r>
                          <a:r>
                            <a:rPr lang="ru-RU" sz="2800" dirty="0">
                              <a:effectLst/>
                            </a:rPr>
                            <a:t> = 4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7386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Среднее: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х</m:t>
                                  </m:r>
                                </m:e>
                              </m:acc>
                            </m:oMath>
                          </a14:m>
                          <a:r>
                            <a:rPr lang="ru-RU" sz="2800" dirty="0">
                              <a:effectLst/>
                            </a:rPr>
                            <a:t> = </a:t>
                          </a:r>
                          <a:r>
                            <a:rPr lang="ru-RU" sz="2800" dirty="0" smtClean="0">
                              <a:effectLst/>
                            </a:rPr>
                            <a:t>(4+3+0+5):4 = 3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Сумма: 0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 smtClean="0">
                              <a:effectLst/>
                            </a:rPr>
                            <a:t>Дисперсия:</a:t>
                          </a:r>
                          <a:r>
                            <a:rPr lang="en-US" sz="2800" dirty="0" smtClean="0"/>
                            <a:t>S</a:t>
                          </a:r>
                          <a:r>
                            <a:rPr lang="ru-RU" sz="2800" baseline="30000" dirty="0" smtClean="0"/>
                            <a:t>2 </a:t>
                          </a:r>
                          <a:r>
                            <a:rPr lang="ru-RU" sz="2800" dirty="0" smtClean="0">
                              <a:effectLst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1 +  0 +  9 +  4</m:t>
                                  </m:r>
                                </m:num>
                                <m:den>
                                  <m:r>
                                    <a:rPr lang="ru-RU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800" dirty="0">
                              <a:effectLst/>
                            </a:rPr>
                            <a:t> = 3,5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846087"/>
                  </p:ext>
                </p:extLst>
              </p:nvPr>
            </p:nvGraphicFramePr>
            <p:xfrm>
              <a:off x="289559" y="1141369"/>
              <a:ext cx="11586267" cy="2987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38304"/>
                    <a:gridCol w="3234519"/>
                    <a:gridCol w="5213444"/>
                  </a:tblGrid>
                  <a:tr h="4267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Значение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Отклонение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Квадрат отклонения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4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4 – 3 = 1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1</a:t>
                          </a:r>
                          <a:r>
                            <a:rPr lang="ru-RU" sz="2800" baseline="30000">
                              <a:effectLst/>
                            </a:rPr>
                            <a:t>2</a:t>
                          </a:r>
                          <a:r>
                            <a:rPr lang="ru-RU" sz="2800">
                              <a:effectLst/>
                            </a:rPr>
                            <a:t> = 1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3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3 – 3 = 0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0</a:t>
                          </a:r>
                          <a:r>
                            <a:rPr lang="ru-RU" sz="2800" baseline="30000">
                              <a:effectLst/>
                            </a:rPr>
                            <a:t>2</a:t>
                          </a:r>
                          <a:r>
                            <a:rPr lang="ru-RU" sz="2800">
                              <a:effectLst/>
                            </a:rPr>
                            <a:t> = 0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0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0 – 3 = – 3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(– 3)</a:t>
                          </a:r>
                          <a:r>
                            <a:rPr lang="ru-RU" sz="2800" baseline="30000" dirty="0">
                              <a:effectLst/>
                            </a:rPr>
                            <a:t>2</a:t>
                          </a:r>
                          <a:r>
                            <a:rPr lang="ru-RU" sz="2800" dirty="0">
                              <a:effectLst/>
                            </a:rPr>
                            <a:t> = 9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5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5 – 3 = 2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 dirty="0">
                              <a:effectLst/>
                            </a:rPr>
                            <a:t>2</a:t>
                          </a:r>
                          <a:r>
                            <a:rPr lang="ru-RU" sz="2800" baseline="30000" dirty="0">
                              <a:effectLst/>
                            </a:rPr>
                            <a:t>2</a:t>
                          </a:r>
                          <a:r>
                            <a:rPr lang="ru-RU" sz="2800" dirty="0">
                              <a:effectLst/>
                            </a:rPr>
                            <a:t> = 4</a:t>
                          </a:r>
                          <a:endParaRPr lang="ru-RU" sz="2800" dirty="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8534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94" t="-262857" r="-270097" b="-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800">
                              <a:effectLst/>
                            </a:rPr>
                            <a:t>Сумма: 0</a:t>
                          </a:r>
                          <a:endParaRPr lang="ru-RU" sz="2800">
                            <a:solidFill>
                              <a:srgbClr val="000000"/>
                            </a:solidFill>
                            <a:effectLst/>
                            <a:latin typeface="Microsoft Sans Serif" panose="020B0604020202020204" pitchFamily="34" charset="0"/>
                            <a:ea typeface="Microsoft Sans Serif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22313" t="-262857" r="-467" b="-2571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Объект 2"/>
          <p:cNvSpPr txBox="1">
            <a:spLocks/>
          </p:cNvSpPr>
          <p:nvPr/>
        </p:nvSpPr>
        <p:spPr>
          <a:xfrm>
            <a:off x="289559" y="4128409"/>
            <a:ext cx="11831927" cy="2683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Абсолютные отклонения: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|</a:t>
            </a:r>
            <a:r>
              <a:rPr lang="ru-RU" dirty="0" smtClean="0"/>
              <a:t>4 – 3</a:t>
            </a:r>
            <a:r>
              <a:rPr lang="en-US" dirty="0" smtClean="0"/>
              <a:t>|</a:t>
            </a:r>
            <a:r>
              <a:rPr lang="ru-RU" dirty="0" smtClean="0"/>
              <a:t> = </a:t>
            </a:r>
            <a:r>
              <a:rPr lang="en-US" dirty="0" smtClean="0"/>
              <a:t>|</a:t>
            </a:r>
            <a:r>
              <a:rPr lang="ru-RU" dirty="0" smtClean="0"/>
              <a:t>1</a:t>
            </a:r>
            <a:r>
              <a:rPr lang="en-US" dirty="0" smtClean="0"/>
              <a:t>| = 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|</a:t>
            </a:r>
            <a:r>
              <a:rPr lang="ru-RU" dirty="0" smtClean="0"/>
              <a:t>3 – 3</a:t>
            </a:r>
            <a:r>
              <a:rPr lang="en-US" dirty="0" smtClean="0"/>
              <a:t>|</a:t>
            </a:r>
            <a:r>
              <a:rPr lang="ru-RU" dirty="0" smtClean="0"/>
              <a:t> = </a:t>
            </a:r>
            <a:r>
              <a:rPr lang="en-US" dirty="0" smtClean="0"/>
              <a:t>|</a:t>
            </a:r>
            <a:r>
              <a:rPr lang="ru-RU" dirty="0" smtClean="0"/>
              <a:t>0</a:t>
            </a:r>
            <a:r>
              <a:rPr lang="en-US" dirty="0" smtClean="0"/>
              <a:t>| = 0</a:t>
            </a:r>
            <a:endParaRPr lang="ru-RU" dirty="0" smtClea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|</a:t>
            </a:r>
            <a:r>
              <a:rPr lang="ru-RU" dirty="0" smtClean="0"/>
              <a:t>0 – 3</a:t>
            </a:r>
            <a:r>
              <a:rPr lang="en-US" dirty="0" smtClean="0"/>
              <a:t>|</a:t>
            </a:r>
            <a:r>
              <a:rPr lang="ru-RU" dirty="0" smtClean="0"/>
              <a:t> = </a:t>
            </a:r>
            <a:r>
              <a:rPr lang="en-US" dirty="0" smtClean="0"/>
              <a:t>|</a:t>
            </a:r>
            <a:r>
              <a:rPr lang="ru-RU" dirty="0" smtClean="0"/>
              <a:t>– 3</a:t>
            </a:r>
            <a:r>
              <a:rPr lang="en-US" dirty="0" smtClean="0"/>
              <a:t>| = 3</a:t>
            </a:r>
            <a:endParaRPr lang="ru-RU" dirty="0" smtClea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|</a:t>
            </a:r>
            <a:r>
              <a:rPr lang="ru-RU" dirty="0" smtClean="0"/>
              <a:t>5 – 3</a:t>
            </a:r>
            <a:r>
              <a:rPr lang="en-US" dirty="0" smtClean="0"/>
              <a:t>|</a:t>
            </a:r>
            <a:r>
              <a:rPr lang="ru-RU" dirty="0" smtClean="0"/>
              <a:t> = </a:t>
            </a:r>
            <a:r>
              <a:rPr lang="en-US" dirty="0" smtClean="0"/>
              <a:t>|</a:t>
            </a:r>
            <a:r>
              <a:rPr lang="ru-RU" dirty="0" smtClean="0"/>
              <a:t>2</a:t>
            </a:r>
            <a:r>
              <a:rPr lang="en-US" dirty="0" smtClean="0"/>
              <a:t>| = 2</a:t>
            </a:r>
            <a:endParaRPr lang="ru-RU" dirty="0" smtClea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8553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235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>
                <a:solidFill>
                  <a:srgbClr val="002060"/>
                </a:solidFill>
              </a:rPr>
              <a:t>Стандартное отклонение</a:t>
            </a:r>
            <a:endParaRPr lang="ru-RU" sz="49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8075" y="151172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/>
                  <a:t>Определение. </a:t>
                </a:r>
                <a:r>
                  <a:rPr lang="ru-RU" b="1" dirty="0">
                    <a:solidFill>
                      <a:srgbClr val="FF0000"/>
                    </a:solidFill>
                  </a:rPr>
                  <a:t>Стандартным отклонением</a:t>
                </a:r>
                <a:r>
                  <a:rPr 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/>
                  <a:t>называется квадратный корень из дисперсии.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:r>
                  <a:rPr lang="ru-RU" dirty="0"/>
                  <a:t>Формула стандартного отклонения:</a:t>
                </a:r>
              </a:p>
              <a:p>
                <a:pPr marL="0" indent="0">
                  <a:buNone/>
                </a:pPr>
                <a:r>
                  <a:rPr lang="en-US" dirty="0"/>
                  <a:t>S</a:t>
                </a:r>
                <a:r>
                  <a:rPr lang="ru-RU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 − 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 +  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 − 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 +  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 − 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 + … +  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 − 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ru-RU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Стандартное </a:t>
                </a:r>
                <a:r>
                  <a:rPr lang="ru-RU" dirty="0"/>
                  <a:t>отклонение – некоторое среднее отклонение чисел набора. Другая формула для стандартного отклонения:</a:t>
                </a:r>
              </a:p>
              <a:p>
                <a:pPr marL="0" indent="0">
                  <a:buNone/>
                </a:pPr>
                <a:r>
                  <a:rPr lang="en-US" dirty="0"/>
                  <a:t>S</a:t>
                </a:r>
                <a:r>
                  <a:rPr lang="ru-RU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  <m:r>
                          <a:rPr lang="ru-RU" i="1">
                            <a:latin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075" y="1511726"/>
                <a:ext cx="10515600" cy="4351338"/>
              </a:xfrm>
              <a:blipFill rotWithShape="0">
                <a:blip r:embed="rId2"/>
                <a:stretch>
                  <a:fillRect l="-1217" t="-2381" r="-1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893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102820"/>
            <a:ext cx="10820400" cy="13554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 2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7640" y="1047920"/>
                <a:ext cx="11887200" cy="54900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/>
                  <a:t>В предыдущем </a:t>
                </a:r>
                <a:r>
                  <a:rPr lang="ru-RU" dirty="0" smtClean="0"/>
                  <a:t>примере </a:t>
                </a:r>
                <a:r>
                  <a:rPr lang="ru-RU" dirty="0"/>
                  <a:t>мы нашли дисперсию числового набора 4; 3; 0; 5. Она равна 3,5. Следовательно, стандартное отклонение этого набора равно </a:t>
                </a:r>
                <a:r>
                  <a:rPr lang="en-US" dirty="0" smtClean="0"/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rad>
                  </m:oMath>
                </a14:m>
                <a:r>
                  <a:rPr lang="ru-RU" dirty="0"/>
                  <a:t> </a:t>
                </a:r>
                <a:r>
                  <a:rPr lang="ru-RU" dirty="0">
                    <a:sym typeface="Symbol" panose="05050102010706020507" pitchFamily="18" charset="2"/>
                  </a:rPr>
                  <a:t></a:t>
                </a:r>
                <a:r>
                  <a:rPr lang="ru-RU" dirty="0"/>
                  <a:t> 1,87. Посмотрим, как расположены числа на числовой прямой, и отметим на этой же прямой их стандартное отклонение</a:t>
                </a:r>
                <a:r>
                  <a:rPr lang="ru-RU" dirty="0" smtClean="0"/>
                  <a:t>.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    Числовой </a:t>
                </a:r>
                <a:r>
                  <a:rPr lang="ru-RU" b="1" dirty="0"/>
                  <a:t>набор, среднее и стандартное </a:t>
                </a:r>
                <a:r>
                  <a:rPr lang="ru-RU" b="1" dirty="0" smtClean="0"/>
                  <a:t>отклонение</a:t>
                </a:r>
              </a:p>
              <a:p>
                <a:pPr marL="0" indent="0">
                  <a:buNone/>
                </a:pPr>
                <a:endParaRPr lang="ru-RU" b="1" dirty="0"/>
              </a:p>
              <a:p>
                <a:pPr marL="0" indent="0">
                  <a:buNone/>
                </a:pPr>
                <a:endParaRPr lang="ru-RU" b="1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Красными точками </a:t>
                </a:r>
                <a:r>
                  <a:rPr lang="ru-RU" dirty="0"/>
                  <a:t>на рисунке </a:t>
                </a:r>
                <a:r>
                  <a:rPr lang="ru-RU" dirty="0" smtClean="0"/>
                  <a:t> </a:t>
                </a:r>
                <a:r>
                  <a:rPr lang="ru-RU" dirty="0"/>
                  <a:t>показаны числа набора, синяя линия — отрезок, кото­рый получается, если от среднего </a:t>
                </a:r>
                <a:r>
                  <a:rPr lang="ru-RU" dirty="0" smtClean="0"/>
                  <a:t>арифметического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acc>
                  </m:oMath>
                </a14:m>
                <a:r>
                  <a:rPr lang="ru-RU" dirty="0" smtClean="0"/>
                  <a:t> = 3) </a:t>
                </a:r>
                <a:r>
                  <a:rPr lang="ru-RU" dirty="0"/>
                  <a:t>отступить влево и вправо на одно стандартное отклонение: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acc>
                  </m:oMath>
                </a14:m>
                <a:r>
                  <a:rPr lang="ru-RU" dirty="0"/>
                  <a:t> – S;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acc>
                  </m:oMath>
                </a14:m>
                <a:r>
                  <a:rPr lang="ru-RU" dirty="0"/>
                  <a:t> + S</a:t>
                </a:r>
                <a:r>
                  <a:rPr lang="ru-RU" dirty="0" smtClean="0"/>
                  <a:t>]. </a:t>
                </a:r>
                <a:r>
                  <a:rPr lang="ru-RU" dirty="0"/>
                  <a:t>В данном случае получился отрезок </a:t>
                </a:r>
                <a:r>
                  <a:rPr lang="ru-RU" dirty="0" smtClean="0"/>
                  <a:t>[</a:t>
                </a:r>
                <a:r>
                  <a:rPr lang="en-US" dirty="0" smtClean="0"/>
                  <a:t>3 – 1,87</a:t>
                </a:r>
                <a:r>
                  <a:rPr lang="ru-RU" dirty="0" smtClean="0"/>
                  <a:t>; </a:t>
                </a:r>
                <a:r>
                  <a:rPr lang="en-US" dirty="0" smtClean="0"/>
                  <a:t>3+1,87</a:t>
                </a:r>
                <a:r>
                  <a:rPr lang="ru-RU" dirty="0" smtClean="0"/>
                  <a:t>], то есть [</a:t>
                </a:r>
                <a:r>
                  <a:rPr lang="ru-RU" dirty="0"/>
                  <a:t>1,13; 4,87]. Точки 3 и 4 попадают внутрь этого отрезка, точки 0 и 5 – вне отрезка.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" y="1047920"/>
                <a:ext cx="11887200" cy="5490039"/>
              </a:xfrm>
              <a:blipFill rotWithShape="0">
                <a:blip r:embed="rId2"/>
                <a:stretch>
                  <a:fillRect l="-1077" t="-1889" r="-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84" y="2541383"/>
            <a:ext cx="1069311" cy="1642132"/>
          </a:xfrm>
          <a:prstGeom prst="rect">
            <a:avLst/>
          </a:prstGeom>
        </p:spPr>
      </p:pic>
      <p:pic>
        <p:nvPicPr>
          <p:cNvPr id="5" name="Рисунок 4" descr="C:\Users\marun\Desktop\CCI_0024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821" y="3362449"/>
            <a:ext cx="8976043" cy="87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6311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17" y="105818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 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16" y="750627"/>
            <a:ext cx="1178597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хлебозаводе производится контрольное взвешивание готовой про­дукции: булок номинальной массой 200 г. В таблице </a:t>
            </a:r>
            <a:r>
              <a:rPr lang="ru-RU" dirty="0" smtClean="0"/>
              <a:t> </a:t>
            </a:r>
            <a:r>
              <a:rPr lang="ru-RU" dirty="0"/>
              <a:t>показаны результаты взве­шивания двух небольших партий, полученных на двух одинаковых производственных линиях. В двух правых столбцах указаны среднее арифметическое и стандартное от­клонение масс по сделанной выборке.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92274"/>
              </p:ext>
            </p:extLst>
          </p:nvPr>
        </p:nvGraphicFramePr>
        <p:xfrm>
          <a:off x="1132765" y="2788305"/>
          <a:ext cx="9867330" cy="3775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902"/>
                <a:gridCol w="659436"/>
                <a:gridCol w="660368"/>
                <a:gridCol w="660368"/>
                <a:gridCol w="660368"/>
                <a:gridCol w="660368"/>
                <a:gridCol w="660368"/>
                <a:gridCol w="660368"/>
                <a:gridCol w="660368"/>
                <a:gridCol w="660368"/>
                <a:gridCol w="660368"/>
                <a:gridCol w="923956"/>
                <a:gridCol w="923956"/>
                <a:gridCol w="885768"/>
              </a:tblGrid>
              <a:tr h="12108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Номер пробы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Сред -нее ариф –мети -ческое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Стан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дарт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откло- нение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68735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Масса булки, г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Линия 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193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194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192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194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196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195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193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193,9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1,30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82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Линия 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197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204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199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198,6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4,18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09220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59" y="105817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 3 (продолжение)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459" y="1061350"/>
            <a:ext cx="11758684" cy="214970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Масса готовой булки зависит от количества теста, которое отмерил дозирующий автомат. В первой пар­тии среднее отклонение от номинального значения равно 6,1 г, во второй партии – только 1,4 г. Ка­залось бы, первая линия работает лучше. Но посмо­трим на стандартное отклонение: в партии продук­ции, взятой со второй линии, оно равно 4,18 г, а в первой партии – только </a:t>
            </a:r>
            <a:r>
              <a:rPr lang="ru-RU" dirty="0" smtClean="0"/>
              <a:t>1,3 г. </a:t>
            </a:r>
            <a:r>
              <a:rPr lang="ru-RU" dirty="0"/>
              <a:t>Это означает, что вторая линия требует серьёзно­го ремонта, возможно, замены некоторых </a:t>
            </a:r>
            <a:r>
              <a:rPr lang="ru-RU" dirty="0" smtClean="0"/>
              <a:t>деталей. А </a:t>
            </a:r>
            <a:r>
              <a:rPr lang="ru-RU" dirty="0"/>
              <a:t>первая линия работает нормально и требует всего лишь небольшой регулировки, чтобы дозатор отмерял примерно на 6 – 7 г теста больше, чем сейчас.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883044"/>
              </p:ext>
            </p:extLst>
          </p:nvPr>
        </p:nvGraphicFramePr>
        <p:xfrm>
          <a:off x="300248" y="3211056"/>
          <a:ext cx="1145047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082"/>
                <a:gridCol w="765238"/>
                <a:gridCol w="766319"/>
                <a:gridCol w="766319"/>
                <a:gridCol w="766319"/>
                <a:gridCol w="766319"/>
                <a:gridCol w="766319"/>
                <a:gridCol w="766319"/>
                <a:gridCol w="766319"/>
                <a:gridCol w="766319"/>
                <a:gridCol w="766319"/>
                <a:gridCol w="1072198"/>
                <a:gridCol w="1072198"/>
                <a:gridCol w="1027883"/>
              </a:tblGrid>
              <a:tr h="12093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Номер пробы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Сред -нее ариф –мети -ческое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Стан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дарт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откло- нение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25617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Масса булки, г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Линия 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193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194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192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194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196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195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193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193,9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1,30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25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Линия 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201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197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204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202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196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205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199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198,6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4,18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41625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10" y="256132"/>
            <a:ext cx="11745037" cy="4351338"/>
          </a:xfrm>
        </p:spPr>
        <p:txBody>
          <a:bodyPr/>
          <a:lstStyle/>
          <a:p>
            <a:pPr algn="just"/>
            <a:r>
              <a:rPr lang="ru-RU" b="1" dirty="0"/>
              <a:t>При производстве массовой продукции высокое рассеивание параметров го­товой продукции (массы, размеров и т. п.) может говорить о большом износе оборудования и необходимости ремонта.</a:t>
            </a:r>
            <a:endParaRPr lang="ru-RU" dirty="0"/>
          </a:p>
          <a:p>
            <a:pPr algn="just"/>
            <a:r>
              <a:rPr lang="ru-RU" b="1" dirty="0"/>
              <a:t>   Смещение средних значений параметров при низком рассеивании, как правило, устраняется регулировкой.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b="25571"/>
          <a:stretch/>
        </p:blipFill>
        <p:spPr>
          <a:xfrm>
            <a:off x="7055893" y="3830741"/>
            <a:ext cx="4573812" cy="2570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9" y="2650319"/>
            <a:ext cx="4670378" cy="3113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23291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723" y="186163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Проверь себя!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9723" y="13888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№ 1. </a:t>
            </a:r>
            <a:r>
              <a:rPr lang="ru-RU" sz="4000" dirty="0"/>
              <a:t>Найдите стандартное отклонение числового набора, если его дисперсия </a:t>
            </a:r>
            <a:r>
              <a:rPr lang="ru-RU" sz="4000" dirty="0" smtClean="0"/>
              <a:t>равна:</a:t>
            </a:r>
          </a:p>
          <a:p>
            <a:pPr marL="0" indent="0">
              <a:buNone/>
            </a:pPr>
            <a:r>
              <a:rPr lang="ru-RU" sz="4000" dirty="0" smtClean="0"/>
              <a:t>а</a:t>
            </a:r>
            <a:r>
              <a:rPr lang="ru-RU" sz="4000" dirty="0"/>
              <a:t>) 25;     б) </a:t>
            </a:r>
            <a:r>
              <a:rPr lang="ru-RU" sz="4000" dirty="0" smtClean="0"/>
              <a:t>121;       в) 6,25;         г) 2,89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28" y="3322320"/>
            <a:ext cx="213363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7342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897</Words>
  <Application>Microsoft Office PowerPoint</Application>
  <PresentationFormat>Произвольный</PresentationFormat>
  <Paragraphs>328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Стандартное отклонение числового набора. </vt:lpstr>
      <vt:lpstr>Повторим!</vt:lpstr>
      <vt:lpstr>Презентация PowerPoint</vt:lpstr>
      <vt:lpstr> Стандартное отклонение</vt:lpstr>
      <vt:lpstr>Пример 2</vt:lpstr>
      <vt:lpstr>Пример 3</vt:lpstr>
      <vt:lpstr>Пример 3 (продолжение)</vt:lpstr>
      <vt:lpstr>Презентация PowerPoint</vt:lpstr>
      <vt:lpstr>Проверь себя!</vt:lpstr>
      <vt:lpstr>Задание 2</vt:lpstr>
      <vt:lpstr>Задание 3</vt:lpstr>
      <vt:lpstr>Домашнее задание: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данных в таблицах. Практические вычисления по табличным данным.</dc:title>
  <dc:creator>ОШ42</dc:creator>
  <cp:lastModifiedBy>Ольга</cp:lastModifiedBy>
  <cp:revision>48</cp:revision>
  <dcterms:created xsi:type="dcterms:W3CDTF">2023-09-02T10:27:39Z</dcterms:created>
  <dcterms:modified xsi:type="dcterms:W3CDTF">2024-09-21T17:24:30Z</dcterms:modified>
</cp:coreProperties>
</file>