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6" r:id="rId2"/>
    <p:sldMasterId id="2147483836" r:id="rId3"/>
  </p:sldMasterIdLst>
  <p:sldIdLst>
    <p:sldId id="285" r:id="rId4"/>
    <p:sldId id="315" r:id="rId5"/>
    <p:sldId id="299" r:id="rId6"/>
    <p:sldId id="305" r:id="rId7"/>
    <p:sldId id="304" r:id="rId8"/>
    <p:sldId id="301" r:id="rId9"/>
    <p:sldId id="309" r:id="rId10"/>
    <p:sldId id="310" r:id="rId11"/>
    <p:sldId id="306" r:id="rId12"/>
    <p:sldId id="307" r:id="rId13"/>
    <p:sldId id="311" r:id="rId14"/>
    <p:sldId id="289" r:id="rId15"/>
    <p:sldId id="312" r:id="rId16"/>
    <p:sldId id="314" r:id="rId17"/>
    <p:sldId id="308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C"/>
    <a:srgbClr val="9966FF"/>
    <a:srgbClr val="000000"/>
    <a:srgbClr val="FFFFFF"/>
    <a:srgbClr val="DDF7DE"/>
    <a:srgbClr val="993366"/>
    <a:srgbClr val="663300"/>
    <a:srgbClr val="E1DAE6"/>
    <a:srgbClr val="A0B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751" autoAdjust="0"/>
  </p:normalViewPr>
  <p:slideViewPr>
    <p:cSldViewPr>
      <p:cViewPr>
        <p:scale>
          <a:sx n="86" d="100"/>
          <a:sy n="86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E01B-C557-498B-8C42-D041F34E0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9E36-DA12-4596-888D-9A7F3383B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3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7749-61B3-4FE4-923B-8727F8D25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9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3240-5F85-4C10-80DC-74749088D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7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32BA-4CDB-4487-93C8-0844A91EB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78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57BE-6D15-486A-B476-CB0D5E46A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0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E60A-231E-44C9-A9BB-9967E494F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20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539C-8EA7-48C9-9803-1145BFE30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1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6C8F-862A-490A-8CCC-7D9E8F77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05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F445-C085-4F2F-BF37-B10F7637A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49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D2FD-5936-4C27-87B0-8C0F39AE9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4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A1F1F-C3CD-497D-BD60-F394EEA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14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A0F4-0546-46CA-A025-F37162590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4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A23C-816E-40B9-AF84-E7B117484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93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46D1-4F64-4BE0-88BC-A6AAEDD47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44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457450"/>
            <a:ext cx="9067800" cy="4324350"/>
            <a:chOff x="0" y="1548"/>
            <a:chExt cx="5712" cy="2724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056" y="1680"/>
              <a:ext cx="4656" cy="4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44" y="2544"/>
              <a:ext cx="48" cy="172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7" name="Picture 10" descr="dic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48"/>
              <a:ext cx="978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14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766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8C37E8-4B32-48A0-8277-10710585B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1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C37B-4D25-4128-87E6-36719A107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31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550B-7131-42E3-A8CA-3422216AE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67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779C2-9CBA-48FF-B3CE-48E372352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86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557E-DA4A-4101-A600-AEE2A0157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83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F654-CC91-4FA8-A3C1-DC359A8F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33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F4079-ECAA-4955-9351-7F01D6950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4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8F2CA-B443-480E-BFC9-ECC8CAF0D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57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A89A-E25D-4A6B-B8A0-0CF51CDBA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38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53719-6301-46DA-9E94-EFBB73E13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49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62ED6-704A-47FE-88F2-CD833B24F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65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313" y="304800"/>
            <a:ext cx="2017712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903913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DD15-E9FC-4D03-8A0F-63F1A90DD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F190-5B9E-4C6B-8A37-2B5173A5C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5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B3C3-6C45-4B8B-8C86-4A1E7EA40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4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DA53-2802-4C3A-9C0A-519BD66FD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2A1A-473B-4194-B31C-4E6077A2B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5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C94A-FEF0-43DA-A813-F7B0D32AB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7355-87E4-43C0-B21E-AA31BCB9D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1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fld id="{275755D9-C330-435B-AFD2-280124014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FB1FD37-FF2A-4B06-9523-0DD6547B0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83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7CFF93E-A7B7-4E86-8292-1A3C5476B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" y="228600"/>
            <a:ext cx="8763000" cy="6553200"/>
            <a:chOff x="144" y="144"/>
            <a:chExt cx="5520" cy="4128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1008" y="144"/>
              <a:ext cx="4656" cy="4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144" y="1104"/>
              <a:ext cx="48" cy="316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32" name="Picture 10" descr="dic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1720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85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115888"/>
            <a:ext cx="2133600" cy="576262"/>
          </a:xfrm>
        </p:spPr>
        <p:txBody>
          <a:bodyPr/>
          <a:lstStyle/>
          <a:p>
            <a:pPr>
              <a:defRPr/>
            </a:pPr>
            <a:fld id="{8ED1C65F-DF47-4D14-8EB5-57426DE3569F}" type="datetime1">
              <a:rPr lang="ru-RU" sz="1800" b="1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12.10.2023</a:t>
            </a:fld>
            <a:endParaRPr lang="ru-RU" sz="18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47688" y="6081713"/>
            <a:ext cx="81470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b="1" dirty="0">
                <a:solidFill>
                  <a:srgbClr val="F79646"/>
                </a:solidFill>
              </a:rPr>
              <a:t>8</a:t>
            </a:r>
            <a:r>
              <a:rPr lang="ru-RU" b="1" dirty="0" smtClean="0">
                <a:solidFill>
                  <a:srgbClr val="F79646"/>
                </a:solidFill>
              </a:rPr>
              <a:t> класс	 Вероятность </a:t>
            </a:r>
            <a:r>
              <a:rPr lang="ru-RU" b="1" dirty="0">
                <a:solidFill>
                  <a:srgbClr val="F79646"/>
                </a:solidFill>
              </a:rPr>
              <a:t>и </a:t>
            </a:r>
            <a:r>
              <a:rPr lang="ru-RU" b="1" dirty="0" smtClean="0">
                <a:solidFill>
                  <a:srgbClr val="F79646"/>
                </a:solidFill>
              </a:rPr>
              <a:t>статистика 		                Урок </a:t>
            </a:r>
            <a:r>
              <a:rPr lang="ru-RU" b="1" dirty="0">
                <a:solidFill>
                  <a:srgbClr val="F79646"/>
                </a:solidFill>
              </a:rPr>
              <a:t>5</a:t>
            </a:r>
          </a:p>
        </p:txBody>
      </p:sp>
      <p:sp>
        <p:nvSpPr>
          <p:cNvPr id="11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1288" y="1196975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Дисперсия числового набора.</a:t>
            </a:r>
            <a:endParaRPr lang="ru-RU" alt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100" y="704781"/>
            <a:ext cx="813440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Решение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00B050"/>
                </a:solidFill>
              </a:rPr>
              <a:t>Найдем среднее арифметическое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Отклонение = число из набора – ср/арифметическое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65201"/>
              </p:ext>
            </p:extLst>
          </p:nvPr>
        </p:nvGraphicFramePr>
        <p:xfrm>
          <a:off x="331253" y="2629821"/>
          <a:ext cx="5176851" cy="335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293"/>
                <a:gridCol w="1728192"/>
                <a:gridCol w="2007366"/>
              </a:tblGrid>
              <a:tr h="6235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Число из набора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от среднего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Отклонение в квадрате</a:t>
                      </a:r>
                      <a:endParaRPr lang="ru-RU" sz="2400" dirty="0"/>
                    </a:p>
                  </a:txBody>
                  <a:tcPr/>
                </a:tc>
              </a:tr>
              <a:tr h="632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632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632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632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1253" y="1950650"/>
            <a:ext cx="517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в) ср/ар = </a:t>
            </a:r>
            <a:r>
              <a:rPr lang="ru-RU" sz="2400" dirty="0" smtClean="0">
                <a:solidFill>
                  <a:srgbClr val="7030A0"/>
                </a:solidFill>
              </a:rPr>
              <a:t>(-3+1+2+4) / 4 =4:4 =1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411" y="126682"/>
            <a:ext cx="452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№1-в)  дан ряд: -3, 1, 2, 4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11185" y="3383681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-3  -1 = -4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43840" y="4098441"/>
            <a:ext cx="1364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1 - 1 = 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1476" y="4638327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2 – 1 =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43840" y="5232449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4 – 1 = 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2614" y="4165497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ru-RU" sz="24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= 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07808" y="3547139"/>
            <a:ext cx="151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(-4)</a:t>
            </a:r>
            <a:r>
              <a:rPr lang="ru-RU" sz="24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16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2883" y="4784576"/>
            <a:ext cx="89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1</a:t>
            </a:r>
            <a:r>
              <a:rPr lang="ru-RU" sz="24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=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18508" y="5314923"/>
            <a:ext cx="89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3</a:t>
            </a:r>
            <a:r>
              <a:rPr lang="ru-RU" sz="24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=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2120" y="195065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400" dirty="0" smtClean="0">
                <a:solidFill>
                  <a:srgbClr val="FF0000"/>
                </a:solidFill>
              </a:rPr>
              <a:t>Найдем дисперсию.</a:t>
            </a:r>
          </a:p>
          <a:p>
            <a:r>
              <a:rPr lang="ru-RU" sz="2400" b="1" dirty="0" smtClean="0">
                <a:solidFill>
                  <a:srgbClr val="2A65AC"/>
                </a:solidFill>
              </a:rPr>
              <a:t>Дисперсия = ср/ар  отклонений в квадрате</a:t>
            </a:r>
            <a:endParaRPr lang="ru-RU" sz="2400" b="1" dirty="0">
              <a:solidFill>
                <a:srgbClr val="2A65A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8110" y="4061301"/>
            <a:ext cx="336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(16+0++1+9) </a:t>
            </a:r>
            <a:r>
              <a:rPr lang="ru-RU" sz="2800" dirty="0">
                <a:solidFill>
                  <a:srgbClr val="7030A0"/>
                </a:solidFill>
              </a:rPr>
              <a:t>: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4</a:t>
            </a:r>
            <a:r>
              <a:rPr lang="ru-RU" sz="2800" dirty="0" smtClean="0">
                <a:solidFill>
                  <a:srgbClr val="7030A0"/>
                </a:solidFill>
              </a:rPr>
              <a:t> =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= 26:4 = 26/4 =6,5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8116" b="-3182"/>
          <a:stretch/>
        </p:blipFill>
        <p:spPr bwMode="auto">
          <a:xfrm>
            <a:off x="251520" y="77988"/>
            <a:ext cx="8496944" cy="1910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988839"/>
            <a:ext cx="5040560" cy="4863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4005064"/>
            <a:ext cx="6840760" cy="20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32" y="48608"/>
            <a:ext cx="8229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Выводы и итоги урока. </a:t>
            </a:r>
            <a:endParaRPr lang="ru-RU" altLang="ru-RU" sz="3200" dirty="0" smtClean="0">
              <a:effectLst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605184"/>
            <a:ext cx="7632848" cy="95160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5596" t="31354" r="15804" b="16680"/>
          <a:stretch/>
        </p:blipFill>
        <p:spPr bwMode="auto">
          <a:xfrm>
            <a:off x="226047" y="1557257"/>
            <a:ext cx="864096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32" y="48608"/>
            <a:ext cx="8229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Выводы и итоги урока. </a:t>
            </a:r>
            <a:endParaRPr lang="ru-RU" altLang="ru-RU" sz="3200" dirty="0" smtClean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043" y="4198715"/>
            <a:ext cx="8647318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Чем меньше сумма квадратов отклонений, тем меньше разброс чисел относительно среднего значения, тем более стабилен набор.</a:t>
            </a:r>
            <a:endParaRPr lang="ru-RU" sz="2000" dirty="0">
              <a:solidFill>
                <a:srgbClr val="006699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968" y="620688"/>
            <a:ext cx="8650766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Стабильность</a:t>
            </a:r>
            <a:r>
              <a:rPr lang="ru-RU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 можно оценивать с помощью </a:t>
            </a:r>
            <a:r>
              <a:rPr lang="ru-RU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отклонений элементов числового набора от среднего значения (отклонение – это разность между числом из данного набора и средним арифметическим этого набора)</a:t>
            </a:r>
            <a:endParaRPr lang="ru-RU" sz="2000" dirty="0">
              <a:effectLst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595" y="2022610"/>
            <a:ext cx="8650766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огда </a:t>
            </a:r>
            <a:r>
              <a:rPr lang="ru-RU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набор чисел велик, рассматривать отклонения практически неудобно</a:t>
            </a:r>
            <a:r>
              <a:rPr lang="ru-RU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, нужно описать разнообразие чисел в наборе одним числом.</a:t>
            </a:r>
            <a:endParaRPr lang="ru-RU" sz="2000" dirty="0">
              <a:effectLst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480" y="2852936"/>
            <a:ext cx="8650766" cy="85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Сумма отклонений </a:t>
            </a:r>
            <a:r>
              <a:rPr lang="ru-RU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всегда </a:t>
            </a:r>
            <a:r>
              <a:rPr lang="ru-RU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равна 0.</a:t>
            </a: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Следовательно сумма отклонений не может нести информацию о разбросе.</a:t>
            </a:r>
            <a:endParaRPr lang="ru-RU" sz="2000" dirty="0">
              <a:effectLst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968" y="3707529"/>
            <a:ext cx="815015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Квадраты </a:t>
            </a:r>
            <a:r>
              <a:rPr lang="ru-RU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отклонений</a:t>
            </a:r>
            <a:r>
              <a:rPr lang="ru-RU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 (они всегда неотрицательны).</a:t>
            </a:r>
            <a:endParaRPr lang="ru-RU" sz="2000" dirty="0">
              <a:effectLst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222" y="5774626"/>
            <a:ext cx="864413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Стабильность каждого из </a:t>
            </a: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числовых наборов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можно 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оценить по величине </a:t>
            </a:r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среднего арифметического квадратов отклонений от среднего значения – дисперсии</a:t>
            </a:r>
            <a:r>
              <a:rPr lang="ru-RU" b="1" i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043" y="4965594"/>
            <a:ext cx="8647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При сравнении нескольких числовых </a:t>
            </a: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наборов </a:t>
            </a: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 </a:t>
            </a:r>
            <a:r>
              <a:rPr lang="ru-RU" altLang="ru-RU" b="1" dirty="0">
                <a:solidFill>
                  <a:srgbClr val="000000"/>
                </a:solidFill>
                <a:cs typeface="Arial" panose="020B0604020202020204" pitchFamily="34" charset="0"/>
              </a:rPr>
              <a:t>различным количеством чисел в наборе</a:t>
            </a: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 в </a:t>
            </a: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качестве меры сравнения берут </a:t>
            </a:r>
            <a:r>
              <a:rPr lang="ru-RU" altLang="ru-RU" b="1" dirty="0">
                <a:solidFill>
                  <a:srgbClr val="000000"/>
                </a:solidFill>
                <a:cs typeface="Arial" panose="020B0604020202020204" pitchFamily="34" charset="0"/>
              </a:rPr>
              <a:t>дисперсии</a:t>
            </a: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наборов.</a:t>
            </a:r>
            <a:endParaRPr lang="ru-RU" altLang="ru-R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105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658869" cy="36004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70C0"/>
                </a:solidFill>
                <a:latin typeface="Arial" charset="0"/>
              </a:rPr>
              <a:t>Вопросы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496944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Всегда ли средние характеристики числового ряда могут дать точную информацию о нём?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отклонение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каком случае для сравнения числовых наборов можно использовать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суммы квадратов отклонений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каком случае для сравнения числовых наборов предпочтительно вычислить их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дисперсии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13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590147" y="502523"/>
            <a:ext cx="5662612" cy="461962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effectLst/>
              </a:rPr>
              <a:t>Домашнее задание</a:t>
            </a:r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27054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686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548680"/>
            <a:ext cx="8424936" cy="4191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Цели: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познакомиться с понятиями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отклонение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дисперсия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их применением в реальных практических ситуациях;</a:t>
            </a:r>
          </a:p>
          <a:p>
            <a:pPr eaLnBrk="1" hangingPunct="1"/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учиться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вычислять характеристики числовых наборов: находить </a:t>
            </a:r>
            <a:r>
              <a:rPr lang="ru-RU" alt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отклонение</a:t>
            </a:r>
            <a: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дисперсию. </a:t>
            </a:r>
            <a:endParaRPr lang="ru-RU" alt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840" y="2060848"/>
            <a:ext cx="8627639" cy="4525963"/>
          </a:xfrm>
        </p:spPr>
        <p:txBody>
          <a:bodyPr/>
          <a:lstStyle/>
          <a:p>
            <a:r>
              <a:rPr kumimoji="1" lang="ru-RU" b="1" kern="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Размах</a:t>
            </a:r>
          </a:p>
          <a:p>
            <a:r>
              <a:rPr kumimoji="1" lang="ru-RU" b="1" kern="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Медиана</a:t>
            </a:r>
          </a:p>
          <a:p>
            <a:r>
              <a:rPr kumimoji="1" lang="ru-RU" b="1" kern="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Среднее арифметическое</a:t>
            </a:r>
          </a:p>
          <a:p>
            <a:r>
              <a:rPr kumimoji="1" lang="ru-RU" b="1" kern="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Среднее</a:t>
            </a:r>
            <a:r>
              <a:rPr kumimoji="1" lang="ru-RU" b="1" kern="0" spc="21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kumimoji="1" lang="ru-RU" b="1" kern="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геометрическое</a:t>
            </a:r>
          </a:p>
          <a:p>
            <a:r>
              <a:rPr kumimoji="1" lang="ru-RU" b="1" kern="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Среднее</a:t>
            </a:r>
            <a:r>
              <a:rPr kumimoji="1" lang="ru-RU" b="1" kern="0" spc="615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kumimoji="1" lang="ru-RU" b="1" kern="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гармоническое</a:t>
            </a:r>
          </a:p>
          <a:p>
            <a:pPr lvl="0"/>
            <a:r>
              <a:rPr kumimoji="1" lang="ru-RU" b="1" kern="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Отклонение от среднего арифметического</a:t>
            </a:r>
          </a:p>
          <a:p>
            <a:pPr lvl="0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Дисперсия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числового набора.</a:t>
            </a:r>
          </a:p>
          <a:p>
            <a:pPr lvl="0"/>
            <a:endParaRPr kumimoji="1" lang="ru-RU" b="1" kern="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kumimoji="1" lang="ru-RU" b="1" kern="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alt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Повторение </a:t>
            </a:r>
            <a:endParaRPr lang="ru-RU" altLang="ru-RU" sz="2500" dirty="0" smtClean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55577" y="764704"/>
            <a:ext cx="74434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Характеристики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числового набора</a:t>
            </a:r>
            <a:endParaRPr kumimoji="1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56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6665" b="23614"/>
          <a:stretch/>
        </p:blipFill>
        <p:spPr bwMode="auto">
          <a:xfrm>
            <a:off x="253032" y="940180"/>
            <a:ext cx="8568952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1663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Дисперсия числового набора.</a:t>
            </a:r>
          </a:p>
        </p:txBody>
      </p:sp>
    </p:spTree>
    <p:extLst>
      <p:ext uri="{BB962C8B-B14F-4D97-AF65-F5344CB8AC3E}">
        <p14:creationId xmlns:p14="http://schemas.microsoft.com/office/powerpoint/2010/main" val="1884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083425" cy="836712"/>
          </a:xfrm>
        </p:spPr>
        <p:txBody>
          <a:bodyPr/>
          <a:lstStyle/>
          <a:p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Среднее числового набора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957" y="808919"/>
            <a:ext cx="8758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>
              <a:spcBef>
                <a:spcPts val="440"/>
              </a:spcBef>
              <a:spcAft>
                <a:spcPts val="0"/>
              </a:spcAft>
              <a:buClr>
                <a:srgbClr val="FF0033"/>
              </a:buClr>
              <a:buSzPct val="65000"/>
            </a:pPr>
            <a:r>
              <a:rPr kumimoji="1" lang="ru-RU" sz="32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Среднее арифметическое</a:t>
            </a:r>
            <a:r>
              <a:rPr kumimoji="1" lang="ru-RU" sz="3200" kern="0" spc="9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квадратов</a:t>
            </a:r>
            <a:r>
              <a:rPr kumimoji="1" lang="ru-RU" sz="3200" kern="0" spc="-3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отклонений</a:t>
            </a:r>
            <a:r>
              <a:rPr kumimoji="1" lang="ru-RU" sz="3200" kern="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kern="0" dirty="0">
                <a:solidFill>
                  <a:srgbClr val="000000"/>
                </a:solidFill>
                <a:latin typeface="Times New Roman"/>
                <a:ea typeface="Times New Roman"/>
              </a:rPr>
              <a:t>от</a:t>
            </a:r>
            <a:r>
              <a:rPr kumimoji="1" lang="ru-RU" sz="3200" kern="0" spc="-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среднего значения называют</a:t>
            </a:r>
            <a:r>
              <a:rPr kumimoji="1" lang="ru-RU" sz="3200" b="1" kern="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дисперсией </a:t>
            </a:r>
            <a:r>
              <a:rPr kumimoji="1" lang="ru-RU" sz="3200" b="1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числового набора</a:t>
            </a:r>
            <a:endParaRPr kumimoji="1" lang="ru-RU" sz="3200" kern="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134" y="4005064"/>
            <a:ext cx="8487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kern="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Дисперсия</a:t>
            </a:r>
            <a:r>
              <a:rPr lang="ru-RU" altLang="ru-RU" sz="2800" kern="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показывает величину отклонений наблюдений от среднего. Чем она больше, тем более пологой выглядит колоколообразная кривая. При маленькой дисперсии колоколообразная кривая, наоборот, становится островерхой. Все наблюдения при этом лежат близко к своему среднему значению</a:t>
            </a:r>
            <a:endParaRPr lang="ru-RU" sz="2800" kern="0" dirty="0" smtClea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510" y="2378579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>
              <a:spcBef>
                <a:spcPts val="440"/>
              </a:spcBef>
              <a:spcAft>
                <a:spcPts val="0"/>
              </a:spcAft>
              <a:buClr>
                <a:srgbClr val="FF0033"/>
              </a:buClr>
              <a:buSzPct val="65000"/>
            </a:pPr>
            <a:r>
              <a:rPr kumimoji="1" lang="ru-RU" sz="3200" b="1" kern="0" dirty="0">
                <a:solidFill>
                  <a:srgbClr val="0070C0"/>
                </a:solidFill>
                <a:latin typeface="Times New Roman"/>
                <a:ea typeface="Times New Roman"/>
              </a:rPr>
              <a:t>Дисперсия</a:t>
            </a:r>
            <a:r>
              <a:rPr kumimoji="1" lang="ru-RU" sz="3200" b="1" kern="0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kern="0" dirty="0">
                <a:solidFill>
                  <a:srgbClr val="000000"/>
                </a:solidFill>
                <a:latin typeface="Times New Roman"/>
                <a:ea typeface="Times New Roman"/>
              </a:rPr>
              <a:t>—</a:t>
            </a:r>
            <a:r>
              <a:rPr kumimoji="1" lang="ru-RU" sz="3200" kern="0" spc="9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мера</a:t>
            </a:r>
            <a:r>
              <a:rPr kumimoji="1" lang="ru-RU" sz="3200" b="1" kern="0" spc="9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рассеивания</a:t>
            </a:r>
            <a:r>
              <a:rPr kumimoji="1" lang="ru-RU" sz="3200" b="1" kern="0" spc="9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данных,</a:t>
            </a:r>
            <a:r>
              <a:rPr kumimoji="1" lang="ru-RU" sz="3200" b="1" kern="0" spc="9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равная</a:t>
            </a:r>
            <a:r>
              <a:rPr kumimoji="1" lang="ru-RU" sz="3200" b="1" kern="0" spc="9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среднему</a:t>
            </a:r>
            <a:r>
              <a:rPr kumimoji="1" lang="ru-RU" sz="3200" b="1" kern="0" spc="9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квадрату</a:t>
            </a:r>
            <a:r>
              <a:rPr kumimoji="1" lang="ru-RU" sz="3200" b="1" kern="0" spc="-33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отклонения</a:t>
            </a:r>
            <a:r>
              <a:rPr kumimoji="1" lang="ru-RU" sz="3200" b="1" kern="0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от</a:t>
            </a:r>
            <a:r>
              <a:rPr kumimoji="1" lang="ru-RU" sz="3200" b="1" kern="0" spc="-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sz="32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среднего арифметического</a:t>
            </a:r>
            <a:r>
              <a:rPr kumimoji="1" lang="ru-RU" sz="32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kumimoji="1" lang="ru-RU" sz="32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25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Рабочий стол\Сканирование\Дисперс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93762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4237" y="1194430"/>
            <a:ext cx="8812877" cy="4322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894" y="147990"/>
            <a:ext cx="7239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 1</a:t>
            </a:r>
            <a:r>
              <a:rPr lang="ru-RU" dirty="0" smtClean="0"/>
              <a:t>. Рассмотрим таблицу производства пшеницы в России.</a:t>
            </a:r>
          </a:p>
          <a:p>
            <a:r>
              <a:rPr lang="ru-RU" dirty="0" smtClean="0"/>
              <a:t> Найдем среднее производство  пшеницы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1895" y="794321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1) ср/ар = 35,5 млн. тон в год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146" y="5517231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000" dirty="0" smtClean="0">
                <a:solidFill>
                  <a:srgbClr val="FF0000"/>
                </a:solidFill>
              </a:rPr>
              <a:t>Найдем дисперсию.</a:t>
            </a:r>
          </a:p>
          <a:p>
            <a:r>
              <a:rPr lang="ru-RU" sz="2000" b="1" dirty="0" smtClean="0">
                <a:solidFill>
                  <a:srgbClr val="2A65AC"/>
                </a:solidFill>
              </a:rPr>
              <a:t>Дисперсия = квадрат отклонений разделить на количество чисел</a:t>
            </a:r>
            <a:endParaRPr lang="ru-RU" sz="2000" b="1" dirty="0">
              <a:solidFill>
                <a:srgbClr val="2A65A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238" y="62373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(29,16+0,36+77,44+72,25+20,25+1,00+132,25) </a:t>
            </a:r>
            <a:r>
              <a:rPr lang="ru-RU" sz="2400" dirty="0">
                <a:solidFill>
                  <a:srgbClr val="7030A0"/>
                </a:solidFill>
              </a:rPr>
              <a:t>:</a:t>
            </a:r>
            <a:r>
              <a:rPr lang="ru-RU" sz="2400" dirty="0" smtClean="0">
                <a:solidFill>
                  <a:srgbClr val="7030A0"/>
                </a:solidFill>
              </a:rPr>
              <a:t> 7 = 47,53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0053" b="58239"/>
          <a:stretch/>
        </p:blipFill>
        <p:spPr bwMode="auto">
          <a:xfrm>
            <a:off x="323528" y="116632"/>
            <a:ext cx="8568952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t="42308" b="1405"/>
          <a:stretch/>
        </p:blipFill>
        <p:spPr bwMode="auto">
          <a:xfrm>
            <a:off x="200485" y="1557075"/>
            <a:ext cx="8712968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t="-5" b="69611"/>
          <a:stretch/>
        </p:blipFill>
        <p:spPr bwMode="auto">
          <a:xfrm>
            <a:off x="323529" y="5229200"/>
            <a:ext cx="8424936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85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54"/>
            <a:ext cx="8422438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116854"/>
            <a:ext cx="8134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Решение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00B050"/>
                </a:solidFill>
              </a:rPr>
              <a:t>Найдем среднее арифметическое.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Отклонение = число из набора – ср/арифметическое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22544"/>
              </p:ext>
            </p:extLst>
          </p:nvPr>
        </p:nvGraphicFramePr>
        <p:xfrm>
          <a:off x="143509" y="4005064"/>
          <a:ext cx="5148571" cy="2635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7"/>
                <a:gridCol w="2088232"/>
                <a:gridCol w="1728192"/>
              </a:tblGrid>
              <a:tr h="8980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Число из набора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от среднего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в квадрате</a:t>
                      </a:r>
                      <a:endParaRPr lang="ru-RU" sz="2000" dirty="0"/>
                    </a:p>
                  </a:txBody>
                  <a:tcPr/>
                </a:tc>
              </a:tr>
              <a:tr h="5609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-1 – 1 = -2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(-2)</a:t>
                      </a:r>
                      <a:r>
                        <a:rPr lang="ru-RU" sz="3200" baseline="30000" dirty="0" smtClean="0"/>
                        <a:t>2</a:t>
                      </a:r>
                      <a:r>
                        <a:rPr lang="ru-RU" sz="3200" dirty="0" smtClean="0"/>
                        <a:t> = 4</a:t>
                      </a:r>
                      <a:endParaRPr lang="ru-RU" sz="3200" dirty="0"/>
                    </a:p>
                  </a:txBody>
                  <a:tcPr/>
                </a:tc>
              </a:tr>
              <a:tr h="5609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 – 1 = -1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(-1)</a:t>
                      </a:r>
                      <a:r>
                        <a:rPr lang="ru-RU" sz="3200" baseline="30000" dirty="0" smtClean="0"/>
                        <a:t>2</a:t>
                      </a:r>
                      <a:r>
                        <a:rPr lang="ru-RU" sz="3200" dirty="0" smtClean="0"/>
                        <a:t> = 1</a:t>
                      </a:r>
                      <a:endParaRPr lang="ru-RU" sz="3200" dirty="0"/>
                    </a:p>
                  </a:txBody>
                  <a:tcPr/>
                </a:tc>
              </a:tr>
              <a:tr h="5609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4 - 1 = 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r>
                        <a:rPr lang="ru-RU" sz="3200" baseline="30000" dirty="0" smtClean="0"/>
                        <a:t>2</a:t>
                      </a:r>
                      <a:r>
                        <a:rPr lang="ru-RU" sz="3200" dirty="0" smtClean="0"/>
                        <a:t> = 9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1" y="3333026"/>
            <a:ext cx="525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а) </a:t>
            </a:r>
            <a:r>
              <a:rPr lang="ru-RU" sz="2800" dirty="0" smtClean="0">
                <a:solidFill>
                  <a:prstClr val="black"/>
                </a:solidFill>
              </a:rPr>
              <a:t>ср/ар = </a:t>
            </a:r>
            <a:r>
              <a:rPr lang="ru-RU" sz="2800" dirty="0" smtClean="0">
                <a:solidFill>
                  <a:srgbClr val="7030A0"/>
                </a:solidFill>
              </a:rPr>
              <a:t>(-1+0+4) / 3 =3:3 =1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335977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400" dirty="0" smtClean="0">
                <a:solidFill>
                  <a:srgbClr val="FF0000"/>
                </a:solidFill>
              </a:rPr>
              <a:t>Найдем дисперсию.</a:t>
            </a:r>
          </a:p>
          <a:p>
            <a:r>
              <a:rPr lang="ru-RU" sz="2400" b="1" dirty="0" smtClean="0">
                <a:solidFill>
                  <a:srgbClr val="2A65AC"/>
                </a:solidFill>
              </a:rPr>
              <a:t>Дисперсия = ср/ар  отклонений в квадрате</a:t>
            </a:r>
            <a:endParaRPr lang="ru-RU" sz="2400" b="1" dirty="0">
              <a:solidFill>
                <a:srgbClr val="2A65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401" y="5517232"/>
            <a:ext cx="336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(4+1+9) </a:t>
            </a:r>
            <a:r>
              <a:rPr lang="ru-RU" sz="2800" dirty="0">
                <a:solidFill>
                  <a:srgbClr val="7030A0"/>
                </a:solidFill>
              </a:rPr>
              <a:t>:</a:t>
            </a:r>
            <a:r>
              <a:rPr lang="ru-RU" sz="2800" dirty="0" smtClean="0">
                <a:solidFill>
                  <a:srgbClr val="7030A0"/>
                </a:solidFill>
              </a:rPr>
              <a:t> 3 = 14:3 = =4,3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 оформления «Азартный»">
  <a:themeElements>
    <a:clrScheme name="Шаблон оформления «Азартный» 6">
      <a:dk1>
        <a:srgbClr val="000000"/>
      </a:dk1>
      <a:lt1>
        <a:srgbClr val="99FFCC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CAFFE2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BCBCB"/>
      </a:folHlink>
    </a:clrScheme>
    <a:fontScheme name="Шаблон оформления «Азартны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«Азартный» 1">
        <a:dk1>
          <a:srgbClr val="5F5F5F"/>
        </a:dk1>
        <a:lt1>
          <a:srgbClr val="DDDDDD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9900"/>
        </a:accent2>
        <a:accent3>
          <a:srgbClr val="AAAAAA"/>
        </a:accent3>
        <a:accent4>
          <a:srgbClr val="BDBDBD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Азартный»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Азартный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Азартный» 4">
        <a:dk1>
          <a:srgbClr val="003366"/>
        </a:dk1>
        <a:lt1>
          <a:srgbClr val="FFFFFF"/>
        </a:lt1>
        <a:dk2>
          <a:srgbClr val="6EF729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BAFAAC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Азартный» 5">
        <a:dk1>
          <a:srgbClr val="003366"/>
        </a:dk1>
        <a:lt1>
          <a:srgbClr val="FFFFFF"/>
        </a:lt1>
        <a:dk2>
          <a:srgbClr val="4BD208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B1E5A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Азартный» 6">
        <a:dk1>
          <a:srgbClr val="000000"/>
        </a:dk1>
        <a:lt1>
          <a:srgbClr val="99FFCC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CAFFE2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878</TotalTime>
  <Words>513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Шары</vt:lpstr>
      <vt:lpstr>Тема Office</vt:lpstr>
      <vt:lpstr>Шаблон оформления «Азартный»</vt:lpstr>
      <vt:lpstr>Презентация PowerPoint</vt:lpstr>
      <vt:lpstr>Презентация PowerPoint</vt:lpstr>
      <vt:lpstr>Повторение </vt:lpstr>
      <vt:lpstr>Презентация PowerPoint</vt:lpstr>
      <vt:lpstr>Среднее числового набора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и итоги урока. </vt:lpstr>
      <vt:lpstr>Выводы и итоги урока. </vt:lpstr>
      <vt:lpstr>Вопросы</vt:lpstr>
      <vt:lpstr>Домашнее задание</vt:lpstr>
    </vt:vector>
  </TitlesOfParts>
  <Company>Школа №80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и вероятность в школе.</dc:title>
  <dc:creator>Александр</dc:creator>
  <cp:lastModifiedBy>user</cp:lastModifiedBy>
  <cp:revision>84</cp:revision>
  <dcterms:created xsi:type="dcterms:W3CDTF">2009-10-13T08:03:13Z</dcterms:created>
  <dcterms:modified xsi:type="dcterms:W3CDTF">2023-10-12T08:28:23Z</dcterms:modified>
</cp:coreProperties>
</file>