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82" r:id="rId4"/>
    <p:sldId id="265" r:id="rId5"/>
    <p:sldId id="280" r:id="rId6"/>
    <p:sldId id="279" r:id="rId7"/>
    <p:sldId id="281" r:id="rId8"/>
    <p:sldId id="284" r:id="rId9"/>
    <p:sldId id="285" r:id="rId10"/>
    <p:sldId id="286" r:id="rId11"/>
    <p:sldId id="28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Merriweather" panose="00000500000000000000" pitchFamily="2" charset="-52"/>
      <p:regular r:id="rId19"/>
      <p:bold r:id="rId20"/>
      <p:italic r:id="rId21"/>
      <p:boldItalic r:id="rId22"/>
    </p:embeddedFont>
    <p:embeddedFont>
      <p:font typeface="TT Milks Casual 900 One" panose="020B0604020202020204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2844" autoAdjust="0"/>
  </p:normalViewPr>
  <p:slideViewPr>
    <p:cSldViewPr>
      <p:cViewPr varScale="1">
        <p:scale>
          <a:sx n="52" d="100"/>
          <a:sy n="52" d="100"/>
        </p:scale>
        <p:origin x="850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C3228-83B0-4CBC-B86A-1D5234B91803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A9747-1CFA-4002-A202-CEC2F1A74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7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9747-1CFA-4002-A202-CEC2F1A74C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9747-1CFA-4002-A202-CEC2F1A74C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9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9747-1CFA-4002-A202-CEC2F1A74C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0578" y="6215738"/>
            <a:ext cx="12157422" cy="407126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Freeform 7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Freeform 8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028700" y="920366"/>
            <a:ext cx="16230600" cy="384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99"/>
              </a:lnSpc>
            </a:pPr>
            <a:r>
              <a:rPr lang="ru-RU" sz="5400" spc="308" dirty="0">
                <a:solidFill>
                  <a:srgbClr val="043679"/>
                </a:solidFill>
                <a:latin typeface="TT Milks Casual 900 One"/>
              </a:rPr>
              <a:t>Вероятность и частота случайных событий. Монета и игральная кость в теории вероятностей</a:t>
            </a:r>
            <a:endParaRPr lang="en-US" sz="5400" spc="308" dirty="0">
              <a:solidFill>
                <a:srgbClr val="043679"/>
              </a:solidFill>
              <a:latin typeface="TT Milks Casual 900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Опыты с монетой. </a:t>
            </a:r>
          </a:p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Ошибка Даламбера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1028700" y="1576163"/>
                <a:ext cx="16230600" cy="71861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Опыт 3. Если подбросить две монеты, какова вероятность выпадения решки?</a:t>
                </a: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40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ОО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РР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ОР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РО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 =</a:t>
                </a: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 = </a:t>
                </a: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0,75</a:t>
                </a: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</p:txBody>
          </p:sp>
        </mc:Choice>
        <mc:Fallback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76163"/>
                <a:ext cx="16230600" cy="7186198"/>
              </a:xfrm>
              <a:prstGeom prst="rect">
                <a:avLst/>
              </a:prstGeom>
              <a:blipFill>
                <a:blip r:embed="rId5"/>
                <a:stretch>
                  <a:fillRect l="-1690" r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86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Опыты с игральными кубиками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DFAAEB7-5677-F1F0-2EC0-C47F13CA4401}"/>
              </a:ext>
            </a:extLst>
          </p:cNvPr>
          <p:cNvSpPr txBox="1"/>
          <p:nvPr/>
        </p:nvSpPr>
        <p:spPr>
          <a:xfrm>
            <a:off x="1028700" y="1576163"/>
            <a:ext cx="16230600" cy="269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just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just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Опыт 4. Если подбросить игральный кубик, какова вероятность выпадения двойки? Пятерки? Восьмерки? Четного числа? Нечетного числа? Числа, кратного двум? Трем? Пяти? Восьми?</a:t>
            </a:r>
          </a:p>
        </p:txBody>
      </p:sp>
    </p:spTree>
    <p:extLst>
      <p:ext uri="{BB962C8B-B14F-4D97-AF65-F5344CB8AC3E}">
        <p14:creationId xmlns:p14="http://schemas.microsoft.com/office/powerpoint/2010/main" val="5808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028700" y="920366"/>
            <a:ext cx="16230600" cy="270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99"/>
              </a:lnSpc>
            </a:pPr>
            <a:r>
              <a:rPr lang="ru-RU" sz="10299" spc="308" dirty="0">
                <a:solidFill>
                  <a:srgbClr val="043679"/>
                </a:solidFill>
                <a:latin typeface="TT Milks Casual 900 One"/>
              </a:rPr>
              <a:t>Примеры случайных событий</a:t>
            </a:r>
            <a:endParaRPr lang="en-US" sz="10299" spc="308" dirty="0">
              <a:solidFill>
                <a:srgbClr val="043679"/>
              </a:solidFill>
              <a:latin typeface="TT Milks Casual 900 One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37F372-B8B1-2F2E-DB28-D4BB2CCC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20467"/>
              </p:ext>
            </p:extLst>
          </p:nvPr>
        </p:nvGraphicFramePr>
        <p:xfrm>
          <a:off x="2998655" y="3904707"/>
          <a:ext cx="12192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1439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Прогноз погоды (местами дожди, грозы)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7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Итоговый счет матча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64485"/>
                  </a:ext>
                </a:extLst>
              </a:tr>
              <a:tr h="641129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Приход гостей</a:t>
                      </a:r>
                    </a:p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Оценка по предмету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21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9215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028700" y="920366"/>
            <a:ext cx="16230600" cy="254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99"/>
              </a:lnSpc>
            </a:pPr>
            <a:r>
              <a:rPr lang="ru-RU" sz="6000" spc="308" dirty="0">
                <a:solidFill>
                  <a:srgbClr val="043679"/>
                </a:solidFill>
                <a:latin typeface="TT Milks Casual 900 One"/>
              </a:rPr>
              <a:t>Примеры случайных опытов (случайных экспериментов)</a:t>
            </a:r>
            <a:endParaRPr lang="en-US" sz="6000" spc="308" dirty="0">
              <a:solidFill>
                <a:srgbClr val="043679"/>
              </a:solidFill>
              <a:latin typeface="TT Milks Casual 900 One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37F372-B8B1-2F2E-DB28-D4BB2CCC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05329"/>
              </p:ext>
            </p:extLst>
          </p:nvPr>
        </p:nvGraphicFramePr>
        <p:xfrm>
          <a:off x="2998655" y="3904707"/>
          <a:ext cx="12192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1439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Время телефонного разговора (5-10 минут, 20-30 минут,…)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7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Оценка за контрольную работу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64485"/>
                  </a:ext>
                </a:extLst>
              </a:tr>
              <a:tr h="641129">
                <a:tc>
                  <a:txBody>
                    <a:bodyPr/>
                    <a:lstStyle/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Стук в дверь (будет или нет)</a:t>
                      </a:r>
                    </a:p>
                    <a:p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Осадки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21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92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4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Вероятность случайного события -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1028700" y="1576163"/>
                <a:ext cx="16230600" cy="89815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 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числовая мера правдоподобия этого события.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Вероятность наступления случайного события измеряют числами от 0 до 1</a:t>
                </a: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     (</a:t>
                </a: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0 ≤</a:t>
                </a: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P(A)≤1)</a:t>
                </a: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Пример: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В коробке 3 красных и 5 зеленых шаров. Какова вероятность, 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что первым из коробки вынут зеленый шар?</a:t>
                </a: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Всего шаров </a:t>
                </a: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3+5 = 8</a:t>
                </a: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, зеленых - 5</a:t>
                </a: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en-US" sz="3500" spc="105" dirty="0">
                    <a:solidFill>
                      <a:srgbClr val="043679"/>
                    </a:solidFill>
                    <a:latin typeface="Merriweather"/>
                  </a:rPr>
                  <a:t>P 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 = 0,625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76163"/>
                <a:ext cx="16230600" cy="89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Невозможное случайное событие -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576163"/>
            <a:ext cx="16230600" cy="4044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 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случайное событие, которое в случайном эксперименте не наступает.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Вероятность наступления такого события всегда равна нулю.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Примеры?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262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Достоверное случайное событие -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DFAAEB7-5677-F1F0-2EC0-C47F13CA4401}"/>
              </a:ext>
            </a:extLst>
          </p:cNvPr>
          <p:cNvSpPr txBox="1"/>
          <p:nvPr/>
        </p:nvSpPr>
        <p:spPr>
          <a:xfrm>
            <a:off x="1028700" y="1576163"/>
            <a:ext cx="16230600" cy="4941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случайное событие, которое в случайном эксперименте обязательно наступает. 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Его вероятность равна 1.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Т.е. оно обязательно произойдет.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Примеры?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1574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86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Частота случайного события -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DFAAEB7-5677-F1F0-2EC0-C47F13CA4401}"/>
              </a:ext>
            </a:extLst>
          </p:cNvPr>
          <p:cNvSpPr txBox="1"/>
          <p:nvPr/>
        </p:nvSpPr>
        <p:spPr>
          <a:xfrm>
            <a:off x="1028700" y="1576163"/>
            <a:ext cx="16230600" cy="4044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r>
              <a:rPr lang="ru-RU" sz="3500" spc="105" dirty="0">
                <a:solidFill>
                  <a:srgbClr val="043679"/>
                </a:solidFill>
                <a:latin typeface="Merriweather"/>
              </a:rPr>
              <a:t>отношение числа опытов в которых случайное событие произошло к общему числу проведенных одинаковых опытов.</a:t>
            </a: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ru-RU" sz="3500" spc="105" dirty="0">
              <a:solidFill>
                <a:srgbClr val="043679"/>
              </a:solidFill>
              <a:latin typeface="Merriweather"/>
            </a:endParaRPr>
          </a:p>
          <a:p>
            <a:pPr algn="ctr">
              <a:lnSpc>
                <a:spcPts val="3500"/>
              </a:lnSpc>
            </a:pPr>
            <a:endParaRPr lang="en-US" sz="3500" spc="105" dirty="0">
              <a:solidFill>
                <a:srgbClr val="043679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4629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Опыты с монетой. </a:t>
            </a:r>
          </a:p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Ошибка Даламбера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1058378" y="1774821"/>
                <a:ext cx="16230600" cy="67373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Опыт 1. Какова вероятность выпадения решки при подбрасывании одной монеты?</a:t>
                </a: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Выпадет или орел, или решка.</a:t>
                </a: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 </a:t>
                </a: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Вероятность выпадения решки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5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 = 0,5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</p:txBody>
          </p:sp>
        </mc:Choice>
        <mc:Fallback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78" y="1774821"/>
                <a:ext cx="16230600" cy="6737357"/>
              </a:xfrm>
              <a:prstGeom prst="rect">
                <a:avLst/>
              </a:prstGeom>
              <a:blipFill>
                <a:blip r:embed="rId4"/>
                <a:stretch>
                  <a:fillRect l="-1690" r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5555" b="-5555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6255267" flipV="1">
            <a:off x="15365894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4114800"/>
                </a:moveTo>
                <a:lnTo>
                  <a:pt x="5190688" y="4114800"/>
                </a:lnTo>
                <a:lnTo>
                  <a:pt x="51906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rot="4214364">
            <a:off x="-2389830" y="-2260916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4438342" flipV="1">
            <a:off x="-2018642" y="8783440"/>
            <a:ext cx="5468916" cy="4335359"/>
          </a:xfrm>
          <a:custGeom>
            <a:avLst/>
            <a:gdLst/>
            <a:ahLst/>
            <a:cxnLst/>
            <a:rect l="l" t="t" r="r" b="b"/>
            <a:pathLst>
              <a:path w="5468916" h="4335359">
                <a:moveTo>
                  <a:pt x="0" y="4335359"/>
                </a:moveTo>
                <a:lnTo>
                  <a:pt x="5468916" y="4335359"/>
                </a:lnTo>
                <a:lnTo>
                  <a:pt x="5468916" y="0"/>
                </a:lnTo>
                <a:lnTo>
                  <a:pt x="0" y="0"/>
                </a:lnTo>
                <a:lnTo>
                  <a:pt x="0" y="43353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rot="697717">
            <a:off x="16049124" y="743854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671737"/>
            <a:ext cx="1623060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Опыты с монетой. </a:t>
            </a:r>
          </a:p>
          <a:p>
            <a:pPr marL="0" lvl="0" indent="0" algn="ctr">
              <a:lnSpc>
                <a:spcPts val="6357"/>
              </a:lnSpc>
            </a:pPr>
            <a:r>
              <a:rPr lang="ru-RU" sz="6357" spc="190" dirty="0">
                <a:solidFill>
                  <a:srgbClr val="043679"/>
                </a:solidFill>
                <a:latin typeface="TT Milks Casual 900 One"/>
              </a:rPr>
              <a:t>Ошибка Даламбера </a:t>
            </a:r>
            <a:endParaRPr lang="en-US" sz="6357" spc="190" dirty="0">
              <a:solidFill>
                <a:srgbClr val="043679"/>
              </a:solidFill>
              <a:latin typeface="TT Milks Casual 900 On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1028700" y="1576163"/>
                <a:ext cx="16230600" cy="80838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just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Опыт 2. Если подбросить две монеты, какова вероятность выпадения двух решек?</a:t>
                </a:r>
              </a:p>
              <a:p>
                <a:pPr algn="just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000" spc="105" dirty="0">
                    <a:solidFill>
                      <a:srgbClr val="043679"/>
                    </a:solidFill>
                    <a:latin typeface="Merriweather"/>
                  </a:rPr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pc="105" smtClean="0">
                            <a:solidFill>
                              <a:srgbClr val="04367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000" spc="105" dirty="0">
                    <a:solidFill>
                      <a:srgbClr val="043679"/>
                    </a:solidFill>
                    <a:latin typeface="Merriweather"/>
                  </a:rPr>
                  <a:t> ?</a:t>
                </a:r>
              </a:p>
              <a:p>
                <a:pPr algn="ctr">
                  <a:lnSpc>
                    <a:spcPts val="3500"/>
                  </a:lnSpc>
                </a:pPr>
                <a:endParaRPr lang="ru-RU" sz="40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Орел, орел           ОО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Решка, решка     РР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600" spc="105" dirty="0">
                    <a:solidFill>
                      <a:srgbClr val="043679"/>
                    </a:solidFill>
                    <a:latin typeface="Merriweather"/>
                  </a:rPr>
                  <a:t>Орел, решка        ОР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Решка, орел         РО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3500" u="sng" spc="105" dirty="0">
                    <a:solidFill>
                      <a:srgbClr val="043679"/>
                    </a:solidFill>
                    <a:latin typeface="Merriweather"/>
                  </a:rPr>
                  <a:t>1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500" spc="105" dirty="0">
                    <a:solidFill>
                      <a:srgbClr val="043679"/>
                    </a:solidFill>
                    <a:latin typeface="Merriweather"/>
                  </a:rPr>
                  <a:t>4</a:t>
                </a: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3500" spc="105" dirty="0">
                  <a:solidFill>
                    <a:srgbClr val="043679"/>
                  </a:solidFill>
                  <a:latin typeface="Merriweather"/>
                </a:endParaRPr>
              </a:p>
              <a:p>
                <a:pPr algn="ctr">
                  <a:lnSpc>
                    <a:spcPts val="3500"/>
                  </a:lnSpc>
                </a:pPr>
                <a:endParaRPr lang="en-US" sz="3500" spc="105" dirty="0">
                  <a:solidFill>
                    <a:srgbClr val="043679"/>
                  </a:solidFill>
                  <a:latin typeface="Merriweather"/>
                </a:endParaRPr>
              </a:p>
            </p:txBody>
          </p:sp>
        </mc:Choice>
        <mc:Fallback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76163"/>
                <a:ext cx="16230600" cy="8083880"/>
              </a:xfrm>
              <a:prstGeom prst="rect">
                <a:avLst/>
              </a:prstGeom>
              <a:blipFill>
                <a:blip r:embed="rId5"/>
                <a:stretch>
                  <a:fillRect l="-1690" r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8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376</Words>
  <Application>Microsoft Office PowerPoint</Application>
  <PresentationFormat>Произвольный</PresentationFormat>
  <Paragraphs>109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Merriweather</vt:lpstr>
      <vt:lpstr>Cambria Math</vt:lpstr>
      <vt:lpstr>Arial</vt:lpstr>
      <vt:lpstr>Times New Roman</vt:lpstr>
      <vt:lpstr>TT Milks Casual 900 One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TExts</dc:title>
  <dc:creator>имя</dc:creator>
  <cp:lastModifiedBy>Анна А</cp:lastModifiedBy>
  <cp:revision>33</cp:revision>
  <dcterms:created xsi:type="dcterms:W3CDTF">2006-08-16T00:00:00Z</dcterms:created>
  <dcterms:modified xsi:type="dcterms:W3CDTF">2023-09-24T10:14:13Z</dcterms:modified>
  <dc:identifier>DAFtSS6mxmw</dc:identifier>
</cp:coreProperties>
</file>