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9" r:id="rId2"/>
    <p:sldId id="257" r:id="rId3"/>
    <p:sldId id="269" r:id="rId4"/>
    <p:sldId id="270" r:id="rId5"/>
    <p:sldId id="271" r:id="rId6"/>
    <p:sldId id="272" r:id="rId7"/>
    <p:sldId id="274" r:id="rId8"/>
    <p:sldId id="275" r:id="rId9"/>
    <p:sldId id="284" r:id="rId10"/>
    <p:sldId id="285" r:id="rId11"/>
    <p:sldId id="286" r:id="rId12"/>
    <p:sldId id="287" r:id="rId13"/>
    <p:sldId id="276" r:id="rId14"/>
    <p:sldId id="28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047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095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9143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2190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523848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182861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13338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438156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2844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9AC3228-83B0-4CBC-B86A-1D5234B91803}" type="datetimeFigureOut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A9747-1CFA-4002-A202-CEC2F1A74C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7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A9747-1CFA-4002-A202-CEC2F1A74C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547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1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7347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038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7775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884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815413" y="2324878"/>
            <a:ext cx="10820400" cy="267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6"/>
              </a:lnSpc>
            </a:pPr>
            <a:r>
              <a:rPr lang="ru-RU" sz="7200" b="1" spc="205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Монета и игральная кость в теории вероятностей</a:t>
            </a:r>
            <a:endParaRPr lang="en-US" sz="7200" b="1" spc="205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685800" y="980728"/>
                <a:ext cx="10820400" cy="51433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Опыт 2. Если подбросить две монеты, какова вероятность выпадения двух решек?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 или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 ?</a:t>
                </a:r>
              </a:p>
              <a:p>
                <a:pPr algn="ctr"/>
                <a:endParaRPr lang="ru-RU" sz="3200" spc="7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  <a:p>
                <a:pPr algn="ctr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Орел, орел      ОО</a:t>
                </a:r>
              </a:p>
              <a:p>
                <a:pPr algn="ctr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Решка, решка   РР</a:t>
                </a:r>
              </a:p>
              <a:p>
                <a:pPr algn="ctr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Орел, решка    ОР</a:t>
                </a:r>
              </a:p>
              <a:p>
                <a:pPr algn="ctr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Решка, орел     РО</a:t>
                </a:r>
              </a:p>
              <a:p>
                <a:pPr algn="ctr"/>
                <a:r>
                  <a:rPr lang="ru-RU" sz="3200" u="sng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1</a:t>
                </a:r>
              </a:p>
              <a:p>
                <a:pPr algn="ctr"/>
                <a:r>
                  <a:rPr lang="ru-RU" sz="32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4</a:t>
                </a:r>
                <a:endParaRPr lang="en-US" sz="3200" spc="7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80728"/>
                <a:ext cx="10820400" cy="5143331"/>
              </a:xfrm>
              <a:prstGeom prst="rect">
                <a:avLst/>
              </a:prstGeom>
              <a:blipFill>
                <a:blip r:embed="rId2"/>
                <a:stretch>
                  <a:fillRect l="-2310" t="-2488" r="-2254" b="-3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8">
            <a:extLst>
              <a:ext uri="{FF2B5EF4-FFF2-40B4-BE49-F238E27FC236}">
                <a16:creationId xmlns:a16="http://schemas.microsoft.com/office/drawing/2014/main" id="{F5D526EE-0218-4ED7-BD67-20F22CD57C94}"/>
              </a:ext>
            </a:extLst>
          </p:cNvPr>
          <p:cNvSpPr txBox="1"/>
          <p:nvPr/>
        </p:nvSpPr>
        <p:spPr>
          <a:xfrm>
            <a:off x="0" y="1"/>
            <a:ext cx="11506200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8"/>
              </a:lnSpc>
            </a:pPr>
            <a:r>
              <a:rPr lang="ru-RU" sz="4400" spc="127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Опыты с монетой. Ошибка Даламбера </a:t>
            </a:r>
            <a:endParaRPr lang="en-US" sz="4400" spc="127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CACBB1-5838-48EE-8BAD-D8CF0E8B8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276872"/>
            <a:ext cx="2071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603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685800" y="1050775"/>
                <a:ext cx="10820400" cy="49219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ru-RU" sz="3200" spc="70">
                    <a:latin typeface="+mn-lt"/>
                    <a:cs typeface="Calibri" panose="020F0502020204030204" pitchFamily="34" charset="0"/>
                  </a:rPr>
                  <a:t>Опыт 3. Если подбросить две монеты, какова вероятность выпадения решки</a:t>
                </a:r>
                <a:r>
                  <a:rPr lang="ru-RU" sz="3200" spc="70" dirty="0">
                    <a:latin typeface="+mn-lt"/>
                    <a:cs typeface="Calibri" panose="020F0502020204030204" pitchFamily="34" charset="0"/>
                  </a:rPr>
                  <a:t>?</a:t>
                </a:r>
              </a:p>
              <a:p>
                <a:pPr algn="ctr"/>
                <a:r>
                  <a:rPr lang="ru-RU" sz="3600" spc="70" dirty="0">
                    <a:latin typeface="+mn-lt"/>
                    <a:cs typeface="Calibri" panose="020F0502020204030204" pitchFamily="34" charset="0"/>
                  </a:rPr>
                  <a:t>ОО</a:t>
                </a:r>
              </a:p>
              <a:p>
                <a:pPr algn="ctr"/>
                <a:r>
                  <a:rPr lang="ru-RU" sz="3600" spc="70" dirty="0">
                    <a:latin typeface="+mn-lt"/>
                    <a:cs typeface="Calibri" panose="020F0502020204030204" pitchFamily="34" charset="0"/>
                  </a:rPr>
                  <a:t>РР</a:t>
                </a:r>
              </a:p>
              <a:p>
                <a:pPr algn="ctr"/>
                <a:r>
                  <a:rPr lang="ru-RU" sz="3600" spc="70" dirty="0">
                    <a:latin typeface="+mn-lt"/>
                    <a:cs typeface="Calibri" panose="020F0502020204030204" pitchFamily="34" charset="0"/>
                  </a:rPr>
                  <a:t>ОР</a:t>
                </a:r>
              </a:p>
              <a:p>
                <a:pPr algn="ctr"/>
                <a:r>
                  <a:rPr lang="ru-RU" sz="3600" spc="70" dirty="0">
                    <a:latin typeface="+mn-lt"/>
                    <a:cs typeface="Calibri" panose="020F0502020204030204" pitchFamily="34" charset="0"/>
                  </a:rPr>
                  <a:t>РО</a:t>
                </a:r>
              </a:p>
              <a:p>
                <a:pPr algn="ctr"/>
                <a:endParaRPr lang="ru-RU" sz="3600" spc="70" dirty="0">
                  <a:latin typeface="+mn-lt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3600" spc="70" dirty="0">
                    <a:latin typeface="+mn-lt"/>
                    <a:cs typeface="Calibri" panose="020F0502020204030204" pitchFamily="34" charset="0"/>
                  </a:rPr>
                  <a:t>P(</a:t>
                </a:r>
                <a:r>
                  <a:rPr lang="en-US" sz="3600" spc="70">
                    <a:latin typeface="+mn-lt"/>
                    <a:cs typeface="Calibri" panose="020F0502020204030204" pitchFamily="34" charset="0"/>
                  </a:rPr>
                  <a:t>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spc="70" dirty="0">
                    <a:latin typeface="+mn-lt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spc="7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spc="70" dirty="0">
                    <a:latin typeface="+mn-lt"/>
                    <a:cs typeface="Calibri" panose="020F0502020204030204" pitchFamily="34" charset="0"/>
                  </a:rPr>
                  <a:t> = </a:t>
                </a:r>
                <a:r>
                  <a:rPr lang="ru-RU" sz="3600" spc="70" dirty="0">
                    <a:latin typeface="+mn-lt"/>
                    <a:cs typeface="Calibri" panose="020F0502020204030204" pitchFamily="34" charset="0"/>
                  </a:rPr>
                  <a:t>0,75</a:t>
                </a:r>
              </a:p>
              <a:p>
                <a:pPr algn="ctr"/>
                <a:endParaRPr lang="en-US" sz="2333" spc="70" dirty="0">
                  <a:solidFill>
                    <a:srgbClr val="04367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0775"/>
                <a:ext cx="10820400" cy="4921988"/>
              </a:xfrm>
              <a:prstGeom prst="rect">
                <a:avLst/>
              </a:prstGeom>
              <a:blipFill>
                <a:blip r:embed="rId2"/>
                <a:stretch>
                  <a:fillRect l="-2310" t="-2475" r="-2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8">
            <a:extLst>
              <a:ext uri="{FF2B5EF4-FFF2-40B4-BE49-F238E27FC236}">
                <a16:creationId xmlns:a16="http://schemas.microsoft.com/office/drawing/2014/main" id="{CE52A6B6-D779-4B5F-8FA0-C0387AD5F964}"/>
              </a:ext>
            </a:extLst>
          </p:cNvPr>
          <p:cNvSpPr txBox="1"/>
          <p:nvPr/>
        </p:nvSpPr>
        <p:spPr>
          <a:xfrm>
            <a:off x="0" y="1"/>
            <a:ext cx="11506200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8"/>
              </a:lnSpc>
            </a:pPr>
            <a:r>
              <a:rPr lang="ru-RU" sz="4400" spc="127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Опыты с монетой. Ошибка Даламбера </a:t>
            </a:r>
            <a:endParaRPr lang="en-US" sz="4400" spc="127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33C808-5913-42E8-9CB9-EE11BD595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492896"/>
            <a:ext cx="2071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4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0" y="0"/>
            <a:ext cx="11506200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8"/>
              </a:lnSpc>
            </a:pPr>
            <a:r>
              <a:rPr lang="ru-RU" sz="4400" spc="127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Опыты с игральными кубиками </a:t>
            </a:r>
            <a:endParaRPr lang="en-US" sz="4400" spc="127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DFAAEB7-5677-F1F0-2EC0-C47F13CA4401}"/>
              </a:ext>
            </a:extLst>
          </p:cNvPr>
          <p:cNvSpPr txBox="1"/>
          <p:nvPr/>
        </p:nvSpPr>
        <p:spPr>
          <a:xfrm>
            <a:off x="1199456" y="692696"/>
            <a:ext cx="1017232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Опыт 4.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Если подбросить игральный кубик, какова вероятность выпадения двойки?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Пятерки?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Восьмерки?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Четного числа?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Нечетного числа?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Числа, кратного двум?</a:t>
            </a:r>
          </a:p>
          <a:p>
            <a:pPr algn="just"/>
            <a:r>
              <a:rPr lang="ru-RU" sz="4000" spc="70" dirty="0">
                <a:latin typeface="+mn-lt"/>
                <a:cs typeface="Calibri" panose="020F0502020204030204" pitchFamily="34" charset="0"/>
              </a:rPr>
              <a:t>Числа, кратного трем? </a:t>
            </a:r>
          </a:p>
        </p:txBody>
      </p:sp>
    </p:spTree>
    <p:extLst>
      <p:ext uri="{BB962C8B-B14F-4D97-AF65-F5344CB8AC3E}">
        <p14:creationId xmlns:p14="http://schemas.microsoft.com/office/powerpoint/2010/main" val="580812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5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Две игральные кости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87425" y="495449"/>
            <a:ext cx="11090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бросают 2 игральные кости. Найдите вероятность того, что сумма выпавших очков равна 6. Ответ округлите до сотых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AF768E-E0F1-4D6F-850D-76400C80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23153"/>
              </p:ext>
            </p:extLst>
          </p:nvPr>
        </p:nvGraphicFramePr>
        <p:xfrm>
          <a:off x="7620000" y="2057400"/>
          <a:ext cx="4320480" cy="3924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T="45732" marB="457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75E03-82BA-4335-9A39-A40427CC71E7}"/>
              </a:ext>
            </a:extLst>
          </p:cNvPr>
          <p:cNvSpPr txBox="1"/>
          <p:nvPr/>
        </p:nvSpPr>
        <p:spPr>
          <a:xfrm>
            <a:off x="187425" y="2268825"/>
            <a:ext cx="69350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события эксперимента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представить в виде таблицы.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Событию «сумма выпавших очков равна 6» удовлетворяют 5 событий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1" algn="just"/>
            <a:r>
              <a:rPr lang="ru-RU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Найдём вероятность по формуле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/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/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=0,1388888</a:t>
                </a:r>
                <a:r>
                  <a:rPr lang="en-US" sz="36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0,14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blipFill>
                <a:blip r:embed="rId3"/>
                <a:stretch>
                  <a:fillRect r="-498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17000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7C0D124F-A7A8-420E-BD6B-CD7AC1946AAA}"/>
              </a:ext>
            </a:extLst>
          </p:cNvPr>
          <p:cNvSpPr txBox="1">
            <a:spLocks/>
          </p:cNvSpPr>
          <p:nvPr/>
        </p:nvSpPr>
        <p:spPr>
          <a:xfrm>
            <a:off x="1536133" y="1650177"/>
            <a:ext cx="9119734" cy="3397848"/>
          </a:xfrm>
          <a:prstGeom prst="rect">
            <a:avLst/>
          </a:prstGeom>
        </p:spPr>
        <p:txBody>
          <a:bodyPr>
            <a:noAutofit/>
          </a:bodyPr>
          <a:lstStyle>
            <a:lvl1pPr marL="228611" indent="-228611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29 стр. 112-114</a:t>
            </a:r>
          </a:p>
        </p:txBody>
      </p:sp>
    </p:spTree>
    <p:extLst>
      <p:ext uri="{BB962C8B-B14F-4D97-AF65-F5344CB8AC3E}">
        <p14:creationId xmlns:p14="http://schemas.microsoft.com/office/powerpoint/2010/main" val="2720965186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04800" y="762000"/>
            <a:ext cx="10668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Многие важные и нужные факты первоначально были получены с помощью очень простых опытов. Большую роль в развитии теории вероятностей как науки сыграли обычные монеты и игральные кубики. 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История и факты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821CD4-4A77-4655-8D50-AF7FAC31E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8792"/>
            <a:ext cx="4952286" cy="25586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91A87-3244-4A82-A543-5B5081457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6" y="3499219"/>
            <a:ext cx="4839414" cy="254825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81000" y="806375"/>
            <a:ext cx="114300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Монета с точки зрения теории вероятностей имеет только две стороны, одна из которых называется “орел”, а другая - “решка”. Монету бросают, и она падает одной из сторон ввверх. Никакие другие свойства математической монете не присущи. 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33400" y="3200400"/>
            <a:ext cx="111252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М</a:t>
            </a:r>
            <a:r>
              <a:rPr lang="en-US"/>
              <a:t>атематическая монета считается симметричной. </a:t>
            </a:r>
            <a:r>
              <a:rPr lang="ru-RU"/>
              <a:t>П</a:t>
            </a:r>
            <a:r>
              <a:rPr lang="en-US"/>
              <a:t>ри этом подразумевается, что никакой другой исход бросания монеты невозможен, - она не может потеряться, закатившись в угол, и, тем более, не может “встать на ребро</a:t>
            </a:r>
            <a:r>
              <a:rPr lang="en-US" dirty="0"/>
              <a:t>”.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570542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67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 “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для обратной стороны (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реверса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для монеты происходит от того, что на реверсе российских монет изображен герб российского государства - двуглавый орел. Впервые орел появился при великом князе Иване III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название “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решка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для лицевой стороны (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аверса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монеты возникло потому, что рисунок на аверсе российских монет в XVIII-XIX вв. напоминал решетку, на фоне которой был написан номинал монеты (ее достоинство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2724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9556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Игральный кубик или игральная кость также служит прекрасным средством для получения случайных событий. Игральная кость имеет удивительную историю. Игра в кости - одна из древнейших. Она была известна в глубокой древности в Индии, </a:t>
            </a: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Греции и </a:t>
            </a: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История и факты Игральная кость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кубиков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находили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(XX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раскопках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захоронений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Точки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гранях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древнеегипетских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костей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изображали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птичьего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глаза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BE132-1FB6-4717-A26B-5BEB8E92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9" y="2872724"/>
            <a:ext cx="7467600" cy="12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757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43500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события называются случайными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Чему равна вероятность достоверного события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Невозможного события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вычислить вероятность случайного события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Повторение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2819400"/>
            <a:ext cx="11049000" cy="1702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 события 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отношение числа благоприятных этому событию исходов 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общему числу всех равновозможных несовместных элементарных исходов, образующих полную группу 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n)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/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/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4800" b="0" i="0" smtClean="0">
                          <a:latin typeface="Cambria Math" panose="02040503050406030204" pitchFamily="18" charset="0"/>
                        </a:rPr>
                        <m:t>ероятность</m:t>
                      </m:r>
                      <m:r>
                        <a:rPr lang="ru-RU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800" b="0" i="0" smtClean="0">
                          <a:latin typeface="Cambria Math" panose="02040503050406030204" pitchFamily="18" charset="0"/>
                        </a:rPr>
                        <m:t>всегда</m:t>
                      </m:r>
                    </m:oMath>
                  </m:oMathPara>
                </a14:m>
                <a:endParaRPr lang="ru-RU" sz="48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2501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4191000" y="762000"/>
            <a:ext cx="762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случайном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эксперименте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монету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бросают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дважды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4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3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667000" cy="529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/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=0,75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blipFill>
                <a:blip r:embed="rId3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/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66324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4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2590800" y="762000"/>
            <a:ext cx="9220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36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</a:t>
            </a:r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1"/>
            <a:r>
              <a:rPr lang="ru-RU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орел выпадет ровно один раз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ru-RU" sz="3600" b="1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</a:t>
            </a:r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1" algn="just"/>
            <a:r>
              <a:rPr lang="ru-RU" sz="3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наступит исход ОР (в первый раз выпадет ОРЕЛ, во второй -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РЕШКА)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071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1583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0" y="1"/>
            <a:ext cx="11506200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8"/>
              </a:lnSpc>
            </a:pPr>
            <a:r>
              <a:rPr lang="ru-RU" sz="4400" spc="127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Опыты с монетой. Ошибка Даламбера </a:t>
            </a:r>
            <a:endParaRPr lang="en-US" sz="4400" spc="127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/>
              <p:nvPr/>
            </p:nvSpPr>
            <p:spPr>
              <a:xfrm>
                <a:off x="705585" y="1183215"/>
                <a:ext cx="10820400" cy="39639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ru-RU" sz="40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Опыт 1. Какова вероятность выпадения решки при подбрасывании одной монеты?</a:t>
                </a:r>
              </a:p>
              <a:p>
                <a:endParaRPr lang="ru-RU" sz="4000" spc="7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  <a:p>
                <a:r>
                  <a:rPr lang="ru-RU" sz="40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Выпадет или орел, или решка.</a:t>
                </a:r>
              </a:p>
              <a:p>
                <a:r>
                  <a:rPr lang="ru-RU" sz="40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ru-RU" sz="40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Вероятность выпадения решки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000" i="1" spc="7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4000" spc="70" dirty="0">
                    <a:solidFill>
                      <a:schemeClr val="tx1"/>
                    </a:solidFill>
                    <a:latin typeface="+mn-lt"/>
                    <a:cs typeface="Calibri" panose="020F0502020204030204" pitchFamily="34" charset="0"/>
                  </a:rPr>
                  <a:t> = 0,5</a:t>
                </a:r>
                <a:endParaRPr lang="en-US" sz="4000" spc="7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9DFAAEB7-5677-F1F0-2EC0-C47F13CA4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5" y="1183215"/>
                <a:ext cx="10820400" cy="3963970"/>
              </a:xfrm>
              <a:prstGeom prst="rect">
                <a:avLst/>
              </a:prstGeom>
              <a:blipFill>
                <a:blip r:embed="rId2"/>
                <a:stretch>
                  <a:fillRect l="-2873" t="-3846" r="-338" b="-3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629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658</TotalTime>
  <Words>743</Words>
  <Application>Microsoft Office PowerPoint</Application>
  <PresentationFormat>Широкоэкранный</PresentationFormat>
  <Paragraphs>111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Cambria Math</vt:lpstr>
      <vt:lpstr>Моя ВиС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TExts</dc:title>
  <dc:creator>AV</dc:creator>
  <cp:lastModifiedBy>AV-server</cp:lastModifiedBy>
  <cp:revision>40</cp:revision>
  <dcterms:created xsi:type="dcterms:W3CDTF">2006-08-16T00:00:00Z</dcterms:created>
  <dcterms:modified xsi:type="dcterms:W3CDTF">2025-05-20T10:01:33Z</dcterms:modified>
  <dc:identifier>DAFtSS6mxmw</dc:identifier>
</cp:coreProperties>
</file>