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7" r:id="rId2"/>
    <p:sldId id="278" r:id="rId3"/>
    <p:sldId id="260" r:id="rId4"/>
    <p:sldId id="280" r:id="rId5"/>
    <p:sldId id="279" r:id="rId6"/>
    <p:sldId id="287" r:id="rId7"/>
    <p:sldId id="265" r:id="rId8"/>
    <p:sldId id="269" r:id="rId9"/>
    <p:sldId id="288" r:id="rId10"/>
    <p:sldId id="297" r:id="rId11"/>
    <p:sldId id="275" r:id="rId12"/>
    <p:sldId id="293" r:id="rId13"/>
    <p:sldId id="290" r:id="rId14"/>
    <p:sldId id="291" r:id="rId15"/>
    <p:sldId id="292" r:id="rId16"/>
    <p:sldId id="289" r:id="rId1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B6B8EF-19B6-4666-A41F-78961A10BB8E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33A978-A87B-4A25-8A2F-B6B4D4D544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366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DA9747-1CFA-4002-A202-CEC2F1A74C8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0597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64296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2145-040E-420A-BF58-F1CD6B9CF450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76AD-1243-4B95-B329-77C8B903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964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2145-040E-420A-BF58-F1CD6B9CF450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76AD-1243-4B95-B329-77C8B903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787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180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2145-040E-420A-BF58-F1CD6B9CF450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76AD-1243-4B95-B329-77C8B903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386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2145-040E-420A-BF58-F1CD6B9CF450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76AD-1243-4B95-B329-77C8B903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052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2145-040E-420A-BF58-F1CD6B9CF450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76AD-1243-4B95-B329-77C8B903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470598"/>
      </p:ext>
    </p:extLst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2145-040E-420A-BF58-F1CD6B9CF450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76AD-1243-4B95-B329-77C8B903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035332"/>
      </p:ext>
    </p:extLst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2145-040E-420A-BF58-F1CD6B9CF450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76AD-1243-4B95-B329-77C8B903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9229"/>
      </p:ext>
    </p:extLst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2145-040E-420A-BF58-F1CD6B9CF450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76AD-1243-4B95-B329-77C8B903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668503"/>
      </p:ext>
    </p:extLst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2145-040E-420A-BF58-F1CD6B9CF450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76AD-1243-4B95-B329-77C8B903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935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2145-040E-420A-BF58-F1CD6B9CF450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76AD-1243-4B95-B329-77C8B903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625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4C8A2145-040E-420A-BF58-F1CD6B9CF450}" type="datetimeFigureOut">
              <a:rPr lang="ru-RU" smtClean="0"/>
              <a:pPr/>
              <a:t>17.09.2025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B5EA76AD-1243-4B95-B329-77C8B9035D8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2517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edg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8B10223-9AE4-4E24-A95F-1F75E10FBEB5}"/>
              </a:ext>
            </a:extLst>
          </p:cNvPr>
          <p:cNvSpPr txBox="1"/>
          <p:nvPr/>
        </p:nvSpPr>
        <p:spPr>
          <a:xfrm>
            <a:off x="772357" y="1720840"/>
            <a:ext cx="1047565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72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Случайные события.</a:t>
            </a:r>
          </a:p>
          <a:p>
            <a:pPr algn="ctr"/>
            <a:r>
              <a:rPr lang="ru-RU" sz="72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Вероятности и частоты.</a:t>
            </a:r>
            <a:endParaRPr lang="ru-RU" sz="7200" dirty="0">
              <a:solidFill>
                <a:srgbClr val="00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483782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BA558D-375F-408B-A856-C548CC857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3432175" cy="5492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4000" dirty="0">
                <a:solidFill>
                  <a:srgbClr val="0066FF"/>
                </a:solidFill>
                <a:latin typeface="+mn-lt"/>
                <a:ea typeface="Microsoft YaHei" panose="020B0503020204020204" pitchFamily="34" charset="-122"/>
                <a:cs typeface="+mn-cs"/>
              </a:rPr>
              <a:t>Пример</a:t>
            </a:r>
            <a:endParaRPr lang="ru-RU" sz="4000" dirty="0">
              <a:solidFill>
                <a:srgbClr val="0066FF"/>
              </a:solidFill>
              <a:latin typeface="+mn-lt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2E1E29-C897-4E9F-A0F0-499A8ACEB4AF}"/>
              </a:ext>
            </a:extLst>
          </p:cNvPr>
          <p:cNvSpPr txBox="1"/>
          <p:nvPr/>
        </p:nvSpPr>
        <p:spPr>
          <a:xfrm>
            <a:off x="1775520" y="692696"/>
            <a:ext cx="8640960" cy="71508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>
            <a:defPPr>
              <a:defRPr lang="en-GB"/>
            </a:defPPr>
            <a:lvl1pPr marL="0" indent="0" eaLnBrk="1" fontAlgn="auto" hangingPunct="1">
              <a:lnSpc>
                <a:spcPct val="100000"/>
              </a:lnSpc>
              <a:spcBef>
                <a:spcPts val="0"/>
              </a:spcBef>
              <a:buFontTx/>
              <a:buNone/>
              <a:defRPr sz="3600">
                <a:latin typeface="+mn-lt"/>
              </a:defRPr>
            </a:lvl1pPr>
          </a:lstStyle>
          <a:p>
            <a:r>
              <a:rPr lang="ru-RU" alt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Частота события близка к его вероятности</a:t>
            </a:r>
          </a:p>
        </p:txBody>
      </p:sp>
      <p:graphicFrame>
        <p:nvGraphicFramePr>
          <p:cNvPr id="17" name="Объект 16">
            <a:extLst>
              <a:ext uri="{FF2B5EF4-FFF2-40B4-BE49-F238E27FC236}">
                <a16:creationId xmlns:a16="http://schemas.microsoft.com/office/drawing/2014/main" id="{4965BDCB-5857-4910-94D2-C404F764C0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8125" y="1603375"/>
          <a:ext cx="11715750" cy="364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Worksheet" r:id="rId3" imgW="11715846" imgH="3648047" progId="Excel.Sheet.12">
                  <p:embed/>
                </p:oleObj>
              </mc:Choice>
              <mc:Fallback>
                <p:oleObj name="Worksheet" r:id="rId3" imgW="11715846" imgH="3648047" progId="Excel.Sheet.12">
                  <p:embed/>
                  <p:pic>
                    <p:nvPicPr>
                      <p:cNvPr id="17" name="Объект 16">
                        <a:extLst>
                          <a:ext uri="{FF2B5EF4-FFF2-40B4-BE49-F238E27FC236}">
                            <a16:creationId xmlns:a16="http://schemas.microsoft.com/office/drawing/2014/main" id="{4965BDCB-5857-4910-94D2-C404F764C0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125" y="1603375"/>
                        <a:ext cx="11715750" cy="3648075"/>
                      </a:xfrm>
                      <a:prstGeom prst="rect">
                        <a:avLst/>
                      </a:prstGeom>
                      <a:ln w="38100">
                        <a:solidFill>
                          <a:srgbClr val="0000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5960085"/>
      </p:ext>
    </p:extLst>
  </p:cSld>
  <p:clrMapOvr>
    <a:masterClrMapping/>
  </p:clrMapOvr>
  <p:transition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8078680" cy="52378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66FF"/>
                </a:solidFill>
              </a:rPr>
              <a:t>Противоположное событие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11945" y="3202377"/>
                <a:ext cx="11168109" cy="648263"/>
              </a:xfrm>
              <a:prstGeom prst="roundRect">
                <a:avLst/>
              </a:prstGeom>
              <a:solidFill>
                <a:srgbClr val="FFC000"/>
              </a:solidFill>
              <a:ln w="38100">
                <a:solidFill>
                  <a:srgbClr val="0000FF"/>
                </a:solidFill>
              </a:ln>
            </p:spPr>
            <p:txBody>
              <a:bodyPr wrap="square">
                <a:spAutoFit/>
              </a:bodyPr>
              <a:lstStyle/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spcAft>
                    <a:spcPct val="0"/>
                  </a:spcAft>
                  <a:buNone/>
                </a:pPr>
                <a:r>
                  <a:rPr lang="ru-RU" sz="3200" b="1" dirty="0">
                    <a:cs typeface="Arial" panose="020B0604020202020204" pitchFamily="34" charset="0"/>
                  </a:rPr>
                  <a:t>А – событие,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3200" b="1">
                            <a:latin typeface="Cambria Math" panose="02040503050406030204" pitchFamily="18" charset="0"/>
                          </a:rPr>
                          <m:t>А</m:t>
                        </m:r>
                      </m:e>
                    </m:acc>
                  </m:oMath>
                </a14:m>
                <a:r>
                  <a:rPr lang="ru-RU" sz="3200" b="1" dirty="0">
                    <a:cs typeface="Arial" panose="020B0604020202020204" pitchFamily="34" charset="0"/>
                  </a:rPr>
                  <a:t> -  противоположное событие</a:t>
                </a:r>
                <a:r>
                  <a:rPr lang="en-US" sz="3200" b="1" dirty="0">
                    <a:cs typeface="Arial" panose="020B0604020202020204" pitchFamily="34" charset="0"/>
                  </a:rPr>
                  <a:t> P(A)</a:t>
                </a:r>
                <a:r>
                  <a:rPr lang="ru-RU" sz="3200" b="1" dirty="0">
                    <a:cs typeface="Arial" panose="020B0604020202020204" pitchFamily="34" charset="0"/>
                  </a:rPr>
                  <a:t>+</a:t>
                </a:r>
                <a:r>
                  <a:rPr lang="en-US" sz="3200" b="1" dirty="0">
                    <a:cs typeface="Arial" panose="020B0604020202020204" pitchFamily="34" charset="0"/>
                  </a:rPr>
                  <a:t> P(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3200" b="1">
                            <a:latin typeface="Cambria Math" panose="02040503050406030204" pitchFamily="18" charset="0"/>
                          </a:rPr>
                          <m:t>А</m:t>
                        </m:r>
                      </m:e>
                    </m:acc>
                  </m:oMath>
                </a14:m>
                <a:r>
                  <a:rPr lang="en-US" sz="3200" b="1" dirty="0">
                    <a:cs typeface="Arial" panose="020B0604020202020204" pitchFamily="34" charset="0"/>
                  </a:rPr>
                  <a:t>)</a:t>
                </a:r>
                <a:r>
                  <a:rPr lang="ru-RU" sz="3200" b="1" dirty="0">
                    <a:cs typeface="Arial" panose="020B0604020202020204" pitchFamily="34" charset="0"/>
                  </a:rPr>
                  <a:t>=1</a:t>
                </a: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11945" y="3202377"/>
                <a:ext cx="11168109" cy="648263"/>
              </a:xfrm>
              <a:prstGeom prst="roundRect">
                <a:avLst/>
              </a:prstGeom>
              <a:blipFill>
                <a:blip r:embed="rId2"/>
                <a:stretch>
                  <a:fillRect t="-2655" b="-22124"/>
                </a:stretch>
              </a:blipFill>
              <a:ln w="38100">
                <a:solidFill>
                  <a:srgbClr val="0000FF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Объект 2">
                <a:extLst>
                  <a:ext uri="{FF2B5EF4-FFF2-40B4-BE49-F238E27FC236}">
                    <a16:creationId xmlns:a16="http://schemas.microsoft.com/office/drawing/2014/main" id="{A3B8D2D9-CE9F-49EE-AE3F-5684C12196C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14379" y="3935108"/>
                <a:ext cx="10264954" cy="278528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 fontAlgn="auto">
                  <a:spcAft>
                    <a:spcPts val="0"/>
                  </a:spcAft>
                  <a:buFont typeface="Arial" panose="020B0604020202020204" pitchFamily="34" charset="0"/>
                  <a:buNone/>
                </a:pPr>
                <a:r>
                  <a:rPr lang="ru-RU" sz="3200" b="1" dirty="0"/>
                  <a:t>А – достоверное событие,</a:t>
                </a:r>
              </a:p>
              <a:p>
                <a:pPr marL="0" indent="0" algn="ctr" fontAlgn="auto">
                  <a:spcAft>
                    <a:spcPts val="0"/>
                  </a:spcAft>
                  <a:buFont typeface="Arial" panose="020B0604020202020204" pitchFamily="34" charset="0"/>
                  <a:buNone/>
                </a:pPr>
                <a:r>
                  <a:rPr lang="ru-RU" sz="3200" b="1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32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3200" b="1" i="1">
                            <a:latin typeface="Cambria Math" panose="02040503050406030204" pitchFamily="18" charset="0"/>
                          </a:rPr>
                          <m:t>А</m:t>
                        </m:r>
                      </m:e>
                    </m:acc>
                  </m:oMath>
                </a14:m>
                <a:r>
                  <a:rPr lang="ru-RU" sz="3200" b="1" dirty="0"/>
                  <a:t> -  противоположное событие, невозможное событие</a:t>
                </a:r>
              </a:p>
              <a:p>
                <a:pPr marL="0" indent="0" algn="ctr" fontAlgn="auto">
                  <a:spcAft>
                    <a:spcPts val="0"/>
                  </a:spcAft>
                  <a:buFont typeface="Arial" panose="020B0604020202020204" pitchFamily="34" charset="0"/>
                  <a:buNone/>
                </a:pPr>
                <a:r>
                  <a:rPr lang="en-US" sz="3200" b="1" spc="70" dirty="0">
                    <a:cs typeface="Calibri" panose="020F0502020204030204" pitchFamily="34" charset="0"/>
                  </a:rPr>
                  <a:t>P(A)</a:t>
                </a:r>
                <a:r>
                  <a:rPr lang="ru-RU" sz="3200" b="1" spc="70" dirty="0">
                    <a:cs typeface="Calibri" panose="020F0502020204030204" pitchFamily="34" charset="0"/>
                  </a:rPr>
                  <a:t> =1</a:t>
                </a:r>
              </a:p>
              <a:p>
                <a:pPr marL="0" indent="0" algn="ctr" fontAlgn="auto">
                  <a:spcAft>
                    <a:spcPts val="0"/>
                  </a:spcAft>
                  <a:buNone/>
                </a:pPr>
                <a:r>
                  <a:rPr lang="en-US" sz="3200" b="1" spc="70" dirty="0">
                    <a:cs typeface="Calibri" panose="020F0502020204030204" pitchFamily="34" charset="0"/>
                  </a:rPr>
                  <a:t>P(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32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3200" b="1" i="1">
                            <a:latin typeface="Cambria Math" panose="02040503050406030204" pitchFamily="18" charset="0"/>
                          </a:rPr>
                          <m:t>А</m:t>
                        </m:r>
                      </m:e>
                    </m:acc>
                  </m:oMath>
                </a14:m>
                <a:r>
                  <a:rPr lang="en-US" sz="3200" b="1" spc="70" dirty="0">
                    <a:cs typeface="Calibri" panose="020F0502020204030204" pitchFamily="34" charset="0"/>
                  </a:rPr>
                  <a:t>)</a:t>
                </a:r>
                <a:r>
                  <a:rPr lang="ru-RU" sz="3200" b="1" spc="70" dirty="0">
                    <a:cs typeface="Calibri" panose="020F0502020204030204" pitchFamily="34" charset="0"/>
                  </a:rPr>
                  <a:t>=0</a:t>
                </a:r>
                <a:endParaRPr lang="ru-RU" sz="3200" b="1" dirty="0"/>
              </a:p>
              <a:p>
                <a:pPr marL="0" indent="0" algn="ctr" fontAlgn="auto">
                  <a:spcAft>
                    <a:spcPts val="0"/>
                  </a:spcAft>
                  <a:buNone/>
                </a:pPr>
                <a:r>
                  <a:rPr lang="en-US" sz="3200" b="1" spc="70" dirty="0">
                    <a:cs typeface="Calibri" panose="020F0502020204030204" pitchFamily="34" charset="0"/>
                  </a:rPr>
                  <a:t>P(A)</a:t>
                </a:r>
                <a:r>
                  <a:rPr lang="ru-RU" sz="3200" b="1" spc="70" dirty="0">
                    <a:cs typeface="Calibri" panose="020F0502020204030204" pitchFamily="34" charset="0"/>
                  </a:rPr>
                  <a:t>+</a:t>
                </a:r>
                <a:r>
                  <a:rPr lang="en-US" sz="3200" b="1" spc="70" dirty="0">
                    <a:cs typeface="Calibri" panose="020F0502020204030204" pitchFamily="34" charset="0"/>
                  </a:rPr>
                  <a:t> P(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32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3200" b="1" i="1">
                            <a:latin typeface="Cambria Math" panose="02040503050406030204" pitchFamily="18" charset="0"/>
                          </a:rPr>
                          <m:t>А</m:t>
                        </m:r>
                      </m:e>
                    </m:acc>
                  </m:oMath>
                </a14:m>
                <a:r>
                  <a:rPr lang="en-US" sz="3200" b="1" spc="70" dirty="0">
                    <a:cs typeface="Calibri" panose="020F0502020204030204" pitchFamily="34" charset="0"/>
                  </a:rPr>
                  <a:t>)</a:t>
                </a:r>
                <a:r>
                  <a:rPr lang="ru-RU" sz="3200" b="1" spc="70" dirty="0">
                    <a:cs typeface="Calibri" panose="020F0502020204030204" pitchFamily="34" charset="0"/>
                  </a:rPr>
                  <a:t>=1</a:t>
                </a:r>
                <a:endParaRPr lang="ru-RU" sz="3200" b="1" dirty="0"/>
              </a:p>
              <a:p>
                <a:pPr marL="0" indent="0" algn="just" fontAlgn="auto">
                  <a:spcAft>
                    <a:spcPts val="0"/>
                  </a:spcAft>
                  <a:buFont typeface="Arial" panose="020B0604020202020204" pitchFamily="34" charset="0"/>
                  <a:buNone/>
                </a:pPr>
                <a:endParaRPr lang="ru-RU" sz="3600" dirty="0"/>
              </a:p>
            </p:txBody>
          </p:sp>
        </mc:Choice>
        <mc:Fallback>
          <p:sp>
            <p:nvSpPr>
              <p:cNvPr id="4" name="Объект 2">
                <a:extLst>
                  <a:ext uri="{FF2B5EF4-FFF2-40B4-BE49-F238E27FC236}">
                    <a16:creationId xmlns:a16="http://schemas.microsoft.com/office/drawing/2014/main" id="{A3B8D2D9-CE9F-49EE-AE3F-5684C12196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379" y="3935108"/>
                <a:ext cx="10264954" cy="2785289"/>
              </a:xfrm>
              <a:prstGeom prst="rect">
                <a:avLst/>
              </a:prstGeom>
              <a:blipFill>
                <a:blip r:embed="rId3"/>
                <a:stretch>
                  <a:fillRect t="-4605" r="-357" b="-81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FE03205-A9EA-4208-B40A-316F2400B9AA}"/>
                  </a:ext>
                </a:extLst>
              </p:cNvPr>
              <p:cNvSpPr txBox="1"/>
              <p:nvPr/>
            </p:nvSpPr>
            <p:spPr>
              <a:xfrm>
                <a:off x="918395" y="599373"/>
                <a:ext cx="10056922" cy="2281476"/>
              </a:xfrm>
              <a:prstGeom prst="roundRect">
                <a:avLst/>
              </a:prstGeom>
              <a:solidFill>
                <a:srgbClr val="FFC000"/>
              </a:solidFill>
              <a:ln w="38100">
                <a:solidFill>
                  <a:srgbClr val="0000FF"/>
                </a:solidFill>
              </a:ln>
            </p:spPr>
            <p:txBody>
              <a:bodyPr vert="horz" wrap="square" lIns="91440" tIns="45720" rIns="91440" bIns="45720" rtlCol="0">
                <a:spAutoFit/>
              </a:bodyPr>
              <a:lstStyle>
                <a:lvl1pPr marL="0" indent="0" algn="ctr" defTabSz="914400" eaLnBrk="1" latinLnBrk="0" hangingPunct="1">
                  <a:lnSpc>
                    <a:spcPct val="100000"/>
                  </a:lnSpc>
                  <a:spcBef>
                    <a:spcPts val="0"/>
                  </a:spcBef>
                  <a:buFont typeface="Arial" panose="020B0604020202020204" pitchFamily="34" charset="0"/>
                  <a:buNone/>
                  <a:defRPr sz="3200" b="1">
                    <a:latin typeface="+mn-lt"/>
                  </a:defRPr>
                </a:lvl1pPr>
                <a:lvl2pPr marL="685800" indent="-228600" defTabSz="91440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latin typeface="+mn-lt"/>
                    <a:cs typeface="+mn-cs"/>
                  </a:defRPr>
                </a:lvl2pPr>
                <a:lvl3pPr marL="1143000" indent="-228600" defTabSz="91440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latin typeface="+mn-lt"/>
                    <a:cs typeface="+mn-cs"/>
                  </a:defRPr>
                </a:lvl3pPr>
                <a:lvl4pPr marL="1600200" indent="-228600" defTabSz="91440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>
                    <a:latin typeface="+mn-lt"/>
                    <a:cs typeface="+mn-cs"/>
                  </a:defRPr>
                </a:lvl4pPr>
                <a:lvl5pPr marL="2057400" indent="-228600" defTabSz="91440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>
                    <a:latin typeface="+mn-lt"/>
                    <a:cs typeface="+mn-cs"/>
                  </a:defRPr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>
                    <a:latin typeface="+mn-lt"/>
                    <a:cs typeface="+mn-cs"/>
                  </a:defRPr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>
                    <a:latin typeface="+mn-lt"/>
                    <a:cs typeface="+mn-cs"/>
                  </a:defRPr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>
                    <a:latin typeface="+mn-lt"/>
                    <a:cs typeface="+mn-cs"/>
                  </a:defRPr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>
                    <a:latin typeface="+mn-lt"/>
                    <a:cs typeface="+mn-cs"/>
                  </a:defRPr>
                </a:lvl9pPr>
              </a:lstStyle>
              <a:p>
                <a:r>
                  <a:rPr lang="ru-RU" b="0" dirty="0"/>
                  <a:t>Событие, </a:t>
                </a:r>
                <a:r>
                  <a:rPr lang="ru-RU" dirty="0"/>
                  <a:t>противоположное событию А </a:t>
                </a:r>
                <a:r>
                  <a:rPr lang="ru-RU" b="0" dirty="0"/>
                  <a:t>– это событие, которому благоприятствуют все элементарные события, не благоприятствующие событию А. Обозначение – </a:t>
                </a:r>
                <a:r>
                  <a:rPr lang="ru-RU" sz="32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3200" b="1">
                            <a:latin typeface="Cambria Math" panose="02040503050406030204" pitchFamily="18" charset="0"/>
                          </a:rPr>
                          <m:t>А</m:t>
                        </m:r>
                      </m:e>
                    </m:acc>
                  </m:oMath>
                </a14:m>
                <a:r>
                  <a:rPr lang="ru-RU" sz="3200" b="1" dirty="0">
                    <a:cs typeface="Arial" panose="020B0604020202020204" pitchFamily="34" charset="0"/>
                  </a:rPr>
                  <a:t> </a:t>
                </a:r>
                <a:r>
                  <a:rPr lang="ru-RU" b="0" dirty="0"/>
                  <a:t>(читается не А). 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FE03205-A9EA-4208-B40A-316F2400B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395" y="599373"/>
                <a:ext cx="10056922" cy="2281476"/>
              </a:xfrm>
              <a:prstGeom prst="roundRect">
                <a:avLst/>
              </a:prstGeom>
              <a:blipFill>
                <a:blip r:embed="rId4"/>
                <a:stretch>
                  <a:fillRect r="-665" b="-2625"/>
                </a:stretch>
              </a:blipFill>
              <a:ln w="38100">
                <a:solidFill>
                  <a:srgbClr val="0000FF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2733808"/>
      </p:ext>
    </p:extLst>
  </p:cSld>
  <p:clrMapOvr>
    <a:masterClrMapping/>
  </p:clrMapOvr>
  <p:transition spd="slow">
    <p:strips dir="r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8078680" cy="52378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66FF"/>
                </a:solidFill>
              </a:rPr>
              <a:t>Задача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49889" y="879231"/>
                <a:ext cx="10264954" cy="5521569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ru-RU" sz="3600" dirty="0"/>
                  <a:t>Бросают одну игральную кость. Перечислите элементарные события, благо­приятствующие событию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3600" i="1">
                            <a:latin typeface="Cambria Math" panose="02040503050406030204" pitchFamily="18" charset="0"/>
                          </a:rPr>
                          <m:t>А</m:t>
                        </m:r>
                      </m:e>
                    </m:acc>
                  </m:oMath>
                </a14:m>
                <a:r>
                  <a:rPr lang="ru-RU" sz="3600" dirty="0"/>
                  <a:t>, опишите событие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3600" i="1">
                            <a:latin typeface="Cambria Math" panose="02040503050406030204" pitchFamily="18" charset="0"/>
                          </a:rPr>
                          <m:t>А</m:t>
                        </m:r>
                      </m:e>
                    </m:acc>
                  </m:oMath>
                </a14:m>
                <a:r>
                  <a:rPr lang="ru-RU" sz="3600" dirty="0"/>
                  <a:t> словами и найдите Р(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3600" i="1">
                            <a:latin typeface="Cambria Math" panose="02040503050406030204" pitchFamily="18" charset="0"/>
                          </a:rPr>
                          <m:t>А</m:t>
                        </m:r>
                      </m:e>
                    </m:acc>
                  </m:oMath>
                </a14:m>
                <a:r>
                  <a:rPr lang="ru-RU" sz="3600" dirty="0"/>
                  <a:t>), ес­ли событие А состоит в том, что:</a:t>
                </a:r>
              </a:p>
              <a:p>
                <a:pPr marL="0" indent="0">
                  <a:buNone/>
                </a:pPr>
                <a:r>
                  <a:rPr lang="ru-RU" sz="3600" dirty="0"/>
                  <a:t>а) выпадет шестёрка;                        </a:t>
                </a:r>
              </a:p>
              <a:p>
                <a:pPr marL="0" indent="0">
                  <a:buNone/>
                </a:pPr>
                <a:r>
                  <a:rPr lang="ru-RU" sz="3600" dirty="0"/>
                  <a:t>б) выпадет чётное число очков; </a:t>
                </a:r>
              </a:p>
              <a:p>
                <a:pPr marL="0" indent="0">
                  <a:buNone/>
                </a:pPr>
                <a:r>
                  <a:rPr lang="ru-RU" sz="3600" dirty="0"/>
                  <a:t>в) выпадет число очков, кратное трём; </a:t>
                </a:r>
              </a:p>
              <a:p>
                <a:pPr marL="0" indent="0">
                  <a:buNone/>
                </a:pPr>
                <a:r>
                  <a:rPr lang="ru-RU" sz="3600" dirty="0"/>
                  <a:t>г) выпадет от 2 до 5 очков.</a:t>
                </a:r>
              </a:p>
              <a:p>
                <a:pPr marL="0" indent="0" algn="just">
                  <a:buNone/>
                </a:pPr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9889" y="879231"/>
                <a:ext cx="10264954" cy="5521569"/>
              </a:xfrm>
              <a:blipFill>
                <a:blip r:embed="rId2"/>
                <a:stretch>
                  <a:fillRect l="-1781" t="-2649" r="-2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6064231"/>
      </p:ext>
    </p:extLst>
  </p:cSld>
  <p:clrMapOvr>
    <a:masterClrMapping/>
  </p:clrMapOvr>
  <p:transition spd="slow">
    <p:strips dir="r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8078680" cy="52378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66FF"/>
                </a:solidFill>
              </a:rPr>
              <a:t>Задача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1314" y="816745"/>
            <a:ext cx="10264954" cy="45098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/>
              <a:t>Игральную кость бросают дважды. Нарисуйте в тетради таблицу элементарных событий этого опыта. Закрасьте в таблице элементарные события, при которых выпадет:</a:t>
            </a:r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r>
              <a:rPr lang="ru-RU" sz="3200" dirty="0"/>
              <a:t>А) менее 4 очков;</a:t>
            </a:r>
          </a:p>
          <a:p>
            <a:pPr marL="0" indent="0">
              <a:buNone/>
            </a:pPr>
            <a:r>
              <a:rPr lang="ru-RU" sz="3200" dirty="0"/>
              <a:t>Б) ровно 7 очков; </a:t>
            </a:r>
          </a:p>
          <a:p>
            <a:pPr marL="0" indent="0">
              <a:buNone/>
            </a:pPr>
            <a:r>
              <a:rPr lang="ru-RU" sz="3200" dirty="0"/>
              <a:t>В) ровно 11 очков;</a:t>
            </a:r>
          </a:p>
          <a:p>
            <a:pPr marL="0" indent="0">
              <a:buNone/>
            </a:pPr>
            <a:r>
              <a:rPr lang="ru-RU" sz="3200" dirty="0"/>
              <a:t>Г) четное число очков.</a:t>
            </a:r>
            <a:endParaRPr lang="ru-RU" sz="36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0858F2C-1B46-4D16-82C4-C5F53B1B5F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566119"/>
              </p:ext>
            </p:extLst>
          </p:nvPr>
        </p:nvGraphicFramePr>
        <p:xfrm>
          <a:off x="5593901" y="2432722"/>
          <a:ext cx="4320480" cy="39244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5407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1.1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1.2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1.3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1.4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1.5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1.6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07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2.1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2.2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2.3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2.4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2.5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2.6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407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3.1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3.2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3.3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3.4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3.5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3.6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407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4.1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4.2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4.3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4.4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4.5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4.6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07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5.1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5.2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5.3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5.4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5.5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5.6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407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6.1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6.2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6.3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6.4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6.5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6.6</a:t>
                      </a:r>
                    </a:p>
                  </a:txBody>
                  <a:tcPr marT="45732" marB="45732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6412417"/>
      </p:ext>
    </p:extLst>
  </p:cSld>
  <p:clrMapOvr>
    <a:masterClrMapping/>
  </p:clrMapOvr>
  <p:transition spd="slow">
    <p:strips dir="r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8078680" cy="52378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66FF"/>
                </a:solidFill>
              </a:rPr>
              <a:t>Задача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8969" y="523782"/>
            <a:ext cx="10264954" cy="54952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/>
              <a:t>В ящике три детали. Две исправные А и В и одна бракованная С. Из ящика наугад извлекают детали пока не достанут бракованную.</a:t>
            </a:r>
          </a:p>
          <a:p>
            <a:pPr marL="0" indent="0">
              <a:buNone/>
            </a:pPr>
            <a:r>
              <a:rPr lang="ru-RU" sz="3200" dirty="0"/>
              <a:t> Запишите все элементарные события этого опыта.</a:t>
            </a:r>
          </a:p>
          <a:p>
            <a:pPr marL="0" indent="0" algn="ctr">
              <a:buNone/>
            </a:pPr>
            <a:r>
              <a:rPr lang="en-US" sz="3200" dirty="0"/>
              <a:t>{                                                </a:t>
            </a:r>
            <a:r>
              <a:rPr lang="en-US" sz="3600" dirty="0"/>
              <a:t>}</a:t>
            </a:r>
            <a:endParaRPr lang="ru-RU" sz="3200" dirty="0"/>
          </a:p>
          <a:p>
            <a:pPr marL="0" indent="0">
              <a:buNone/>
            </a:pPr>
            <a:r>
              <a:rPr lang="ru-RU" sz="3200" dirty="0"/>
              <a:t> Ответьте на вопросы.</a:t>
            </a:r>
          </a:p>
          <a:p>
            <a:pPr marL="514350" indent="-514350">
              <a:buAutoNum type="arabicParenR"/>
            </a:pPr>
            <a:r>
              <a:rPr lang="ru-RU" sz="3200" dirty="0"/>
              <a:t>Является ли событие САВ элементарным событием данного опыта?</a:t>
            </a:r>
          </a:p>
          <a:p>
            <a:pPr marL="514350" indent="-514350">
              <a:buAutoNum type="arabicParenR"/>
            </a:pPr>
            <a:r>
              <a:rPr lang="ru-RU" sz="3200" dirty="0"/>
              <a:t>Какими буквами может заканчивать запись элементарных событий этого </a:t>
            </a:r>
            <a:r>
              <a:rPr lang="ru-RU" sz="3200"/>
              <a:t>опыта?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343491274"/>
      </p:ext>
    </p:extLst>
  </p:cSld>
  <p:clrMapOvr>
    <a:masterClrMapping/>
  </p:clrMapOvr>
  <p:transition spd="slow">
    <p:strips dir="r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8078680" cy="52378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66FF"/>
                </a:solidFill>
              </a:rPr>
              <a:t>Задача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8969" y="958789"/>
            <a:ext cx="10264954" cy="45098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/>
              <a:t>Решение:</a:t>
            </a:r>
          </a:p>
          <a:p>
            <a:pPr marL="0" indent="0">
              <a:buNone/>
            </a:pPr>
            <a:r>
              <a:rPr lang="ru-RU" sz="3200" dirty="0">
                <a:solidFill>
                  <a:srgbClr val="0066FF"/>
                </a:solidFill>
              </a:rPr>
              <a:t>(С, АС, ВС, АВС, ВАС)</a:t>
            </a:r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r>
              <a:rPr lang="ru-RU" sz="3200" dirty="0"/>
              <a:t>Ответьте на вопросы.</a:t>
            </a:r>
          </a:p>
          <a:p>
            <a:pPr marL="514350" indent="-514350">
              <a:buAutoNum type="arabicParenR"/>
            </a:pPr>
            <a:r>
              <a:rPr lang="ru-RU" sz="3200" dirty="0"/>
              <a:t>Является ли событие САВ элементарным событием данного опыта? </a:t>
            </a:r>
            <a:r>
              <a:rPr lang="ru-RU" sz="3200" dirty="0">
                <a:solidFill>
                  <a:srgbClr val="0066FF"/>
                </a:solidFill>
              </a:rPr>
              <a:t>НЕТ</a:t>
            </a:r>
          </a:p>
          <a:p>
            <a:pPr marL="514350" indent="-514350">
              <a:buAutoNum type="arabicParenR"/>
            </a:pPr>
            <a:r>
              <a:rPr lang="ru-RU" sz="3200" dirty="0"/>
              <a:t>Какими буквами может заканчивать запись элементарных событий этого опыта? </a:t>
            </a:r>
            <a:r>
              <a:rPr lang="ru-RU" sz="3200" dirty="0">
                <a:solidFill>
                  <a:srgbClr val="0066FF"/>
                </a:solidFill>
              </a:rPr>
              <a:t>ТОЛЬКО С</a:t>
            </a:r>
          </a:p>
          <a:p>
            <a:pPr marL="742950" indent="-742950">
              <a:buAutoNum type="arabicParenR"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92854499"/>
      </p:ext>
    </p:extLst>
  </p:cSld>
  <p:clrMapOvr>
    <a:masterClrMapping/>
  </p:clrMapOvr>
  <p:transition spd="slow">
    <p:strips dir="r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6133" y="1650177"/>
            <a:ext cx="9119734" cy="33978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Домашнее задание:</a:t>
            </a:r>
          </a:p>
          <a:p>
            <a:pPr marL="0" indent="0">
              <a:buNone/>
            </a:pPr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27, 28 стр. 108-112</a:t>
            </a:r>
          </a:p>
          <a:p>
            <a:pPr marL="0" indent="0">
              <a:buNone/>
            </a:pPr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 183, 184, 185</a:t>
            </a:r>
          </a:p>
        </p:txBody>
      </p:sp>
    </p:spTree>
    <p:extLst>
      <p:ext uri="{BB962C8B-B14F-4D97-AF65-F5344CB8AC3E}">
        <p14:creationId xmlns:p14="http://schemas.microsoft.com/office/powerpoint/2010/main" val="2411858467"/>
      </p:ext>
    </p:extLst>
  </p:cSld>
  <p:clrMapOvr>
    <a:masterClrMapping/>
  </p:clrMapOvr>
  <p:transition spd="slow">
    <p:strips dir="r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2053" y="707886"/>
            <a:ext cx="10989839" cy="6015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Случайный опыт: </a:t>
            </a:r>
            <a:r>
              <a:rPr lang="ru-RU" dirty="0">
                <a:solidFill>
                  <a:srgbClr val="002060"/>
                </a:solidFill>
              </a:rPr>
              <a:t>подбрасываем кубик. 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С</a:t>
            </a:r>
            <a:r>
              <a:rPr lang="ru-RU" dirty="0"/>
              <a:t>лучайный опыт оканчивается каким-либо одним </a:t>
            </a:r>
            <a:r>
              <a:rPr lang="ru-RU" b="1" dirty="0">
                <a:solidFill>
                  <a:srgbClr val="FF0000"/>
                </a:solidFill>
              </a:rPr>
              <a:t>элементарным событием </a:t>
            </a:r>
            <a:r>
              <a:rPr lang="ru-RU" dirty="0"/>
              <a:t>(выпадет 1, выпадет 2, выпадет 3, выпадет 4, выпадет 5, выпадет 6). Какое именно элементарное событие наступит в данном опыте - дело случая. Два разных элементарных события вместе произойти не могут.</a:t>
            </a:r>
          </a:p>
          <a:p>
            <a:pPr marL="0" indent="0">
              <a:buNone/>
            </a:pPr>
            <a:r>
              <a:rPr lang="ru-RU" dirty="0"/>
              <a:t>Элементарные события образуют множества, которые мы называем </a:t>
            </a:r>
            <a:r>
              <a:rPr lang="ru-RU" b="1" dirty="0">
                <a:solidFill>
                  <a:srgbClr val="FF0000"/>
                </a:solidFill>
              </a:rPr>
              <a:t>случайными событиями</a:t>
            </a:r>
            <a:r>
              <a:rPr lang="ru-RU" dirty="0"/>
              <a:t>. Само по себе элементарное событие можно рассматривать как множество из одного элемента. </a:t>
            </a:r>
          </a:p>
          <a:p>
            <a:pPr marL="0" indent="0">
              <a:buNone/>
            </a:pPr>
            <a:r>
              <a:rPr lang="ru-RU" dirty="0"/>
              <a:t>Напомним также, что </a:t>
            </a:r>
            <a:r>
              <a:rPr lang="ru-RU" b="1" dirty="0">
                <a:solidFill>
                  <a:srgbClr val="FF0000"/>
                </a:solidFill>
              </a:rPr>
              <a:t>пустое событие </a:t>
            </a:r>
            <a:r>
              <a:rPr lang="ru-RU" dirty="0">
                <a:sym typeface="Symbol" panose="05050102010706020507" pitchFamily="18" charset="2"/>
              </a:rPr>
              <a:t></a:t>
            </a:r>
            <a:r>
              <a:rPr lang="ru-RU" dirty="0"/>
              <a:t> - это случайное событие, которое не содержит ни одного элементарного события. Пустое событие называют </a:t>
            </a:r>
            <a:r>
              <a:rPr lang="ru-RU" b="1" dirty="0">
                <a:solidFill>
                  <a:srgbClr val="FF0000"/>
                </a:solidFill>
              </a:rPr>
              <a:t>невозможным</a:t>
            </a:r>
            <a:r>
              <a:rPr lang="ru-RU" dirty="0"/>
              <a:t>. Напротив , </a:t>
            </a:r>
            <a:r>
              <a:rPr lang="ru-RU" b="1" dirty="0">
                <a:solidFill>
                  <a:srgbClr val="FF0000"/>
                </a:solidFill>
              </a:rPr>
              <a:t>достоверное</a:t>
            </a:r>
            <a:r>
              <a:rPr lang="ru-RU" dirty="0"/>
              <a:t> событие - это множество всех элементарных событий в опыте. Можно считать, что достоверное событие - это сам случайный опыт.</a:t>
            </a:r>
            <a:endParaRPr lang="ru-RU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5AB8DB-ECE0-43F0-9607-3B33CF761D7B}"/>
              </a:ext>
            </a:extLst>
          </p:cNvPr>
          <p:cNvSpPr txBox="1"/>
          <p:nvPr/>
        </p:nvSpPr>
        <p:spPr>
          <a:xfrm>
            <a:off x="0" y="0"/>
            <a:ext cx="66427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rgbClr val="00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Случайные события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831737131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2"/>
          <p:cNvSpPr txBox="1"/>
          <p:nvPr/>
        </p:nvSpPr>
        <p:spPr>
          <a:xfrm>
            <a:off x="0" y="0"/>
            <a:ext cx="9436963" cy="6771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4400" spc="205" dirty="0">
                <a:solidFill>
                  <a:srgbClr val="00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Примеры случайных событий</a:t>
            </a:r>
            <a:endParaRPr lang="en-US" sz="4400" spc="205" dirty="0">
              <a:solidFill>
                <a:srgbClr val="006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FE37F372-B8B1-2F2E-DB28-D4BB2CCC4F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918195"/>
              </p:ext>
            </p:extLst>
          </p:nvPr>
        </p:nvGraphicFramePr>
        <p:xfrm>
          <a:off x="1812672" y="746760"/>
          <a:ext cx="81280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3161439576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r>
                        <a:rPr lang="ru-RU" sz="3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 Прогноз погоды (местами дожди, грозы)</a:t>
                      </a:r>
                    </a:p>
                  </a:txBody>
                  <a:tcPr marL="60960" marR="60960" marT="30480" marB="3048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857131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ru-RU" sz="3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 Итоговый счет матча</a:t>
                      </a:r>
                    </a:p>
                  </a:txBody>
                  <a:tcPr marL="60960" marR="60960" marT="30480" marB="3048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8964485"/>
                  </a:ext>
                </a:extLst>
              </a:tr>
              <a:tr h="1036320">
                <a:tc>
                  <a:txBody>
                    <a:bodyPr/>
                    <a:lstStyle/>
                    <a:p>
                      <a:r>
                        <a:rPr lang="ru-RU" sz="3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 Приход гостей</a:t>
                      </a:r>
                    </a:p>
                    <a:p>
                      <a:r>
                        <a:rPr lang="ru-RU" sz="3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 Оценка по предмету</a:t>
                      </a:r>
                    </a:p>
                  </a:txBody>
                  <a:tcPr marL="60960" marR="60960" marT="30480" marB="3048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321153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endParaRPr lang="ru-RU" sz="32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960" marR="60960" marT="30480" marB="3048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792151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/>
          <p:nvPr/>
        </p:nvSpPr>
        <p:spPr>
          <a:xfrm>
            <a:off x="0" y="0"/>
            <a:ext cx="9925235" cy="5529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238"/>
              </a:lnSpc>
            </a:pPr>
            <a:r>
              <a:rPr lang="ru-RU" sz="4400" spc="127" dirty="0">
                <a:solidFill>
                  <a:srgbClr val="00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Невозможное случайное событие</a:t>
            </a:r>
            <a:endParaRPr lang="en-US" sz="4400" spc="127" dirty="0">
              <a:solidFill>
                <a:srgbClr val="006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084554" y="3746708"/>
            <a:ext cx="9783192" cy="19697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endParaRPr lang="ru-RU" sz="3200" spc="7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3200" b="1" i="1" spc="70" dirty="0">
                <a:latin typeface="Calibri" panose="020F0502020204030204" pitchFamily="34" charset="0"/>
                <a:cs typeface="Calibri" panose="020F0502020204030204" pitchFamily="34" charset="0"/>
              </a:rPr>
              <a:t>Примеры:</a:t>
            </a:r>
            <a:endParaRPr lang="ru-RU" sz="3200" spc="7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3200" spc="70" dirty="0">
                <a:latin typeface="Calibri" panose="020F0502020204030204" pitchFamily="34" charset="0"/>
                <a:cs typeface="Calibri" panose="020F0502020204030204" pitchFamily="34" charset="0"/>
              </a:rPr>
              <a:t>Бросают игральный кубик: выпадет 7</a:t>
            </a:r>
          </a:p>
          <a:p>
            <a:r>
              <a:rPr lang="ru-RU" sz="3200" spc="70" dirty="0">
                <a:latin typeface="Calibri" panose="020F0502020204030204" pitchFamily="34" charset="0"/>
                <a:cs typeface="Calibri" panose="020F0502020204030204" pitchFamily="34" charset="0"/>
              </a:rPr>
              <a:t>После четверга наступит суббота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A0950A-371C-44DE-8D3F-D3269C29A340}"/>
              </a:ext>
            </a:extLst>
          </p:cNvPr>
          <p:cNvSpPr txBox="1"/>
          <p:nvPr/>
        </p:nvSpPr>
        <p:spPr>
          <a:xfrm>
            <a:off x="713171" y="1141522"/>
            <a:ext cx="10154575" cy="2553891"/>
          </a:xfrm>
          <a:prstGeom prst="roundRect">
            <a:avLst/>
          </a:prstGeom>
          <a:solidFill>
            <a:srgbClr val="FFC000"/>
          </a:solidFill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indent="0" eaLnBrk="1" fontAlgn="auto" hangingPunct="1">
              <a:lnSpc>
                <a:spcPct val="100000"/>
              </a:lnSpc>
              <a:spcBef>
                <a:spcPts val="0"/>
              </a:spcBef>
              <a:buFontTx/>
              <a:buNone/>
              <a:defRPr sz="3600">
                <a:solidFill>
                  <a:srgbClr val="0000FF"/>
                </a:solidFill>
                <a:latin typeface="+mn-lt"/>
              </a:defRPr>
            </a:lvl1pPr>
          </a:lstStyle>
          <a:p>
            <a:r>
              <a:rPr lang="ru-RU" dirty="0"/>
              <a:t>Невозможное событие - </a:t>
            </a:r>
            <a:r>
              <a:rPr lang="ru-RU" dirty="0">
                <a:solidFill>
                  <a:schemeClr val="tx1"/>
                </a:solidFill>
              </a:rPr>
              <a:t>случайное событие, которое в случайном эксперименте не наступает.</a:t>
            </a:r>
          </a:p>
          <a:p>
            <a:r>
              <a:rPr lang="ru-RU" sz="3600" spc="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Вероятность наступления такого события всегда равна нулю.</a:t>
            </a:r>
          </a:p>
        </p:txBody>
      </p:sp>
    </p:spTree>
    <p:extLst>
      <p:ext uri="{BB962C8B-B14F-4D97-AF65-F5344CB8AC3E}">
        <p14:creationId xmlns:p14="http://schemas.microsoft.com/office/powerpoint/2010/main" val="3526270456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/>
          <p:nvPr/>
        </p:nvSpPr>
        <p:spPr>
          <a:xfrm>
            <a:off x="0" y="0"/>
            <a:ext cx="11506200" cy="5529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238"/>
              </a:lnSpc>
            </a:pPr>
            <a:r>
              <a:rPr lang="ru-RU" sz="4400" spc="127" dirty="0">
                <a:solidFill>
                  <a:srgbClr val="00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Достоверное случайное событие</a:t>
            </a:r>
            <a:endParaRPr lang="en-US" sz="4400" spc="127" dirty="0">
              <a:solidFill>
                <a:srgbClr val="006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9">
            <a:extLst>
              <a:ext uri="{FF2B5EF4-FFF2-40B4-BE49-F238E27FC236}">
                <a16:creationId xmlns:a16="http://schemas.microsoft.com/office/drawing/2014/main" id="{9DFAAEB7-5677-F1F0-2EC0-C47F13CA4401}"/>
              </a:ext>
            </a:extLst>
          </p:cNvPr>
          <p:cNvSpPr txBox="1"/>
          <p:nvPr/>
        </p:nvSpPr>
        <p:spPr>
          <a:xfrm>
            <a:off x="1591322" y="3322741"/>
            <a:ext cx="9603420" cy="30777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endParaRPr lang="ru-RU" sz="4000" spc="7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4000" b="1" i="1" spc="70" dirty="0">
                <a:latin typeface="Calibri" panose="020F0502020204030204" pitchFamily="34" charset="0"/>
                <a:cs typeface="Calibri" panose="020F0502020204030204" pitchFamily="34" charset="0"/>
              </a:rPr>
              <a:t>Примеры:</a:t>
            </a:r>
          </a:p>
          <a:p>
            <a:r>
              <a:rPr lang="ru-RU" sz="4000" spc="70" dirty="0">
                <a:latin typeface="Calibri" panose="020F0502020204030204" pitchFamily="34" charset="0"/>
                <a:cs typeface="Calibri" panose="020F0502020204030204" pitchFamily="34" charset="0"/>
              </a:rPr>
              <a:t>Бросают игральный кубик: выпадет меньше 7 очков</a:t>
            </a:r>
          </a:p>
          <a:p>
            <a:r>
              <a:rPr lang="ru-RU" sz="4000" spc="70" dirty="0">
                <a:latin typeface="Calibri" panose="020F0502020204030204" pitchFamily="34" charset="0"/>
                <a:cs typeface="Calibri" panose="020F0502020204030204" pitchFamily="34" charset="0"/>
              </a:rPr>
              <a:t>После четверга наступит пятница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84B39C-BB5C-4F92-8649-DDD94E405460}"/>
              </a:ext>
            </a:extLst>
          </p:cNvPr>
          <p:cNvSpPr txBox="1"/>
          <p:nvPr/>
        </p:nvSpPr>
        <p:spPr>
          <a:xfrm>
            <a:off x="578158" y="1020933"/>
            <a:ext cx="11035683" cy="2553891"/>
          </a:xfrm>
          <a:prstGeom prst="roundRect">
            <a:avLst/>
          </a:prstGeom>
          <a:solidFill>
            <a:srgbClr val="FFC000"/>
          </a:solidFill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indent="0" eaLnBrk="1" fontAlgn="auto" hangingPunct="1">
              <a:lnSpc>
                <a:spcPct val="100000"/>
              </a:lnSpc>
              <a:spcBef>
                <a:spcPts val="0"/>
              </a:spcBef>
              <a:buFontTx/>
              <a:buNone/>
              <a:defRPr sz="3600">
                <a:solidFill>
                  <a:srgbClr val="0000FF"/>
                </a:solidFill>
                <a:latin typeface="+mn-lt"/>
              </a:defRPr>
            </a:lvl1pPr>
          </a:lstStyle>
          <a:p>
            <a:r>
              <a:rPr lang="ru-RU" dirty="0"/>
              <a:t>Достоверное событие - </a:t>
            </a:r>
            <a:r>
              <a:rPr lang="ru-RU" dirty="0">
                <a:solidFill>
                  <a:schemeClr val="tx1"/>
                </a:solidFill>
              </a:rPr>
              <a:t>случайное событие, которое в случайном эксперименте обязательно наступает. </a:t>
            </a:r>
          </a:p>
          <a:p>
            <a:r>
              <a:rPr lang="ru-RU" dirty="0">
                <a:solidFill>
                  <a:schemeClr val="tx1"/>
                </a:solidFill>
              </a:rPr>
              <a:t>Его вероятность равна 1.</a:t>
            </a:r>
          </a:p>
          <a:p>
            <a:r>
              <a:rPr lang="ru-RU" dirty="0">
                <a:solidFill>
                  <a:schemeClr val="tx1"/>
                </a:solidFill>
              </a:rPr>
              <a:t>Т.е. оно обязательно произойдет.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482233"/>
      </p:ext>
    </p:extLst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BA558D-375F-408B-A856-C548CC857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3432175" cy="549275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ru-RU" altLang="ru-RU" sz="4000" dirty="0">
                <a:solidFill>
                  <a:srgbClr val="0066FF"/>
                </a:solidFill>
                <a:latin typeface="+mn-lt"/>
                <a:ea typeface="Microsoft YaHei" panose="020B0503020204020204" pitchFamily="34" charset="-122"/>
                <a:cs typeface="+mn-cs"/>
              </a:rPr>
              <a:t>Определение</a:t>
            </a:r>
            <a:endParaRPr lang="ru-RU" sz="4000" dirty="0">
              <a:solidFill>
                <a:srgbClr val="0066FF"/>
              </a:solidFill>
              <a:latin typeface="+mn-lt"/>
              <a:ea typeface="Microsoft YaHei" panose="020B0503020204020204" pitchFamily="34" charset="-122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387" name="Объект 2">
                <a:extLst>
                  <a:ext uri="{FF2B5EF4-FFF2-40B4-BE49-F238E27FC236}">
                    <a16:creationId xmlns:a16="http://schemas.microsoft.com/office/drawing/2014/main" id="{B8E9E10C-A403-4F53-A5BC-769E68AA8587}"/>
                  </a:ext>
                </a:extLst>
              </p:cNvPr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443372" y="2580455"/>
                <a:ext cx="11305256" cy="3312368"/>
              </a:xfrm>
            </p:spPr>
            <p:txBody>
              <a:bodyPr rtlCol="0">
                <a:noAutofit/>
              </a:bodyPr>
              <a:lstStyle/>
              <a:p>
                <a:pPr marL="0" indent="0" eaLnBrk="1" fontAlgn="auto" hangingPunct="1">
                  <a:spcAft>
                    <a:spcPts val="0"/>
                  </a:spcAft>
                  <a:buFont typeface="Arial" panose="020B0604020202020204" pitchFamily="34" charset="0"/>
                  <a:buNone/>
                  <a:defRPr/>
                </a:pPr>
                <a:endParaRPr lang="en-US" altLang="ru-RU" dirty="0"/>
              </a:p>
              <a:p>
                <a:pPr marL="0" indent="0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𝑃</m:t>
                      </m:r>
                      <m:d>
                        <m:dPr>
                          <m:ctrlPr>
                            <a:rPr lang="ru-RU" sz="5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ru-RU" sz="5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𝐴</m:t>
                          </m:r>
                        </m:e>
                      </m:d>
                      <m:r>
                        <a:rPr lang="ru-RU" sz="54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5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5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ru-RU" sz="5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ru-RU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eaLnBrk="1" fontAlgn="auto" hangingPunct="1">
                  <a:spcAft>
                    <a:spcPts val="0"/>
                  </a:spcAft>
                  <a:buFont typeface="Arial" panose="020B0604020202020204" pitchFamily="34" charset="0"/>
                  <a:buNone/>
                  <a:defRPr/>
                </a:pPr>
                <a:r>
                  <a:rPr lang="ru-RU" altLang="ru-RU" sz="3200" dirty="0"/>
                  <a:t>где    </a:t>
                </a:r>
                <a:r>
                  <a:rPr lang="ru-RU" altLang="ru-RU" sz="4000" b="1" i="1" dirty="0"/>
                  <a:t>m</a:t>
                </a:r>
                <a:r>
                  <a:rPr lang="ru-RU" altLang="ru-RU" sz="3200" dirty="0"/>
                  <a:t> - число исходов, благоприятствующих осуществлению события, а </a:t>
                </a:r>
                <a:r>
                  <a:rPr lang="ru-RU" altLang="ru-RU" sz="4000" b="1" i="1" dirty="0"/>
                  <a:t>n</a:t>
                </a:r>
                <a:r>
                  <a:rPr lang="ru-RU" altLang="ru-RU" sz="3200" dirty="0"/>
                  <a:t> - число всех возможных исходов. </a:t>
                </a:r>
              </a:p>
              <a:p>
                <a:pPr eaLnBrk="1" fontAlgn="auto" hangingPunct="1">
                  <a:spcAft>
                    <a:spcPts val="0"/>
                  </a:spcAft>
                  <a:defRPr/>
                </a:pPr>
                <a:endParaRPr lang="ru-RU" altLang="ru-RU" dirty="0"/>
              </a:p>
            </p:txBody>
          </p:sp>
        </mc:Choice>
        <mc:Fallback xmlns="">
          <p:sp>
            <p:nvSpPr>
              <p:cNvPr id="16387" name="Объект 2">
                <a:extLst>
                  <a:ext uri="{FF2B5EF4-FFF2-40B4-BE49-F238E27FC236}">
                    <a16:creationId xmlns:a16="http://schemas.microsoft.com/office/drawing/2014/main" id="{B8E9E10C-A403-4F53-A5BC-769E68AA858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43372" y="2580455"/>
                <a:ext cx="11305256" cy="3312368"/>
              </a:xfrm>
              <a:blipFill>
                <a:blip r:embed="rId2"/>
                <a:stretch>
                  <a:fillRect l="-14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6DC14339-9346-42CC-995A-292CDBD0563A}"/>
              </a:ext>
            </a:extLst>
          </p:cNvPr>
          <p:cNvSpPr txBox="1"/>
          <p:nvPr/>
        </p:nvSpPr>
        <p:spPr>
          <a:xfrm>
            <a:off x="623392" y="639498"/>
            <a:ext cx="10513168" cy="1940957"/>
          </a:xfrm>
          <a:prstGeom prst="roundRect">
            <a:avLst/>
          </a:prstGeom>
          <a:solidFill>
            <a:srgbClr val="FFC000"/>
          </a:solidFill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>
            <a:defPPr>
              <a:defRPr lang="en-GB"/>
            </a:defPPr>
            <a:lvl1pPr marL="0" indent="0" eaLnBrk="1" fontAlgn="auto" hangingPunct="1">
              <a:lnSpc>
                <a:spcPct val="100000"/>
              </a:lnSpc>
              <a:spcBef>
                <a:spcPts val="0"/>
              </a:spcBef>
              <a:buFontTx/>
              <a:buNone/>
              <a:defRPr sz="3600">
                <a:latin typeface="+mn-lt"/>
              </a:defRPr>
            </a:lvl1pPr>
          </a:lstStyle>
          <a:p>
            <a:r>
              <a:rPr lang="ru-RU" altLang="ru-RU" dirty="0">
                <a:solidFill>
                  <a:srgbClr val="0000FF"/>
                </a:solidFill>
              </a:rPr>
              <a:t>Вероятностью события А</a:t>
            </a:r>
            <a:r>
              <a:rPr lang="en-US" altLang="ru-RU" dirty="0">
                <a:solidFill>
                  <a:srgbClr val="0000FF"/>
                </a:solidFill>
              </a:rPr>
              <a:t> </a:t>
            </a:r>
            <a:r>
              <a:rPr lang="ru-RU" altLang="ru-RU" dirty="0"/>
              <a:t>называется отношение </a:t>
            </a:r>
          </a:p>
          <a:p>
            <a:r>
              <a:rPr lang="ru-RU" altLang="ru-RU" dirty="0"/>
              <a:t>числа благоприятных для него исходов испытания к числу всех равновозможных исходов.</a:t>
            </a:r>
          </a:p>
        </p:txBody>
      </p:sp>
    </p:spTree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/>
          <p:nvPr/>
        </p:nvSpPr>
        <p:spPr>
          <a:xfrm>
            <a:off x="0" y="0"/>
            <a:ext cx="9046346" cy="5529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238"/>
              </a:lnSpc>
            </a:pPr>
            <a:r>
              <a:rPr lang="ru-RU" sz="4400" spc="127" dirty="0">
                <a:solidFill>
                  <a:srgbClr val="00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Вероятность случайного события </a:t>
            </a:r>
            <a:endParaRPr lang="en-US" sz="4400" spc="127" dirty="0">
              <a:solidFill>
                <a:srgbClr val="006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9"/>
              <p:cNvSpPr txBox="1"/>
              <p:nvPr/>
            </p:nvSpPr>
            <p:spPr>
              <a:xfrm>
                <a:off x="1305018" y="1985704"/>
                <a:ext cx="10405369" cy="4872296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r>
                  <a:rPr lang="ru-RU" sz="3200" spc="70" dirty="0">
                    <a:solidFill>
                      <a:schemeClr val="tx1"/>
                    </a:solidFill>
                    <a:latin typeface="+mn-lt"/>
                    <a:cs typeface="Calibri" panose="020F0502020204030204" pitchFamily="34" charset="0"/>
                  </a:rPr>
                  <a:t>Вероятность наступления случайного события измеряют числами от 0 до 1</a:t>
                </a:r>
                <a:r>
                  <a:rPr lang="en-US" sz="3200" spc="70" dirty="0">
                    <a:solidFill>
                      <a:schemeClr val="tx1"/>
                    </a:solidFill>
                    <a:latin typeface="+mn-lt"/>
                    <a:cs typeface="Calibri" panose="020F0502020204030204" pitchFamily="34" charset="0"/>
                  </a:rPr>
                  <a:t>     (</a:t>
                </a:r>
                <a:r>
                  <a:rPr lang="ru-RU" sz="3200" spc="70" dirty="0">
                    <a:solidFill>
                      <a:schemeClr val="tx1"/>
                    </a:solidFill>
                    <a:latin typeface="+mn-lt"/>
                    <a:cs typeface="Calibri" panose="020F0502020204030204" pitchFamily="34" charset="0"/>
                  </a:rPr>
                  <a:t>0 ≤</a:t>
                </a:r>
                <a:r>
                  <a:rPr lang="en-US" sz="3200" spc="70" dirty="0">
                    <a:solidFill>
                      <a:schemeClr val="tx1"/>
                    </a:solidFill>
                    <a:latin typeface="+mn-lt"/>
                    <a:cs typeface="Calibri" panose="020F0502020204030204" pitchFamily="34" charset="0"/>
                  </a:rPr>
                  <a:t>P(A)≤1)</a:t>
                </a:r>
                <a:endParaRPr lang="ru-RU" sz="3200" spc="70" dirty="0">
                  <a:solidFill>
                    <a:schemeClr val="tx1"/>
                  </a:solidFill>
                  <a:latin typeface="+mn-lt"/>
                  <a:cs typeface="Calibri" panose="020F0502020204030204" pitchFamily="34" charset="0"/>
                </a:endParaRPr>
              </a:p>
              <a:p>
                <a:pPr algn="ctr"/>
                <a:r>
                  <a:rPr lang="en-US" sz="3200" spc="70" dirty="0">
                    <a:solidFill>
                      <a:schemeClr val="tx1"/>
                    </a:solidFill>
                    <a:latin typeface="+mn-lt"/>
                    <a:cs typeface="Calibri" panose="020F0502020204030204" pitchFamily="34" charset="0"/>
                  </a:rPr>
                  <a:t>P(A)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pc="7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 spc="7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sz="3200" i="1" spc="7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 spc="7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3200" i="1" spc="7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3200" i="1" spc="7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endParaRPr lang="en-US" sz="3200" spc="70" dirty="0">
                  <a:solidFill>
                    <a:schemeClr val="tx1"/>
                  </a:solidFill>
                  <a:latin typeface="+mn-lt"/>
                  <a:cs typeface="Calibri" panose="020F0502020204030204" pitchFamily="34" charset="0"/>
                </a:endParaRPr>
              </a:p>
              <a:p>
                <a:r>
                  <a:rPr lang="ru-RU" sz="3200" spc="70" dirty="0">
                    <a:solidFill>
                      <a:schemeClr val="tx1"/>
                    </a:solidFill>
                    <a:latin typeface="+mn-lt"/>
                    <a:cs typeface="Calibri" panose="020F0502020204030204" pitchFamily="34" charset="0"/>
                  </a:rPr>
                  <a:t>Пример:</a:t>
                </a:r>
              </a:p>
              <a:p>
                <a:r>
                  <a:rPr lang="ru-RU" sz="3200" spc="70" dirty="0">
                    <a:solidFill>
                      <a:schemeClr val="tx1"/>
                    </a:solidFill>
                    <a:latin typeface="+mn-lt"/>
                    <a:cs typeface="Calibri" panose="020F0502020204030204" pitchFamily="34" charset="0"/>
                  </a:rPr>
                  <a:t>В коробке 3 красных и 5 зеленых шаров. Какова вероятность, что первым из коробки вынут зеленый шар?</a:t>
                </a:r>
                <a:endParaRPr lang="en-US" sz="3200" spc="70" dirty="0">
                  <a:solidFill>
                    <a:schemeClr val="tx1"/>
                  </a:solidFill>
                  <a:latin typeface="+mn-lt"/>
                  <a:cs typeface="Calibri" panose="020F0502020204030204" pitchFamily="34" charset="0"/>
                </a:endParaRPr>
              </a:p>
              <a:p>
                <a:r>
                  <a:rPr lang="ru-RU" sz="3200" spc="70" dirty="0">
                    <a:solidFill>
                      <a:schemeClr val="tx1"/>
                    </a:solidFill>
                    <a:latin typeface="+mn-lt"/>
                    <a:cs typeface="Calibri" panose="020F0502020204030204" pitchFamily="34" charset="0"/>
                  </a:rPr>
                  <a:t>Всего шаров </a:t>
                </a:r>
                <a:r>
                  <a:rPr lang="en-US" sz="3200" spc="70" dirty="0">
                    <a:solidFill>
                      <a:schemeClr val="tx1"/>
                    </a:solidFill>
                    <a:latin typeface="+mn-lt"/>
                    <a:cs typeface="Calibri" panose="020F0502020204030204" pitchFamily="34" charset="0"/>
                  </a:rPr>
                  <a:t>3+5 = 8</a:t>
                </a:r>
                <a:r>
                  <a:rPr lang="ru-RU" sz="3200" spc="70" dirty="0">
                    <a:solidFill>
                      <a:schemeClr val="tx1"/>
                    </a:solidFill>
                    <a:latin typeface="+mn-lt"/>
                    <a:cs typeface="Calibri" panose="020F0502020204030204" pitchFamily="34" charset="0"/>
                  </a:rPr>
                  <a:t>, зеленых - 5</a:t>
                </a:r>
                <a:endParaRPr lang="en-US" sz="3200" spc="70" dirty="0">
                  <a:solidFill>
                    <a:schemeClr val="tx1"/>
                  </a:solidFill>
                  <a:latin typeface="+mn-lt"/>
                  <a:cs typeface="Calibri" panose="020F0502020204030204" pitchFamily="34" charset="0"/>
                </a:endParaRPr>
              </a:p>
              <a:p>
                <a:r>
                  <a:rPr lang="en-US" sz="3200" spc="70" dirty="0">
                    <a:solidFill>
                      <a:schemeClr val="tx1"/>
                    </a:solidFill>
                    <a:latin typeface="+mn-lt"/>
                    <a:cs typeface="Calibri" panose="020F0502020204030204" pitchFamily="34" charset="0"/>
                  </a:rPr>
                  <a:t>P (A)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pc="7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 spc="7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200" i="1" spc="7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ru-RU" sz="3200" spc="70" dirty="0">
                    <a:solidFill>
                      <a:schemeClr val="tx1"/>
                    </a:solidFill>
                    <a:latin typeface="+mn-lt"/>
                    <a:cs typeface="Calibri" panose="020F0502020204030204" pitchFamily="34" charset="0"/>
                  </a:rPr>
                  <a:t> = 0,625</a:t>
                </a:r>
                <a:endParaRPr lang="en-US" sz="3200" spc="70" dirty="0">
                  <a:solidFill>
                    <a:schemeClr val="tx1"/>
                  </a:solidFill>
                  <a:latin typeface="+mn-lt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9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5018" y="1985704"/>
                <a:ext cx="10405369" cy="4872296"/>
              </a:xfrm>
              <a:prstGeom prst="rect">
                <a:avLst/>
              </a:prstGeom>
              <a:blipFill>
                <a:blip r:embed="rId2"/>
                <a:stretch>
                  <a:fillRect l="-2343" t="-2628" r="-1992" b="-20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78A04F26-1127-4569-909A-9C1F33C9E3A7}"/>
              </a:ext>
            </a:extLst>
          </p:cNvPr>
          <p:cNvSpPr txBox="1"/>
          <p:nvPr/>
        </p:nvSpPr>
        <p:spPr>
          <a:xfrm>
            <a:off x="452761" y="605294"/>
            <a:ext cx="10315853" cy="1328023"/>
          </a:xfrm>
          <a:prstGeom prst="roundRect">
            <a:avLst/>
          </a:prstGeom>
          <a:solidFill>
            <a:srgbClr val="FFC000"/>
          </a:solidFill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indent="0" eaLnBrk="1" fontAlgn="auto" hangingPunct="1">
              <a:lnSpc>
                <a:spcPct val="100000"/>
              </a:lnSpc>
              <a:spcBef>
                <a:spcPts val="0"/>
              </a:spcBef>
              <a:buFontTx/>
              <a:buNone/>
              <a:defRPr sz="3600">
                <a:solidFill>
                  <a:srgbClr val="0000FF"/>
                </a:solidFill>
                <a:latin typeface="+mn-lt"/>
              </a:defRPr>
            </a:lvl1pPr>
          </a:lstStyle>
          <a:p>
            <a:r>
              <a:rPr lang="ru-RU" dirty="0"/>
              <a:t> Вероятность случайного события -  числовая мера правдоподобия этого события.</a:t>
            </a:r>
          </a:p>
        </p:txBody>
      </p:sp>
    </p:spTree>
  </p:cSld>
  <p:clrMapOvr>
    <a:masterClrMapping/>
  </p:clrMapOvr>
  <p:transition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DC199C62-119F-4910-A175-17A461E2E3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32175" y="9525"/>
            <a:ext cx="4248150" cy="97155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altLang="ru-RU" sz="6000" b="1" dirty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Запомни!</a:t>
            </a:r>
            <a:endParaRPr lang="ru-RU" altLang="ru-RU" sz="6000" b="1" dirty="0">
              <a:solidFill>
                <a:srgbClr val="0066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27D02E6F-34E6-4931-91B6-45E3B88D691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464" y="981075"/>
            <a:ext cx="9960746" cy="5544269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sz="4000" dirty="0">
                <a:solidFill>
                  <a:srgbClr val="0000FF"/>
                </a:solidFill>
              </a:rPr>
              <a:t>Вероятность случайного события </a:t>
            </a:r>
            <a:r>
              <a:rPr lang="en-US" altLang="ru-RU" sz="4000" dirty="0"/>
              <a:t>-</a:t>
            </a:r>
            <a:r>
              <a:rPr lang="ru-RU" altLang="ru-RU" sz="4000" dirty="0"/>
              <a:t>это числовая мера правдоподобия этого события. Всегда: </a:t>
            </a:r>
            <a:r>
              <a:rPr lang="ru-RU" altLang="ru-RU" sz="4000" dirty="0">
                <a:solidFill>
                  <a:srgbClr val="FF0000"/>
                </a:solidFill>
              </a:rPr>
              <a:t>0 </a:t>
            </a:r>
            <a:r>
              <a:rPr lang="en-US" altLang="ru-RU" sz="4000" dirty="0">
                <a:solidFill>
                  <a:srgbClr val="FF0000"/>
                </a:solidFill>
              </a:rPr>
              <a:t>&lt;</a:t>
            </a:r>
            <a:r>
              <a:rPr lang="ru-RU" altLang="ru-RU" sz="4000" dirty="0">
                <a:solidFill>
                  <a:srgbClr val="FF0000"/>
                </a:solidFill>
              </a:rPr>
              <a:t> Р(А) </a:t>
            </a:r>
            <a:r>
              <a:rPr lang="en-US" altLang="ru-RU" sz="4000" dirty="0">
                <a:solidFill>
                  <a:srgbClr val="FF0000"/>
                </a:solidFill>
              </a:rPr>
              <a:t>&lt;</a:t>
            </a:r>
            <a:r>
              <a:rPr lang="ru-RU" altLang="ru-RU" sz="4000" dirty="0">
                <a:solidFill>
                  <a:srgbClr val="FF0000"/>
                </a:solidFill>
              </a:rPr>
              <a:t> 1.</a:t>
            </a:r>
            <a:endParaRPr lang="en-US" altLang="ru-RU" sz="4000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sz="4000" dirty="0">
                <a:solidFill>
                  <a:srgbClr val="0000FF"/>
                </a:solidFill>
              </a:rPr>
              <a:t>Вероятность невозможного события </a:t>
            </a:r>
            <a:r>
              <a:rPr lang="ru-RU" altLang="ru-RU" sz="4000" dirty="0"/>
              <a:t>(оно никогда не наступает) </a:t>
            </a:r>
          </a:p>
          <a:p>
            <a:pPr marL="0" indent="0" eaLnBrk="1" hangingPunct="1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sz="4000" dirty="0"/>
              <a:t>всегда равна   </a:t>
            </a:r>
            <a:r>
              <a:rPr lang="ru-RU" altLang="ru-RU" sz="4000" dirty="0">
                <a:solidFill>
                  <a:srgbClr val="FF0000"/>
                </a:solidFill>
              </a:rPr>
              <a:t>0.</a:t>
            </a:r>
          </a:p>
          <a:p>
            <a:pPr marL="0" indent="0" eaLnBrk="1" hangingPunct="1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sz="4000" dirty="0">
                <a:solidFill>
                  <a:srgbClr val="0000FF"/>
                </a:solidFill>
              </a:rPr>
              <a:t>Вероятность достоверного события </a:t>
            </a:r>
            <a:r>
              <a:rPr lang="ru-RU" altLang="ru-RU" sz="4000" dirty="0"/>
              <a:t>(в случайном эксперименте всегда наступает) всегда равна </a:t>
            </a:r>
            <a:r>
              <a:rPr lang="ru-RU" altLang="ru-RU" sz="4000" dirty="0">
                <a:solidFill>
                  <a:srgbClr val="FF0000"/>
                </a:solidFill>
              </a:rPr>
              <a:t>1.</a:t>
            </a:r>
          </a:p>
        </p:txBody>
      </p:sp>
    </p:spTree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BA558D-375F-408B-A856-C548CC857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3432175" cy="5492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4000" dirty="0">
                <a:solidFill>
                  <a:srgbClr val="0066FF"/>
                </a:solidFill>
                <a:latin typeface="+mn-lt"/>
                <a:ea typeface="Microsoft YaHei" panose="020B0503020204020204" pitchFamily="34" charset="-122"/>
                <a:cs typeface="+mn-cs"/>
              </a:rPr>
              <a:t>Определение</a:t>
            </a:r>
            <a:endParaRPr lang="ru-RU" sz="4000" dirty="0">
              <a:solidFill>
                <a:srgbClr val="0066FF"/>
              </a:solidFill>
              <a:latin typeface="+mn-lt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C14339-9346-42CC-995A-292CDBD0563A}"/>
              </a:ext>
            </a:extLst>
          </p:cNvPr>
          <p:cNvSpPr txBox="1"/>
          <p:nvPr/>
        </p:nvSpPr>
        <p:spPr>
          <a:xfrm>
            <a:off x="803412" y="622153"/>
            <a:ext cx="10585176" cy="1736646"/>
          </a:xfrm>
          <a:prstGeom prst="roundRect">
            <a:avLst/>
          </a:prstGeom>
          <a:solidFill>
            <a:srgbClr val="FFC000"/>
          </a:solidFill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>
            <a:defPPr>
              <a:defRPr lang="en-GB"/>
            </a:defPPr>
            <a:lvl1pPr marL="0" indent="0" eaLnBrk="1" fontAlgn="auto" hangingPunct="1">
              <a:lnSpc>
                <a:spcPct val="100000"/>
              </a:lnSpc>
              <a:spcBef>
                <a:spcPts val="0"/>
              </a:spcBef>
              <a:buFontTx/>
              <a:buNone/>
              <a:defRPr sz="3600">
                <a:solidFill>
                  <a:srgbClr val="0000FF"/>
                </a:solidFill>
                <a:latin typeface="+mn-lt"/>
              </a:defRPr>
            </a:lvl1pPr>
          </a:lstStyle>
          <a:p>
            <a:r>
              <a:rPr lang="ru-RU" altLang="ru-RU" sz="3200" dirty="0">
                <a:solidFill>
                  <a:schemeClr val="tx1"/>
                </a:solidFill>
              </a:rPr>
              <a:t>Отношение числа опытов, в которых случайное событие произошло, к общему числу проведенных одинаковых опытов называется частотой случайного события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2E1E29-C897-4E9F-A0F0-499A8ACEB4AF}"/>
              </a:ext>
            </a:extLst>
          </p:cNvPr>
          <p:cNvSpPr txBox="1"/>
          <p:nvPr/>
        </p:nvSpPr>
        <p:spPr>
          <a:xfrm>
            <a:off x="1716087" y="2782014"/>
            <a:ext cx="8640960" cy="646986"/>
          </a:xfrm>
          <a:prstGeom prst="roundRect">
            <a:avLst/>
          </a:prstGeom>
          <a:solidFill>
            <a:srgbClr val="FFC000"/>
          </a:solidFill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indent="0" eaLnBrk="1" fontAlgn="auto" hangingPunct="1">
              <a:lnSpc>
                <a:spcPct val="100000"/>
              </a:lnSpc>
              <a:spcBef>
                <a:spcPts val="0"/>
              </a:spcBef>
              <a:buFontTx/>
              <a:buNone/>
              <a:defRPr sz="3200">
                <a:latin typeface="+mn-lt"/>
              </a:defRPr>
            </a:lvl1pPr>
          </a:lstStyle>
          <a:p>
            <a:pPr algn="ctr"/>
            <a:r>
              <a:rPr lang="ru-RU" altLang="ru-RU" b="1" i="1" dirty="0"/>
              <a:t>Частота события близка к его вероятности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984D77-1F56-41EE-BE55-00F6977E1C02}"/>
              </a:ext>
            </a:extLst>
          </p:cNvPr>
          <p:cNvSpPr txBox="1"/>
          <p:nvPr/>
        </p:nvSpPr>
        <p:spPr>
          <a:xfrm>
            <a:off x="1127448" y="3584548"/>
            <a:ext cx="10992544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ru-RU" sz="2800" dirty="0">
                <a:latin typeface="+mn-lt"/>
              </a:rPr>
              <a:t>Говоря что вероятность события 0,25 нельзя утверждать что это событие наступит ровно в 25 случаях из 100 опытов. Оно может наступить 22,23,24,25,26,27,28. Даже вообще 17 или 35 раз, но такие серии будут крайне редкими. В то же время при вероятности 0,25 не следует ожидать что событие произойдет только 1 раз или 99 из 100. Как и в каких случаях устанавливаются разумные граница прогноза-очень сложный вопрос!</a:t>
            </a:r>
            <a:endParaRPr lang="ru-RU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8798964"/>
      </p:ext>
    </p:extLst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Моя ВиС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Моя ВиС" id="{BD50439A-06F0-427D-9F7B-BD4B268259D3}" vid="{89E8DD5D-3E09-4C03-965A-D9BE0F7440A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Моя ВиС</Template>
  <TotalTime>435</TotalTime>
  <Words>872</Words>
  <Application>Microsoft Office PowerPoint</Application>
  <PresentationFormat>Широкоэкранный</PresentationFormat>
  <Paragraphs>127</Paragraphs>
  <Slides>16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Cambria Math</vt:lpstr>
      <vt:lpstr>Моя ВиС</vt:lpstr>
      <vt:lpstr>Worksheet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Определение</vt:lpstr>
      <vt:lpstr>Презентация PowerPoint</vt:lpstr>
      <vt:lpstr>Запомни!</vt:lpstr>
      <vt:lpstr>Определение</vt:lpstr>
      <vt:lpstr>Пример</vt:lpstr>
      <vt:lpstr>Противоположное событие</vt:lpstr>
      <vt:lpstr>Задача</vt:lpstr>
      <vt:lpstr>Задача</vt:lpstr>
      <vt:lpstr>Задача</vt:lpstr>
      <vt:lpstr>Задача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Представление данных в таблицах. Практические вычисления по табличным данным.</dc:title>
  <dc:creator>AV</dc:creator>
  <cp:lastModifiedBy>AV-server</cp:lastModifiedBy>
  <cp:revision>71</cp:revision>
  <dcterms:created xsi:type="dcterms:W3CDTF">2023-09-02T10:27:39Z</dcterms:created>
  <dcterms:modified xsi:type="dcterms:W3CDTF">2025-09-17T09:36:14Z</dcterms:modified>
</cp:coreProperties>
</file>