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93" r:id="rId1"/>
  </p:sldMasterIdLst>
  <p:sldIdLst>
    <p:sldId id="291" r:id="rId2"/>
    <p:sldId id="278" r:id="rId3"/>
    <p:sldId id="287" r:id="rId4"/>
    <p:sldId id="286" r:id="rId5"/>
    <p:sldId id="284" r:id="rId6"/>
    <p:sldId id="277" r:id="rId7"/>
    <p:sldId id="275" r:id="rId8"/>
    <p:sldId id="290" r:id="rId9"/>
    <p:sldId id="303" r:id="rId10"/>
    <p:sldId id="289" r:id="rId11"/>
    <p:sldId id="295" r:id="rId12"/>
    <p:sldId id="304" r:id="rId13"/>
    <p:sldId id="297" r:id="rId14"/>
    <p:sldId id="298" r:id="rId15"/>
    <p:sldId id="299" r:id="rId16"/>
    <p:sldId id="306" r:id="rId17"/>
    <p:sldId id="300" r:id="rId18"/>
    <p:sldId id="307" r:id="rId19"/>
    <p:sldId id="301" r:id="rId20"/>
    <p:sldId id="305" r:id="rId21"/>
    <p:sldId id="285" r:id="rId22"/>
    <p:sldId id="29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00"/>
    <a:srgbClr val="C0C0C0"/>
    <a:srgbClr val="EAEAEA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70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AF0DE-7B0E-48A8-B7A7-F0633C37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D7E1-38FA-4AA3-B7D7-0FD3E7D03336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B6238-3AF5-479C-B2D9-C81AB362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0DA4D-83C7-40DF-8475-6788F4E7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CC7D-F48F-419A-B565-684A981611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9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8AFA-8DF1-40A2-9FAB-C50B8F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0862-BF87-46D2-A1D9-87B6950A6D9D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DC75F-D58C-4107-8BD9-21CAF89F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3290A-4BB5-4B9F-A10D-18B03AF2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84A6-A54A-404B-A3C7-55D8D0834C7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89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260130-D0DA-4008-80F2-C50AD0E613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B0D870-C2CC-4FB5-8431-EAD4E2EEF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742B-E833-4569-B8C0-D599499F6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B809B3B-6BF3-45BA-9D58-E6F27E8D84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8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A84CB-D5F6-42BB-87AC-31480869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89D0-F96A-417F-84CC-7F1C261290E5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3BB35-B2DD-47E9-8F20-28259930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53EEC-A871-4A37-B1AD-861C54E4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51BA-94D5-44D8-91EA-20AAC98C11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11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8EDF9-1C19-4858-840E-3F421702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693E-7D88-4CB6-AAF9-5F9CBB6A8A63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84F5E-9BAA-4AB3-A9B0-749585B0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CC965-EBDF-4CF8-AD9A-7502185C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ACB2-FA07-49CC-AA19-FF955BF701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94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9CE218-4988-4E48-A47B-87E024A1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4F24-72A8-4D80-BC8A-48A9EFCD91C3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B5F74D-9DA1-44C3-BD90-5E0A528B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2195E86-8D21-4A6F-AA9C-775FF70A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DCBE-20C6-4C43-8C4A-2A9D35B4DB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420230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3CBAA5E-B46E-4A28-9D8B-FE02F433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8098-5FD0-4250-AB76-8519E0449BCF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F9D54A2-9B40-48A1-B4FA-57FF0D1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CD7CE95-C825-44B8-83EB-CFAB7C9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0555-7444-4BC8-A7C4-0E636B60E9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799671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B579282-68AF-4E67-8A76-E1BB8B26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9B2A-1A0A-4B0F-87DF-CC3CA6C65239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C61468C-4832-45F0-8164-CDD47B15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B3B9CB2-7E4E-431B-A26B-B31CB0B8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F713-0C5F-42ED-A37A-E769AABEB9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652367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25E45D6-3EF4-49B6-9807-4D9A1C34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E8C8-D070-47A1-8077-E51A6948F274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ED3DCB7-2040-4590-98E6-74FD8DFA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6A50B75-B61E-4BC3-80F8-7BDFF8FD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021C-3E5B-4ECD-9ED1-E5200C2E6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29891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E1577ED-307B-4CB5-860B-A04AE086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75D5-CE25-45FA-963F-C8A2A6883182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31A9D3F-A4B2-4997-B452-5B5F33E2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D5C6186-BD3E-48BC-8829-103725FC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F184-A61D-4869-BEA9-575F8C24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12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19097F3-454B-4F61-8E36-3BF67783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2FA8-8866-48C2-B6A5-47BB0545C5E8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59F7623-26D0-4A10-9641-3ACF11C9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F699334-7C6F-4EA1-8A1C-E85BBCE8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1AD6-BD15-4F48-9346-9D97DB5CC5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81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C6DAC80-E166-436E-B09D-226365F3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9E4C910-A8BC-44BB-AA1A-52D5D2F8C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A020F-596A-4ACE-BAB5-514D4B5BC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BCCE2C7-DC60-4C51-A9B2-974EDA132066}" type="datetime1">
              <a:rPr lang="ru-RU"/>
              <a:pPr>
                <a:defRPr/>
              </a:pPr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EE117-3A62-4217-99B8-C656A653F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F2B64-97B5-42AA-8436-8FC5BB53B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8790C38-3C00-450F-A734-46B5BD48C4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</p:sldLayoutIdLst>
  <p:transition>
    <p:wedge/>
  </p:transition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3C5A12-97F0-4198-A50F-1282C4247B2B}"/>
              </a:ext>
            </a:extLst>
          </p:cNvPr>
          <p:cNvSpPr/>
          <p:nvPr/>
        </p:nvSpPr>
        <p:spPr>
          <a:xfrm>
            <a:off x="929586" y="1505519"/>
            <a:ext cx="10332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Случайная изменчивость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Средние числового набора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48847165-3623-4D68-A7F3-71F6894F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344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66FF"/>
                </a:solidFill>
                <a:cs typeface="Calibri" panose="020F0502020204030204" pitchFamily="34" charset="0"/>
              </a:rPr>
              <a:t>Примеры случайной изменчивости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D302DD-A2C7-48D7-9947-ADA547310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58165"/>
              </p:ext>
            </p:extLst>
          </p:nvPr>
        </p:nvGraphicFramePr>
        <p:xfrm>
          <a:off x="1716145" y="1273174"/>
          <a:ext cx="7167796" cy="5260920"/>
        </p:xfrm>
        <a:graphic>
          <a:graphicData uri="http://schemas.openxmlformats.org/drawingml/2006/table">
            <a:tbl>
              <a:tblPr/>
              <a:tblGrid>
                <a:gridCol w="188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партия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отклонение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партия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отклонение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49,7;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наименьший вес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наибольший вес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 вес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385" name="Прямоугольник 7">
            <a:extLst>
              <a:ext uri="{FF2B5EF4-FFF2-40B4-BE49-F238E27FC236}">
                <a16:creationId xmlns:a16="http://schemas.microsoft.com/office/drawing/2014/main" id="{E63CE20D-2DDB-4098-BD26-C6CBB3B6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677862"/>
            <a:ext cx="556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FontTx/>
              <a:buNone/>
            </a:pPr>
            <a:r>
              <a:rPr lang="ru-RU" altLang="ru-RU" sz="2400" b="1" dirty="0">
                <a:cs typeface="Calibri" panose="020F0502020204030204" pitchFamily="34" charset="0"/>
              </a:rPr>
              <a:t>Пример 4. </a:t>
            </a:r>
            <a:r>
              <a:rPr lang="ru-RU" altLang="ru-RU" b="1" dirty="0">
                <a:cs typeface="Calibri" panose="020F0502020204030204" pitchFamily="34" charset="0"/>
              </a:rPr>
              <a:t>Массовое производство</a:t>
            </a:r>
            <a:r>
              <a:rPr lang="ru-RU" altLang="ru-RU" sz="2400" b="1" dirty="0"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792EDE8-B1D7-4542-AD0F-498D82E0F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982200" cy="701675"/>
          </a:xfrm>
        </p:spPr>
        <p:txBody>
          <a:bodyPr/>
          <a:lstStyle/>
          <a:p>
            <a:r>
              <a:rPr lang="ru-RU" altLang="ru-RU" sz="4000" dirty="0">
                <a:solidFill>
                  <a:srgbClr val="0066FF"/>
                </a:solidFill>
              </a:rPr>
              <a:t>Среднее арифметическое ряда чисел</a:t>
            </a:r>
          </a:p>
        </p:txBody>
      </p:sp>
      <p:graphicFrame>
        <p:nvGraphicFramePr>
          <p:cNvPr id="12292" name="Group 4">
            <a:extLst>
              <a:ext uri="{FF2B5EF4-FFF2-40B4-BE49-F238E27FC236}">
                <a16:creationId xmlns:a16="http://schemas.microsoft.com/office/drawing/2014/main" id="{4FACB380-EAEF-4258-9426-375DEEBC7BB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70204690"/>
              </p:ext>
            </p:extLst>
          </p:nvPr>
        </p:nvGraphicFramePr>
        <p:xfrm>
          <a:off x="352337" y="2066006"/>
          <a:ext cx="10813406" cy="9906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0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1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Число месяца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Температура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91" name="Text Box 3">
            <a:extLst>
              <a:ext uri="{FF2B5EF4-FFF2-40B4-BE49-F238E27FC236}">
                <a16:creationId xmlns:a16="http://schemas.microsoft.com/office/drawing/2014/main" id="{CD12B63A-6A3D-42D2-A61F-F2A8DAEE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" y="821420"/>
            <a:ext cx="1194276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cs typeface="Calibri" panose="020F0502020204030204" pitchFamily="34" charset="0"/>
              </a:rPr>
              <a:t>В таблице записаны результаты ежедневного измерения в полдень температуры воздуха (в градусах Цельсия) в течение 10 дней:</a:t>
            </a:r>
          </a:p>
        </p:txBody>
      </p:sp>
      <p:sp>
        <p:nvSpPr>
          <p:cNvPr id="12330" name="Text Box 42">
            <a:extLst>
              <a:ext uri="{FF2B5EF4-FFF2-40B4-BE49-F238E27FC236}">
                <a16:creationId xmlns:a16="http://schemas.microsoft.com/office/drawing/2014/main" id="{4F2F27C6-F32A-4476-B2A1-BE502A55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18" y="3223974"/>
            <a:ext cx="1031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cs typeface="Calibri" panose="020F0502020204030204" pitchFamily="34" charset="0"/>
              </a:rPr>
              <a:t>Средняя температура воздуха в полдень в первую декаду месяца:</a:t>
            </a:r>
          </a:p>
        </p:txBody>
      </p:sp>
      <p:sp>
        <p:nvSpPr>
          <p:cNvPr id="12343" name="Text Box 55">
            <a:extLst>
              <a:ext uri="{FF2B5EF4-FFF2-40B4-BE49-F238E27FC236}">
                <a16:creationId xmlns:a16="http://schemas.microsoft.com/office/drawing/2014/main" id="{801DEF38-37D5-423F-9296-ADAECF22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61" y="5047363"/>
            <a:ext cx="10676674" cy="119181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 dirty="0">
                <a:cs typeface="Calibri" panose="020F0502020204030204" pitchFamily="34" charset="0"/>
              </a:rPr>
              <a:t>Средним арифметическим ряда чисел </a:t>
            </a:r>
            <a:r>
              <a:rPr lang="ru-RU" altLang="ru-RU" sz="3200" dirty="0">
                <a:cs typeface="Calibri" panose="020F0502020204030204" pitchFamily="34" charset="0"/>
              </a:rPr>
              <a:t>называется частное от деления суммы этих чисел на число слагаемых.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DFA7C9-2287-4766-AF83-CBB6423FCB09}"/>
                  </a:ext>
                </a:extLst>
              </p:cNvPr>
              <p:cNvSpPr txBox="1"/>
              <p:nvPr/>
            </p:nvSpPr>
            <p:spPr>
              <a:xfrm>
                <a:off x="689296" y="3914562"/>
                <a:ext cx="10813405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ср.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3 + 5 + 5 + 7 + 6 + 4 + 6 + 9 + 10 + 15</m:t>
                          </m:r>
                        </m:num>
                        <m:den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800" i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DFA7C9-2287-4766-AF83-CBB6423FC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6" y="3914562"/>
                <a:ext cx="10813405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792EDE8-B1D7-4542-AD0F-498D82E0F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982200" cy="701675"/>
          </a:xfrm>
        </p:spPr>
        <p:txBody>
          <a:bodyPr/>
          <a:lstStyle/>
          <a:p>
            <a:r>
              <a:rPr lang="ru-RU" altLang="ru-RU" sz="4000" dirty="0">
                <a:solidFill>
                  <a:srgbClr val="0066FF"/>
                </a:solidFill>
              </a:rPr>
              <a:t>Среднее арифметическое ряда чисел</a:t>
            </a:r>
          </a:p>
        </p:txBody>
      </p:sp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083185A8-02B5-4EEA-AD34-05BB54582F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5121119"/>
              </p:ext>
            </p:extLst>
          </p:nvPr>
        </p:nvGraphicFramePr>
        <p:xfrm>
          <a:off x="923241" y="1010393"/>
          <a:ext cx="3897312" cy="4480252"/>
        </p:xfrm>
        <a:graphic>
          <a:graphicData uri="http://schemas.openxmlformats.org/drawingml/2006/table">
            <a:tbl>
              <a:tblPr/>
              <a:tblGrid>
                <a:gridCol w="51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Фамилия, И.О.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Заработная плата (руб.)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Алексеев И.А.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Воронов И.М.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Гуров И.Л.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Данилов Т.С.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22080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Дурова Т.И.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Ермакова Ю.М.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Колосов С.С.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24110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Ларионов Л.А.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14770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Попов Н.Е.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26120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Русаков Ф.К.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13980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Сурков О.В.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19870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Яковлева И.С.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205740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BDB89-05A9-4559-9B68-C4079912B3F8}"/>
                  </a:ext>
                </a:extLst>
              </p:cNvPr>
              <p:cNvSpPr txBox="1"/>
              <p:nvPr/>
            </p:nvSpPr>
            <p:spPr>
              <a:xfrm>
                <a:off x="4922577" y="1473047"/>
                <a:ext cx="5345548" cy="90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З/П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ср.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205740</m:t>
                          </m:r>
                        </m:num>
                        <m:den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145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BDB89-05A9-4559-9B68-C4079912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577" y="1473047"/>
                <a:ext cx="5345548" cy="9077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298710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8E4437D-25A5-4D07-B584-8572FF6A6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27" y="876563"/>
            <a:ext cx="11132190" cy="2202314"/>
          </a:xfrm>
        </p:spPr>
        <p:txBody>
          <a:bodyPr/>
          <a:lstStyle/>
          <a:p>
            <a:r>
              <a:rPr lang="ru-RU" altLang="ru-RU" sz="3600" dirty="0">
                <a:solidFill>
                  <a:srgbClr val="000000"/>
                </a:solidFill>
              </a:rPr>
              <a:t>Среднее арифметическое представляет собой то значение величины, которое получается, когда сумма всех наблюдаемых значений распределяется поровну между единицами наблюдения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3412170-ECEC-41EF-9C66-DE9EA83386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6013" y="3573098"/>
            <a:ext cx="11132189" cy="26638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600" b="1" i="1" u="sng" dirty="0"/>
              <a:t>Например: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dirty="0"/>
              <a:t>Средняя урожайность пшеницы с 1 га;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dirty="0"/>
              <a:t>Средний удой от 1 коровы в сутки;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3600" dirty="0"/>
              <a:t>Средняя выработка рабочего бригады за смену, и т.д.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89DA09-9EC2-4306-8536-2663F8E4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98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180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0066FF"/>
                </a:solidFill>
              </a:rPr>
              <a:t>Среднее арифметическое ряда чисел</a:t>
            </a:r>
            <a:endParaRPr lang="ru-RU" altLang="ru-RU" sz="4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F3026C1-5A8D-43C9-9593-6E790B43A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6477" cy="584189"/>
          </a:xfrm>
        </p:spPr>
        <p:txBody>
          <a:bodyPr/>
          <a:lstStyle/>
          <a:p>
            <a:r>
              <a:rPr lang="ru-RU" altLang="ru-RU" dirty="0">
                <a:solidFill>
                  <a:srgbClr val="0066FF"/>
                </a:solidFill>
              </a:rPr>
              <a:t>Размах ряда чисел</a:t>
            </a:r>
          </a:p>
        </p:txBody>
      </p:sp>
      <p:sp>
        <p:nvSpPr>
          <p:cNvPr id="14402" name="Text Box 66">
            <a:extLst>
              <a:ext uri="{FF2B5EF4-FFF2-40B4-BE49-F238E27FC236}">
                <a16:creationId xmlns:a16="http://schemas.microsoft.com/office/drawing/2014/main" id="{8CBD8693-F4C1-4960-B633-3F6F2E3E9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590" y="2952372"/>
            <a:ext cx="329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Наименьшая заработная плата </a:t>
            </a:r>
          </a:p>
        </p:txBody>
      </p:sp>
      <p:sp>
        <p:nvSpPr>
          <p:cNvPr id="14404" name="Text Box 68">
            <a:extLst>
              <a:ext uri="{FF2B5EF4-FFF2-40B4-BE49-F238E27FC236}">
                <a16:creationId xmlns:a16="http://schemas.microsoft.com/office/drawing/2014/main" id="{7717ACD2-7457-41D8-A5B3-4F634EE4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590" y="3905628"/>
            <a:ext cx="324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Calibri" panose="020F0502020204030204" pitchFamily="34" charset="0"/>
              </a:rPr>
              <a:t>Наибольшая заработная плата </a:t>
            </a:r>
          </a:p>
        </p:txBody>
      </p:sp>
      <p:sp>
        <p:nvSpPr>
          <p:cNvPr id="14406" name="Text Box 70">
            <a:extLst>
              <a:ext uri="{FF2B5EF4-FFF2-40B4-BE49-F238E27FC236}">
                <a16:creationId xmlns:a16="http://schemas.microsoft.com/office/drawing/2014/main" id="{2F679061-1F9B-4348-8DDB-59843BC4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110" y="1378339"/>
            <a:ext cx="72564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26120 - 8960 = 17160 руб.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17160 – размах данного ряда чисел</a:t>
            </a:r>
          </a:p>
        </p:txBody>
      </p:sp>
      <p:sp>
        <p:nvSpPr>
          <p:cNvPr id="14409" name="Text Box 73">
            <a:extLst>
              <a:ext uri="{FF2B5EF4-FFF2-40B4-BE49-F238E27FC236}">
                <a16:creationId xmlns:a16="http://schemas.microsoft.com/office/drawing/2014/main" id="{57B4BE92-E81F-41BF-889D-8A4C3F4B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206" y="4511099"/>
            <a:ext cx="6392411" cy="1736646"/>
          </a:xfrm>
          <a:prstGeom prst="roundRect">
            <a:avLst/>
          </a:prstGeom>
          <a:solidFill>
            <a:srgbClr val="FFE885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 dirty="0">
                <a:cs typeface="Calibri" panose="020F0502020204030204" pitchFamily="34" charset="0"/>
              </a:rPr>
              <a:t>Размахом ряда чисел </a:t>
            </a:r>
            <a:r>
              <a:rPr lang="ru-RU" altLang="ru-RU" sz="3200" dirty="0">
                <a:cs typeface="Calibri" panose="020F0502020204030204" pitchFamily="34" charset="0"/>
              </a:rPr>
              <a:t>называется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cs typeface="Calibri" panose="020F0502020204030204" pitchFamily="34" charset="0"/>
              </a:rPr>
              <a:t>разность между наибольшим 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cs typeface="Calibri" panose="020F0502020204030204" pitchFamily="34" charset="0"/>
              </a:rPr>
              <a:t>наименьшим из этих чисел</a:t>
            </a:r>
          </a:p>
        </p:txBody>
      </p:sp>
      <p:graphicFrame>
        <p:nvGraphicFramePr>
          <p:cNvPr id="15" name="Group 4">
            <a:extLst>
              <a:ext uri="{FF2B5EF4-FFF2-40B4-BE49-F238E27FC236}">
                <a16:creationId xmlns:a16="http://schemas.microsoft.com/office/drawing/2014/main" id="{A11FEAE5-0EE8-4244-8720-0166D74E40C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39159933"/>
              </p:ext>
            </p:extLst>
          </p:nvPr>
        </p:nvGraphicFramePr>
        <p:xfrm>
          <a:off x="285278" y="957893"/>
          <a:ext cx="3897312" cy="4480252"/>
        </p:xfrm>
        <a:graphic>
          <a:graphicData uri="http://schemas.openxmlformats.org/drawingml/2006/table">
            <a:tbl>
              <a:tblPr/>
              <a:tblGrid>
                <a:gridCol w="51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Фамилия, И.О.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Заработная плата (руб.)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Алексеев И.А.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Воронов И.М.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Гуров И.Л.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Данилов Т.С.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22080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Дурова Т.И.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Ермакова Ю.М.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Колосов С.С.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24110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Ларионов Л.А.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14770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Попов Н.Е.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26120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Русаков Ф.К.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13980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Сурков О.В.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19870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Яковлева И.С.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205740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2" grpId="0"/>
      <p:bldP spid="14404" grpId="0"/>
      <p:bldP spid="14406" grpId="0"/>
      <p:bldP spid="144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BCD0A22-9DD7-4F9E-AF69-A1A24BA7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0234569" cy="719138"/>
          </a:xfrm>
        </p:spPr>
        <p:txBody>
          <a:bodyPr anchor="b"/>
          <a:lstStyle/>
          <a:p>
            <a:r>
              <a:rPr lang="ru-RU" altLang="ru-RU" dirty="0">
                <a:solidFill>
                  <a:srgbClr val="0066FF"/>
                </a:solidFill>
              </a:rPr>
              <a:t>Размах ряда чисел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FAC2D3E-07EE-4C3F-8D3A-CEB3574C9A8F}"/>
              </a:ext>
            </a:extLst>
          </p:cNvPr>
          <p:cNvGrpSpPr/>
          <p:nvPr/>
        </p:nvGrpSpPr>
        <p:grpSpPr>
          <a:xfrm>
            <a:off x="4036751" y="968172"/>
            <a:ext cx="6742550" cy="4505325"/>
            <a:chOff x="3827026" y="1253397"/>
            <a:chExt cx="6742550" cy="4505325"/>
          </a:xfrm>
        </p:grpSpPr>
        <p:pic>
          <p:nvPicPr>
            <p:cNvPr id="15362" name="Picture 2" descr="график">
              <a:extLst>
                <a:ext uri="{FF2B5EF4-FFF2-40B4-BE49-F238E27FC236}">
                  <a16:creationId xmlns:a16="http://schemas.microsoft.com/office/drawing/2014/main" id="{D6A57113-5D36-4297-936C-4E0E1255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764" y="1253397"/>
              <a:ext cx="5992812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Line 4">
              <a:extLst>
                <a:ext uri="{FF2B5EF4-FFF2-40B4-BE49-F238E27FC236}">
                  <a16:creationId xmlns:a16="http://schemas.microsoft.com/office/drawing/2014/main" id="{CC9C6F91-0379-406E-92C5-739C64E87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026" y="5194474"/>
              <a:ext cx="7864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E509DE54-83FD-4196-948F-53303E824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4598" y="2349674"/>
              <a:ext cx="7540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" name="Group 6">
              <a:extLst>
                <a:ext uri="{FF2B5EF4-FFF2-40B4-BE49-F238E27FC236}">
                  <a16:creationId xmlns:a16="http://schemas.microsoft.com/office/drawing/2014/main" id="{56DBB0D8-30E8-438A-B514-A0144A77A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1457" y="2349674"/>
              <a:ext cx="4762" cy="2844800"/>
              <a:chOff x="1581" y="1929"/>
              <a:chExt cx="3" cy="1792"/>
            </a:xfrm>
          </p:grpSpPr>
          <p:sp>
            <p:nvSpPr>
              <p:cNvPr id="18441" name="Line 7">
                <a:extLst>
                  <a:ext uri="{FF2B5EF4-FFF2-40B4-BE49-F238E27FC236}">
                    <a16:creationId xmlns:a16="http://schemas.microsoft.com/office/drawing/2014/main" id="{EB863DF0-AAB5-4CD7-AA64-8E665F45A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1" y="1929"/>
                <a:ext cx="3" cy="7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2" name="Line 8">
                <a:extLst>
                  <a:ext uri="{FF2B5EF4-FFF2-40B4-BE49-F238E27FC236}">
                    <a16:creationId xmlns:a16="http://schemas.microsoft.com/office/drawing/2014/main" id="{3A13C7F5-DB7C-46E3-B92B-151FE235F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715"/>
                <a:ext cx="0" cy="10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8790F3A-E283-41EC-AAD1-47B8FE2F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47" y="1843950"/>
            <a:ext cx="355216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7</a:t>
            </a:r>
            <a:r>
              <a:rPr lang="ru-RU" altLang="ru-RU" sz="4000" baseline="30000" dirty="0">
                <a:cs typeface="Calibri" panose="020F0502020204030204" pitchFamily="34" charset="0"/>
              </a:rPr>
              <a:t>0</a:t>
            </a:r>
            <a:r>
              <a:rPr lang="ru-RU" altLang="ru-RU" sz="4000" dirty="0">
                <a:cs typeface="Calibri" panose="020F0502020204030204" pitchFamily="34" charset="0"/>
              </a:rPr>
              <a:t> С- колебание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температуры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воздуха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в течение суток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BCD0A22-9DD7-4F9E-AF69-A1A24BA7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0234569" cy="719138"/>
          </a:xfrm>
        </p:spPr>
        <p:txBody>
          <a:bodyPr anchor="b"/>
          <a:lstStyle/>
          <a:p>
            <a:r>
              <a:rPr lang="ru-RU" altLang="ru-RU" dirty="0">
                <a:solidFill>
                  <a:srgbClr val="0066FF"/>
                </a:solidFill>
              </a:rPr>
              <a:t>Задача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8790F3A-E283-41EC-AAD1-47B8FE2F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91" y="1046996"/>
            <a:ext cx="11707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Определите размах трафика за год по графику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835B5F-3D40-4B50-8C25-7C9E4B24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50" y="2108458"/>
            <a:ext cx="6831916" cy="40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42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BFC8BAD-70E1-4844-A34D-E4327E62D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353800" cy="805342"/>
          </a:xfrm>
        </p:spPr>
        <p:txBody>
          <a:bodyPr/>
          <a:lstStyle/>
          <a:p>
            <a:r>
              <a:rPr lang="ru-RU" altLang="ru-RU" dirty="0">
                <a:solidFill>
                  <a:srgbClr val="0066FF"/>
                </a:solidFill>
              </a:rPr>
              <a:t>Мода ряда чисел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3A111FC-0845-4A44-9E2C-6144F86A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98" y="805343"/>
            <a:ext cx="10917081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cs typeface="Calibri" panose="020F0502020204030204" pitchFamily="34" charset="0"/>
              </a:rPr>
              <a:t>Модой ряда чисел </a:t>
            </a:r>
            <a:r>
              <a:rPr lang="ru-RU" altLang="ru-RU" sz="3600" dirty="0">
                <a:cs typeface="Calibri" panose="020F0502020204030204" pitchFamily="34" charset="0"/>
              </a:rPr>
              <a:t>называется число, наиболее часто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встречающееся в данном ряду.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BF9EE07A-6027-46E5-9F5C-EE0DDFE5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396" y="2309053"/>
            <a:ext cx="79880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14,  18,  </a:t>
            </a:r>
            <a:r>
              <a:rPr lang="ru-RU" altLang="ru-RU" sz="3600" dirty="0">
                <a:solidFill>
                  <a:srgbClr val="FF0000"/>
                </a:solidFill>
                <a:cs typeface="Calibri" panose="020F0502020204030204" pitchFamily="34" charset="0"/>
              </a:rPr>
              <a:t>22,</a:t>
            </a:r>
            <a:r>
              <a:rPr lang="ru-RU" altLang="ru-RU" sz="3600" dirty="0">
                <a:cs typeface="Calibri" panose="020F0502020204030204" pitchFamily="34" charset="0"/>
              </a:rPr>
              <a:t>  26,  30,  28,  25,  24,  </a:t>
            </a:r>
            <a:r>
              <a:rPr lang="ru-RU" altLang="ru-RU" sz="3600" dirty="0">
                <a:solidFill>
                  <a:srgbClr val="FF0000"/>
                </a:solidFill>
                <a:cs typeface="Calibri" panose="020F0502020204030204" pitchFamily="34" charset="0"/>
              </a:rPr>
              <a:t>22,</a:t>
            </a:r>
            <a:r>
              <a:rPr lang="ru-RU" altLang="ru-RU" sz="3600" dirty="0">
                <a:cs typeface="Calibri" panose="020F0502020204030204" pitchFamily="34" charset="0"/>
              </a:rPr>
              <a:t>  20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Мода: число 22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36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14,  </a:t>
            </a:r>
            <a:r>
              <a:rPr lang="ru-RU" altLang="ru-RU" sz="3600" dirty="0">
                <a:solidFill>
                  <a:srgbClr val="0066FF"/>
                </a:solidFill>
                <a:cs typeface="Calibri" panose="020F0502020204030204" pitchFamily="34" charset="0"/>
              </a:rPr>
              <a:t>18,</a:t>
            </a:r>
            <a:r>
              <a:rPr lang="ru-RU" altLang="ru-RU" sz="3600" dirty="0">
                <a:cs typeface="Calibri" panose="020F0502020204030204" pitchFamily="34" charset="0"/>
              </a:rPr>
              <a:t>  </a:t>
            </a:r>
            <a:r>
              <a:rPr lang="ru-RU" altLang="ru-RU" sz="3600" dirty="0">
                <a:solidFill>
                  <a:srgbClr val="FF0000"/>
                </a:solidFill>
                <a:cs typeface="Calibri" panose="020F0502020204030204" pitchFamily="34" charset="0"/>
              </a:rPr>
              <a:t>25,</a:t>
            </a:r>
            <a:r>
              <a:rPr lang="ru-RU" altLang="ru-RU" sz="3600" dirty="0">
                <a:cs typeface="Calibri" panose="020F0502020204030204" pitchFamily="34" charset="0"/>
              </a:rPr>
              <a:t>  26,  30,  </a:t>
            </a:r>
            <a:r>
              <a:rPr lang="ru-RU" altLang="ru-RU" sz="3600" dirty="0">
                <a:solidFill>
                  <a:srgbClr val="0066FF"/>
                </a:solidFill>
                <a:cs typeface="Calibri" panose="020F0502020204030204" pitchFamily="34" charset="0"/>
              </a:rPr>
              <a:t>18,</a:t>
            </a:r>
            <a:r>
              <a:rPr lang="ru-RU" altLang="ru-RU" sz="3600" dirty="0">
                <a:cs typeface="Calibri" panose="020F0502020204030204" pitchFamily="34" charset="0"/>
              </a:rPr>
              <a:t>  23,  24,  </a:t>
            </a:r>
            <a:r>
              <a:rPr lang="ru-RU" altLang="ru-RU" sz="3600" dirty="0">
                <a:solidFill>
                  <a:srgbClr val="FF0000"/>
                </a:solidFill>
                <a:cs typeface="Calibri" panose="020F0502020204030204" pitchFamily="34" charset="0"/>
              </a:rPr>
              <a:t>25,</a:t>
            </a:r>
            <a:r>
              <a:rPr lang="ru-RU" altLang="ru-RU" sz="3600" dirty="0">
                <a:cs typeface="Calibri" panose="020F0502020204030204" pitchFamily="34" charset="0"/>
              </a:rPr>
              <a:t>  20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Мода: число 18 и 25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36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14,  18,  22,  26,  30,  32,  34,  36,  38,  40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 Моды нет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4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BCD0A22-9DD7-4F9E-AF69-A1A24BA7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"/>
            <a:ext cx="10234569" cy="719138"/>
          </a:xfrm>
        </p:spPr>
        <p:txBody>
          <a:bodyPr anchor="b"/>
          <a:lstStyle/>
          <a:p>
            <a:r>
              <a:rPr lang="ru-RU" altLang="ru-RU" dirty="0">
                <a:solidFill>
                  <a:srgbClr val="0066FF"/>
                </a:solidFill>
              </a:rPr>
              <a:t>Задача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8790F3A-E283-41EC-AAD1-47B8FE2F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1" y="1046996"/>
            <a:ext cx="11707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Определите моду температуры за месяц по графику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DFC62-8A39-4AFE-84DC-3325BA96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8" y="1942395"/>
            <a:ext cx="101917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689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6CDF64D-0A4E-4D1B-8DAE-FBF5BAA28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39940" cy="658026"/>
          </a:xfrm>
        </p:spPr>
        <p:txBody>
          <a:bodyPr/>
          <a:lstStyle/>
          <a:p>
            <a:r>
              <a:rPr lang="ru-RU" altLang="ru-RU" dirty="0">
                <a:solidFill>
                  <a:srgbClr val="0066FF"/>
                </a:solidFill>
              </a:rPr>
              <a:t>Медиана</a:t>
            </a:r>
          </a:p>
        </p:txBody>
      </p:sp>
      <p:graphicFrame>
        <p:nvGraphicFramePr>
          <p:cNvPr id="17412" name="Group 4">
            <a:extLst>
              <a:ext uri="{FF2B5EF4-FFF2-40B4-BE49-F238E27FC236}">
                <a16:creationId xmlns:a16="http://schemas.microsoft.com/office/drawing/2014/main" id="{E75FDD5D-159F-4AB3-B248-B22728ADFF1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9539239"/>
              </p:ext>
            </p:extLst>
          </p:nvPr>
        </p:nvGraphicFramePr>
        <p:xfrm>
          <a:off x="442604" y="1665757"/>
          <a:ext cx="10940391" cy="2356168"/>
        </p:xfrm>
        <a:graphic>
          <a:graphicData uri="http://schemas.openxmlformats.org/drawingml/2006/table">
            <a:tbl>
              <a:tblPr/>
              <a:tblGrid>
                <a:gridCol w="347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96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Номера квартир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Расход электроэнергии, </a:t>
                      </a: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кВтч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19" name="Text Box 39">
            <a:extLst>
              <a:ext uri="{FF2B5EF4-FFF2-40B4-BE49-F238E27FC236}">
                <a16:creationId xmlns:a16="http://schemas.microsoft.com/office/drawing/2014/main" id="{39262D03-FFBB-4386-A5D8-B7BB05C3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846939"/>
            <a:ext cx="100177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Расход электроэнергии жильцами 9 квартир:</a:t>
            </a:r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F840F4DC-B1E6-4CBA-9711-A1D96A5A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917" y="4148462"/>
            <a:ext cx="69910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Упорядоченный ряд: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64,  72,  72,  75,  </a:t>
            </a:r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78,</a:t>
            </a:r>
            <a:r>
              <a:rPr lang="ru-RU" altLang="ru-RU" sz="3600" dirty="0">
                <a:cs typeface="Calibri" panose="020F0502020204030204" pitchFamily="34" charset="0"/>
              </a:rPr>
              <a:t>  82,  85,  91,  93</a:t>
            </a:r>
          </a:p>
        </p:txBody>
      </p:sp>
      <p:sp>
        <p:nvSpPr>
          <p:cNvPr id="17450" name="Text Box 42">
            <a:extLst>
              <a:ext uri="{FF2B5EF4-FFF2-40B4-BE49-F238E27FC236}">
                <a16:creationId xmlns:a16="http://schemas.microsoft.com/office/drawing/2014/main" id="{02292128-D069-4653-9EF7-9C404A40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034" y="5348791"/>
            <a:ext cx="2200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cs typeface="Calibri" panose="020F0502020204030204" pitchFamily="34" charset="0"/>
              </a:rPr>
              <a:t>Медиана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19E0E098-A5A1-477C-8D53-3763FA2E45BE}"/>
              </a:ext>
            </a:extLst>
          </p:cNvPr>
          <p:cNvSpPr/>
          <p:nvPr/>
        </p:nvSpPr>
        <p:spPr>
          <a:xfrm>
            <a:off x="1725613" y="3616325"/>
            <a:ext cx="9188450" cy="2954338"/>
          </a:xfrm>
          <a:prstGeom prst="horizontalScroll">
            <a:avLst/>
          </a:prstGeom>
          <a:solidFill>
            <a:srgbClr val="FFC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800" b="1" i="1" dirty="0">
                <a:solidFill>
                  <a:schemeClr val="tx1"/>
                </a:solidFill>
                <a:cs typeface="Calibri" panose="020F0502020204030204" pitchFamily="34" charset="0"/>
              </a:rPr>
              <a:t>Случайная изменчивость </a:t>
            </a:r>
            <a:r>
              <a:rPr lang="ru-RU" altLang="ru-RU" sz="2800" b="1" dirty="0">
                <a:solidFill>
                  <a:schemeClr val="tx1"/>
                </a:solidFill>
                <a:cs typeface="Calibri" panose="020F0502020204030204" pitchFamily="34" charset="0"/>
              </a:rPr>
              <a:t>– непостоянство величины, обусловленное действием случайных причин (факторов), часть из которых может быть неизвестна.</a:t>
            </a:r>
            <a:endParaRPr lang="ru-RU" altLang="ru-RU" sz="28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1508" name="Заголовок 1">
            <a:extLst>
              <a:ext uri="{FF2B5EF4-FFF2-40B4-BE49-F238E27FC236}">
                <a16:creationId xmlns:a16="http://schemas.microsoft.com/office/drawing/2014/main" id="{1225CE22-592D-4523-A240-D1F44061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66163" cy="500063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Случайная изменчивость</a:t>
            </a:r>
          </a:p>
        </p:txBody>
      </p:sp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id="{3F08D12F-0BB1-424D-8232-D108C7AE6668}"/>
              </a:ext>
            </a:extLst>
          </p:cNvPr>
          <p:cNvSpPr txBox="1">
            <a:spLocks/>
          </p:cNvSpPr>
          <p:nvPr/>
        </p:nvSpPr>
        <p:spPr bwMode="auto">
          <a:xfrm>
            <a:off x="327025" y="722313"/>
            <a:ext cx="1119028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cs typeface="Calibri" panose="020F0502020204030204" pitchFamily="34" charset="0"/>
              </a:rPr>
              <a:t>Величины, с которыми мы имеем дело в жизни, как правило, изменчивы.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cs typeface="Calibri" panose="020F0502020204030204" pitchFamily="34" charset="0"/>
              </a:rPr>
              <a:t>Изменчивой величиной является время пути от дома до школы каждого школьника, курс валюты, вес плитки шоколада, температура воздуха и так далее. Причины изменчивости чаще всего известны нам лишь частично или неизвестны вовсе. Поэтому, говоря об изменчивости, часто добавляют прилагательное «</a:t>
            </a:r>
            <a:r>
              <a:rPr lang="ru-RU" altLang="ru-RU" i="1">
                <a:cs typeface="Calibri" panose="020F0502020204030204" pitchFamily="34" charset="0"/>
              </a:rPr>
              <a:t>случайная</a:t>
            </a:r>
            <a:r>
              <a:rPr lang="ru-RU" altLang="ru-RU">
                <a:cs typeface="Calibri" panose="020F0502020204030204" pitchFamily="34" charset="0"/>
              </a:rPr>
              <a:t>». 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6CDF64D-0A4E-4D1B-8DAE-FBF5BAA28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39940" cy="658026"/>
          </a:xfrm>
        </p:spPr>
        <p:txBody>
          <a:bodyPr/>
          <a:lstStyle/>
          <a:p>
            <a:r>
              <a:rPr lang="ru-RU" altLang="ru-RU" dirty="0">
                <a:solidFill>
                  <a:srgbClr val="0066FF"/>
                </a:solidFill>
              </a:rPr>
              <a:t>Медиана</a:t>
            </a:r>
          </a:p>
        </p:txBody>
      </p:sp>
      <p:graphicFrame>
        <p:nvGraphicFramePr>
          <p:cNvPr id="17412" name="Group 4">
            <a:extLst>
              <a:ext uri="{FF2B5EF4-FFF2-40B4-BE49-F238E27FC236}">
                <a16:creationId xmlns:a16="http://schemas.microsoft.com/office/drawing/2014/main" id="{E75FDD5D-159F-4AB3-B248-B22728ADFF1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7372865"/>
              </p:ext>
            </p:extLst>
          </p:nvPr>
        </p:nvGraphicFramePr>
        <p:xfrm>
          <a:off x="442604" y="1665757"/>
          <a:ext cx="10940393" cy="2356168"/>
        </p:xfrm>
        <a:graphic>
          <a:graphicData uri="http://schemas.openxmlformats.org/drawingml/2006/table">
            <a:tbl>
              <a:tblPr/>
              <a:tblGrid>
                <a:gridCol w="322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1129">
                  <a:extLst>
                    <a:ext uri="{9D8B030D-6E8A-4147-A177-3AD203B41FA5}">
                      <a16:colId xmlns:a16="http://schemas.microsoft.com/office/drawing/2014/main" val="304485527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Номера квартир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Расход электроэнергии, </a:t>
                      </a:r>
                      <a:r>
                        <a:rPr kumimoji="0" lang="ru-RU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кВтч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19" name="Text Box 39">
            <a:extLst>
              <a:ext uri="{FF2B5EF4-FFF2-40B4-BE49-F238E27FC236}">
                <a16:creationId xmlns:a16="http://schemas.microsoft.com/office/drawing/2014/main" id="{39262D03-FFBB-4386-A5D8-B7BB05C3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4" y="846939"/>
            <a:ext cx="10277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cs typeface="Calibri" panose="020F0502020204030204" pitchFamily="34" charset="0"/>
              </a:rPr>
              <a:t>Расход электроэнергии жильцами 10 квартир:</a:t>
            </a:r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F840F4DC-B1E6-4CBA-9711-A1D96A5A6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917" y="4148462"/>
            <a:ext cx="7887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Упорядоченный ряд: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cs typeface="Calibri" panose="020F0502020204030204" pitchFamily="34" charset="0"/>
              </a:rPr>
              <a:t>64,  72,  72,  75,  </a:t>
            </a:r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76,   78,  </a:t>
            </a:r>
            <a:r>
              <a:rPr lang="ru-RU" altLang="ru-RU" sz="3600" dirty="0">
                <a:cs typeface="Calibri" panose="020F0502020204030204" pitchFamily="34" charset="0"/>
              </a:rPr>
              <a:t>82,  85,  91,  93</a:t>
            </a:r>
          </a:p>
        </p:txBody>
      </p:sp>
      <p:sp>
        <p:nvSpPr>
          <p:cNvPr id="17450" name="Text Box 42">
            <a:extLst>
              <a:ext uri="{FF2B5EF4-FFF2-40B4-BE49-F238E27FC236}">
                <a16:creationId xmlns:a16="http://schemas.microsoft.com/office/drawing/2014/main" id="{02292128-D069-4653-9EF7-9C404A40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349" y="5475328"/>
            <a:ext cx="5408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cs typeface="Calibri" panose="020F0502020204030204" pitchFamily="34" charset="0"/>
              </a:rPr>
              <a:t>Медиана =(76+78)/2=77</a:t>
            </a:r>
          </a:p>
        </p:txBody>
      </p:sp>
    </p:spTree>
    <p:extLst>
      <p:ext uri="{BB962C8B-B14F-4D97-AF65-F5344CB8AC3E}">
        <p14:creationId xmlns:p14="http://schemas.microsoft.com/office/powerpoint/2010/main" val="40971923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76919A1-F377-4416-9399-9E68F90D9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167938" cy="681038"/>
          </a:xfrm>
        </p:spPr>
        <p:txBody>
          <a:bodyPr/>
          <a:lstStyle/>
          <a:p>
            <a:r>
              <a:rPr lang="ru-RU" altLang="ru-RU" dirty="0">
                <a:cs typeface="Calibri" panose="020F0502020204030204" pitchFamily="34" charset="0"/>
              </a:rPr>
              <a:t>Выводы и итоги урока </a:t>
            </a:r>
            <a:endParaRPr lang="ru-RU" altLang="ru-RU" dirty="0"/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469D355E-4ABD-4054-89B6-B3803EC83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558" y="1015695"/>
            <a:ext cx="11526473" cy="489015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dirty="0">
                <a:cs typeface="Calibri" panose="020F0502020204030204" pitchFamily="34" charset="0"/>
              </a:rPr>
              <a:t>В жизни в основном мы имеем дело с изменчивыми величинами. Чаще всего причины изменчивости известны лишь частично. Поэтому мы говорим о </a:t>
            </a:r>
            <a:r>
              <a:rPr lang="ru-RU" altLang="ru-RU" i="1" dirty="0">
                <a:cs typeface="Calibri" panose="020F0502020204030204" pitchFamily="34" charset="0"/>
              </a:rPr>
              <a:t>случайной изменчивости</a:t>
            </a:r>
            <a:r>
              <a:rPr lang="ru-RU" altLang="ru-RU" dirty="0">
                <a:cs typeface="Calibri" panose="020F0502020204030204" pitchFamily="34" charset="0"/>
              </a:rPr>
              <a:t>. Изменчивость проявляется повсеместно: в биологии, в производстве товаров и даже в повседневной жизни. В производстве или при измерениях изменчивость часто связана с проявлением ошибок или отклонений: </a:t>
            </a:r>
            <a:r>
              <a:rPr lang="ru-RU" altLang="ru-RU" i="1" dirty="0">
                <a:cs typeface="Calibri" panose="020F0502020204030204" pitchFamily="34" charset="0"/>
              </a:rPr>
              <a:t>систематических </a:t>
            </a:r>
            <a:r>
              <a:rPr lang="ru-RU" altLang="ru-RU" dirty="0">
                <a:cs typeface="Calibri" panose="020F0502020204030204" pitchFamily="34" charset="0"/>
              </a:rPr>
              <a:t>и </a:t>
            </a:r>
            <a:r>
              <a:rPr lang="ru-RU" altLang="ru-RU" i="1" dirty="0">
                <a:cs typeface="Calibri" panose="020F0502020204030204" pitchFamily="34" charset="0"/>
              </a:rPr>
              <a:t>случайных</a:t>
            </a:r>
            <a:r>
              <a:rPr lang="ru-RU" altLang="ru-RU" dirty="0">
                <a:cs typeface="Calibri" panose="020F0502020204030204" pitchFamily="34" charset="0"/>
              </a:rPr>
              <a:t>. Систематическая ошибка не создает разброса данных, но приводит к значительному отличию среднего значения от номинального (массы, объема, напряжения в сети и т.п.). Случайные ошибки разнонаправлены – они дают отклонения то в меньшую, то в большую сторону, компенсируя друг друга. Поэтому случайные ошибки создают рассеивание значений, но мало влияют на среднее.</a:t>
            </a:r>
          </a:p>
        </p:txBody>
      </p:sp>
      <p:sp>
        <p:nvSpPr>
          <p:cNvPr id="22532" name="Номер слайда 5">
            <a:extLst>
              <a:ext uri="{FF2B5EF4-FFF2-40B4-BE49-F238E27FC236}">
                <a16:creationId xmlns:a16="http://schemas.microsoft.com/office/drawing/2014/main" id="{F6C87A57-667A-42A0-B989-2F00C3ED1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848850" y="6376988"/>
            <a:ext cx="5635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1BAEBA-837A-4FA6-AAF5-1E571CB1F5F1}" type="slidenum">
              <a:rPr lang="ru-RU" altLang="ru-RU" sz="1200">
                <a:solidFill>
                  <a:srgbClr val="24406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24406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1A754ECD-CB5F-4B87-B37C-561B70F62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3051" y="1556362"/>
            <a:ext cx="7299122" cy="3267308"/>
          </a:xfrm>
        </p:spPr>
        <p:txBody>
          <a:bodyPr/>
          <a:lstStyle/>
          <a:p>
            <a: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b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часть 1.</a:t>
            </a:r>
            <a:b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7, 8, 9 стр. 31-43</a:t>
            </a:r>
            <a:b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45, 48, 58, 65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>
            <a:extLst>
              <a:ext uri="{FF2B5EF4-FFF2-40B4-BE49-F238E27FC236}">
                <a16:creationId xmlns:a16="http://schemas.microsoft.com/office/drawing/2014/main" id="{2059C736-AD69-4E5A-8384-1708B1BEB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793275-46ED-4895-8DDC-C40F881B1934}" type="slidenum">
              <a:rPr lang="ru-RU" altLang="ru-RU" sz="12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6147" name="Прямоугольник 7">
            <a:extLst>
              <a:ext uri="{FF2B5EF4-FFF2-40B4-BE49-F238E27FC236}">
                <a16:creationId xmlns:a16="http://schemas.microsoft.com/office/drawing/2014/main" id="{B3EB862F-A3A7-4114-A7D8-9DC587CA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701675"/>
            <a:ext cx="11212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cs typeface="Calibri" panose="020F0502020204030204" pitchFamily="34" charset="0"/>
              </a:rPr>
              <a:t>Пример 1. </a:t>
            </a:r>
            <a:r>
              <a:rPr lang="ru-RU" altLang="ru-RU">
                <a:cs typeface="Calibri" panose="020F0502020204030204" pitchFamily="34" charset="0"/>
              </a:rPr>
              <a:t>На рис. 1 показаны авиарейсы Москва — Санкт-Петербург с одного из сайтов. Продолжительность разных рейсов (время в пути) существенно отличается.</a:t>
            </a:r>
          </a:p>
        </p:txBody>
      </p:sp>
      <p:pic>
        <p:nvPicPr>
          <p:cNvPr id="6148" name="image1.jpeg">
            <a:extLst>
              <a:ext uri="{FF2B5EF4-FFF2-40B4-BE49-F238E27FC236}">
                <a16:creationId xmlns:a16="http://schemas.microsoft.com/office/drawing/2014/main" id="{FF46E9CB-5C69-4C6D-AC5D-0A39131B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2503488"/>
            <a:ext cx="2982912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9">
            <a:extLst>
              <a:ext uri="{FF2B5EF4-FFF2-40B4-BE49-F238E27FC236}">
                <a16:creationId xmlns:a16="http://schemas.microsoft.com/office/drawing/2014/main" id="{5BB3B3BD-3576-45AA-81A6-D71F4FCE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081213"/>
            <a:ext cx="414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cs typeface="Calibri" panose="020F0502020204030204" pitchFamily="34" charset="0"/>
              </a:rPr>
              <a:t>Рис. 1. Рейсы Москва – С.-Петербург</a:t>
            </a:r>
          </a:p>
        </p:txBody>
      </p:sp>
      <p:sp>
        <p:nvSpPr>
          <p:cNvPr id="6150" name="Прямоугольник 10">
            <a:extLst>
              <a:ext uri="{FF2B5EF4-FFF2-40B4-BE49-F238E27FC236}">
                <a16:creationId xmlns:a16="http://schemas.microsoft.com/office/drawing/2014/main" id="{494ABE9E-7149-4225-8CB6-6F02E6FD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2066925"/>
            <a:ext cx="5672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Рис. 2. Разные траектории полета самолёта по маршруту Внуково – Пулково</a:t>
            </a:r>
          </a:p>
        </p:txBody>
      </p:sp>
      <p:pic>
        <p:nvPicPr>
          <p:cNvPr id="6151" name="image2.jpeg">
            <a:extLst>
              <a:ext uri="{FF2B5EF4-FFF2-40B4-BE49-F238E27FC236}">
                <a16:creationId xmlns:a16="http://schemas.microsoft.com/office/drawing/2014/main" id="{3760C007-1CCF-40D2-B31F-0ADF5423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74988"/>
            <a:ext cx="50196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">
            <a:extLst>
              <a:ext uri="{FF2B5EF4-FFF2-40B4-BE49-F238E27FC236}">
                <a16:creationId xmlns:a16="http://schemas.microsoft.com/office/drawing/2014/main" id="{4CDB81CD-102F-41D6-B84E-8768C3D5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434638" cy="7016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Примеры случайной изменчивости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>
            <a:extLst>
              <a:ext uri="{FF2B5EF4-FFF2-40B4-BE49-F238E27FC236}">
                <a16:creationId xmlns:a16="http://schemas.microsoft.com/office/drawing/2014/main" id="{1051989E-F081-46F9-9490-93C1DB99E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2C9713-985F-414F-9037-FBC5DC069DD4}" type="slidenum">
              <a:rPr lang="ru-RU" altLang="ru-RU" sz="12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chemeClr val="accent1"/>
              </a:solidFill>
            </a:endParaRPr>
          </a:p>
        </p:txBody>
      </p:sp>
      <p:sp>
        <p:nvSpPr>
          <p:cNvPr id="7171" name="Прямоугольник 6">
            <a:extLst>
              <a:ext uri="{FF2B5EF4-FFF2-40B4-BE49-F238E27FC236}">
                <a16:creationId xmlns:a16="http://schemas.microsoft.com/office/drawing/2014/main" id="{45A5F7FB-DF72-4E34-BB48-48D92EF3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2990850"/>
            <a:ext cx="11583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cs typeface="Calibri" panose="020F0502020204030204" pitchFamily="34" charset="0"/>
              </a:rPr>
              <a:t>Рис. 3. Продолжительность полёта (последняя колонка) одного и того же рейса в течение недели</a:t>
            </a:r>
          </a:p>
        </p:txBody>
      </p:sp>
      <p:pic>
        <p:nvPicPr>
          <p:cNvPr id="7172" name="image3.jpeg">
            <a:extLst>
              <a:ext uri="{FF2B5EF4-FFF2-40B4-BE49-F238E27FC236}">
                <a16:creationId xmlns:a16="http://schemas.microsoft.com/office/drawing/2014/main" id="{DC7170D8-8135-4610-B7C6-02563CDE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3808413"/>
            <a:ext cx="6537325" cy="2955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Прямоугольник 8">
            <a:extLst>
              <a:ext uri="{FF2B5EF4-FFF2-40B4-BE49-F238E27FC236}">
                <a16:creationId xmlns:a16="http://schemas.microsoft.com/office/drawing/2014/main" id="{BE3C0581-DAB1-48F0-91D1-7BE906BB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803275"/>
            <a:ext cx="112252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cs typeface="Calibri" panose="020F0502020204030204" pitchFamily="34" charset="0"/>
              </a:rPr>
              <a:t>Например, рейс UTA383 компании Utair ежедневно вылетает из Москвы (Внуково) в Санкт-Петербург. По расписанию вылет в 19:00, а посадка в 20:30. В таблице (см. рис. 3) показаны данные о времени перелёта (с момента взлёта до посадки) этого рейса в течении недели с 8 по 14 января 2019 г.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1025569-77BB-49D3-9CB8-57FC0347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434638" cy="7016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Примеры случайной изменчивости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>
            <a:extLst>
              <a:ext uri="{FF2B5EF4-FFF2-40B4-BE49-F238E27FC236}">
                <a16:creationId xmlns:a16="http://schemas.microsoft.com/office/drawing/2014/main" id="{07B908B7-9F8D-44AA-BC72-5E441EDE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606425"/>
            <a:ext cx="10864850" cy="2063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cs typeface="Calibri" panose="020F0502020204030204" pitchFamily="34" charset="0"/>
              </a:rPr>
              <a:t>Пример 2. </a:t>
            </a:r>
            <a:r>
              <a:rPr lang="ru-RU" alt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Колебания напряжения в бытовых электрических сетях </a:t>
            </a:r>
            <a:endParaRPr lang="ru-RU" altLang="ru-RU" b="1" dirty="0"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В России номинальное напряжение в бытовых электросетях 220 В. Возьмем бытовой вольтметр и будем измерять напряжение в розетке через каждые 10–15 секунд на протяжении нескольких минут.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Получается набор данных (см. таблицу). </a:t>
            </a:r>
          </a:p>
        </p:txBody>
      </p:sp>
      <p:graphicFrame>
        <p:nvGraphicFramePr>
          <p:cNvPr id="10" name="Group 160">
            <a:extLst>
              <a:ext uri="{FF2B5EF4-FFF2-40B4-BE49-F238E27FC236}">
                <a16:creationId xmlns:a16="http://schemas.microsoft.com/office/drawing/2014/main" id="{574AEFB6-AB95-4A07-ADD7-683F479F3F29}"/>
              </a:ext>
            </a:extLst>
          </p:cNvPr>
          <p:cNvGraphicFramePr>
            <a:graphicFrameLocks/>
          </p:cNvGraphicFramePr>
          <p:nvPr/>
        </p:nvGraphicFramePr>
        <p:xfrm>
          <a:off x="3786188" y="2763838"/>
          <a:ext cx="4097335" cy="1557345"/>
        </p:xfrm>
        <a:graphic>
          <a:graphicData uri="http://schemas.openxmlformats.org/drawingml/2006/table">
            <a:tbl>
              <a:tblPr/>
              <a:tblGrid>
                <a:gridCol w="82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5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2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52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52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3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219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 В.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51" marR="91451" marT="45703" marB="457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33" name="Picture 162" descr="5678">
            <a:extLst>
              <a:ext uri="{FF2B5EF4-FFF2-40B4-BE49-F238E27FC236}">
                <a16:creationId xmlns:a16="http://schemas.microsoft.com/office/drawing/2014/main" id="{AD2F6FF0-E755-4818-B6A7-D1AB1DD6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2767013"/>
            <a:ext cx="20780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2">
            <a:extLst>
              <a:ext uri="{FF2B5EF4-FFF2-40B4-BE49-F238E27FC236}">
                <a16:creationId xmlns:a16="http://schemas.microsoft.com/office/drawing/2014/main" id="{2AE9DFCE-37E7-4003-B98A-8EE195F8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762250"/>
            <a:ext cx="12620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2">
            <a:extLst>
              <a:ext uri="{FF2B5EF4-FFF2-40B4-BE49-F238E27FC236}">
                <a16:creationId xmlns:a16="http://schemas.microsoft.com/office/drawing/2014/main" id="{D4A42F43-6096-407D-BF3C-E8AC5074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4321175"/>
            <a:ext cx="11177587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ru-RU" altLang="ru-RU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Заметим, что  в измерениях напряжения последняя цифра все время изменяется на  две-три единицы. Поэтому  берут среднее значение быстро меняющихся показаний вольтметра.  Оно редко равно 220.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 Напряжение сети понижается в моменты, когда в квартире или в доме включаются дополнительные электрические приборы. 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Моменты включения и выключения электроприборов являются случайными и приводят к случайной изменчивости напряжения.</a:t>
            </a:r>
          </a:p>
          <a:p>
            <a:pPr eaLnBrk="1" hangingPunct="1">
              <a:buFontTx/>
              <a:buChar char="•"/>
              <a:defRPr/>
            </a:pPr>
            <a:r>
              <a:rPr lang="ru-RU" altLang="ru-RU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Электрические приборы при небольших отклонениях напряжения от 220 работают исправно, а при значительных колебаниях напряжения могут прийти в негодность.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1B27087-D170-4AB4-A48B-9F4B5F536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434638" cy="7016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Примеры случайной изменчивости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3E7CF0-2128-4D7C-8D41-D8004064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38" y="4332288"/>
            <a:ext cx="11274425" cy="2160587"/>
          </a:xfrm>
        </p:spPr>
        <p:txBody>
          <a:bodyPr rtlCol="0">
            <a:normAutofit fontScale="92500"/>
          </a:bodyPr>
          <a:lstStyle/>
          <a:p>
            <a:pPr marL="457200" indent="-457200" fontAlgn="auto">
              <a:spcAft>
                <a:spcPts val="0"/>
              </a:spcAft>
              <a:buClr>
                <a:srgbClr val="31B6FD"/>
              </a:buClr>
              <a:buSzPct val="100000"/>
              <a:buFont typeface="+mj-lt"/>
              <a:buAutoNum type="arabicParenR"/>
              <a:defRPr/>
            </a:pPr>
            <a:r>
              <a:rPr lang="ru-RU" altLang="ru-RU" dirty="0"/>
              <a:t>1Найдите самое минимальное значение</a:t>
            </a:r>
          </a:p>
          <a:p>
            <a:pPr marL="457200" indent="-457200" fontAlgn="auto">
              <a:spcAft>
                <a:spcPts val="0"/>
              </a:spcAft>
              <a:buClr>
                <a:srgbClr val="31B6FD"/>
              </a:buClr>
              <a:buSzPct val="100000"/>
              <a:buFont typeface="+mj-lt"/>
              <a:buAutoNum type="arabicParenR"/>
              <a:defRPr/>
            </a:pPr>
            <a:r>
              <a:rPr lang="ru-RU" altLang="ru-RU" dirty="0"/>
              <a:t>Найдите самое максимальное значение</a:t>
            </a:r>
          </a:p>
          <a:p>
            <a:pPr marL="457200" indent="-457200" fontAlgn="auto">
              <a:spcAft>
                <a:spcPts val="0"/>
              </a:spcAft>
              <a:buClr>
                <a:srgbClr val="31B6FD"/>
              </a:buClr>
              <a:buSzPct val="100000"/>
              <a:buFont typeface="+mj-lt"/>
              <a:buAutoNum type="arabicParenR"/>
              <a:defRPr/>
            </a:pPr>
            <a:r>
              <a:rPr lang="ru-RU" altLang="ru-RU" dirty="0"/>
              <a:t>Найдите среднее значение</a:t>
            </a:r>
          </a:p>
          <a:p>
            <a:pPr marL="457200" indent="-457200" fontAlgn="auto">
              <a:spcAft>
                <a:spcPts val="0"/>
              </a:spcAft>
              <a:buClr>
                <a:srgbClr val="31B6FD"/>
              </a:buClr>
              <a:buSzPct val="100000"/>
              <a:buFont typeface="+mj-lt"/>
              <a:buAutoNum type="arabicParenR"/>
              <a:defRPr/>
            </a:pPr>
            <a:r>
              <a:rPr lang="ru-RU" altLang="ru-RU" dirty="0"/>
              <a:t>Найдите частоту случаев, когда напряжение в сети больше номинального.</a:t>
            </a:r>
          </a:p>
          <a:p>
            <a:pPr marL="273050" indent="-273050" fontAlgn="auto"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ru-RU" alt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  <p:graphicFrame>
        <p:nvGraphicFramePr>
          <p:cNvPr id="4" name="Group 160">
            <a:extLst>
              <a:ext uri="{FF2B5EF4-FFF2-40B4-BE49-F238E27FC236}">
                <a16:creationId xmlns:a16="http://schemas.microsoft.com/office/drawing/2014/main" id="{4429F947-66A4-49C3-8C45-F337D6ADD20E}"/>
              </a:ext>
            </a:extLst>
          </p:cNvPr>
          <p:cNvGraphicFramePr>
            <a:graphicFrameLocks/>
          </p:cNvGraphicFramePr>
          <p:nvPr/>
        </p:nvGraphicFramePr>
        <p:xfrm>
          <a:off x="2647950" y="1077913"/>
          <a:ext cx="6665912" cy="2949575"/>
        </p:xfrm>
        <a:graphic>
          <a:graphicData uri="http://schemas.openxmlformats.org/drawingml/2006/table">
            <a:tbl>
              <a:tblPr/>
              <a:tblGrid>
                <a:gridCol w="133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91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1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1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1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221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1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219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 В,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 В.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1421" marR="91421" marT="45727" marB="4572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3" name="Прямоугольник 4">
            <a:extLst>
              <a:ext uri="{FF2B5EF4-FFF2-40B4-BE49-F238E27FC236}">
                <a16:creationId xmlns:a16="http://schemas.microsoft.com/office/drawing/2014/main" id="{1B4AE505-13F9-41CF-9B37-E8C22C2D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0"/>
            <a:ext cx="9915525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2. </a:t>
            </a:r>
            <a:r>
              <a:rPr lang="ru-RU" altLang="ru-RU" sz="3200" b="1" kern="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Колебания напряжения в бытовых электрических сетях</a:t>
            </a:r>
            <a:endParaRPr lang="ru-RU" altLang="ru-RU" sz="320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>
            <a:extLst>
              <a:ext uri="{FF2B5EF4-FFF2-40B4-BE49-F238E27FC236}">
                <a16:creationId xmlns:a16="http://schemas.microsoft.com/office/drawing/2014/main" id="{FF486F81-41B8-4325-9695-500F30E4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74" y="701675"/>
            <a:ext cx="10814050" cy="56896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cs typeface="Calibri" panose="020F0502020204030204" pitchFamily="34" charset="0"/>
              </a:rPr>
              <a:t>Пример 3. Массовое производство</a:t>
            </a:r>
            <a:r>
              <a:rPr lang="ru-RU" altLang="ru-RU" dirty="0">
                <a:cs typeface="Calibri" panose="020F0502020204030204" pitchFamily="34" charset="0"/>
              </a:rPr>
              <a:t>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cs typeface="Calibri" panose="020F0502020204030204" pitchFamily="34" charset="0"/>
              </a:rPr>
              <a:t>На упаковках продуктовых товаров всегда указывается номинальная</a:t>
            </a:r>
            <a:r>
              <a:rPr lang="ru-RU" altLang="ru-RU" baseline="30000" dirty="0">
                <a:cs typeface="Calibri" panose="020F0502020204030204" pitchFamily="34" charset="0"/>
              </a:rPr>
              <a:t>2</a:t>
            </a:r>
            <a:r>
              <a:rPr lang="ru-RU" altLang="ru-RU" dirty="0">
                <a:cs typeface="Calibri" panose="020F0502020204030204" pitchFamily="34" charset="0"/>
              </a:rPr>
              <a:t> масса (например, пачка сливочного масла – обычно – 200 г, шоколадный батончик – 50 г, йогурт – 150 г, мыло – 90 г) или номинальный объём (молоко – 1 л, соевый соус – 150 мл, шампунь – 280 мл). Это совсем не значит, что масса (или объём) будет в точности соответствовать номиналу.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cs typeface="Calibri" panose="020F0502020204030204" pitchFamily="34" charset="0"/>
              </a:rPr>
              <a:t>Количество товара в упаковке – величина, подверженная случайной изменчивости. Отклонения от нормы происходят из-за износа и плохой настройки оборудования, неоднородности сырья и множества других факторов.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i="1" dirty="0">
                <a:cs typeface="Calibri" panose="020F0502020204030204" pitchFamily="34" charset="0"/>
              </a:rPr>
              <a:t>Номинальная масса</a:t>
            </a:r>
            <a:r>
              <a:rPr lang="ru-RU" altLang="ru-RU" dirty="0">
                <a:cs typeface="Calibri" panose="020F0502020204030204" pitchFamily="34" charset="0"/>
              </a:rPr>
              <a:t> – значение, к которому стремится производство. Товар, имеющий массу, сильно отличающуюся от номинала, считается бракованным.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>
                <a:cs typeface="Calibri" panose="020F0502020204030204" pitchFamily="34" charset="0"/>
              </a:rPr>
              <a:t>Допустимое отклонение зависит от типа товара, а также от принятых стандартов качества на производстве.</a:t>
            </a:r>
            <a:endParaRPr lang="ru-RU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AE628E-F238-4DA0-9C5B-2BF8F4E1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434638" cy="7016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</a:rPr>
              <a:t>Примеры случайной изменчивости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FD2BE1-D8FA-4A66-89A6-D379B7BA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344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66FF"/>
                </a:solidFill>
                <a:cs typeface="Calibri" panose="020F0502020204030204" pitchFamily="34" charset="0"/>
              </a:rPr>
              <a:t>Примеры случайной изменчивости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36A98-060B-47D7-828C-DE62DA1B1B1A}"/>
              </a:ext>
            </a:extLst>
          </p:cNvPr>
          <p:cNvSpPr txBox="1"/>
          <p:nvPr/>
        </p:nvSpPr>
        <p:spPr>
          <a:xfrm>
            <a:off x="243280" y="757427"/>
            <a:ext cx="114174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34145"/>
                </a:solidFill>
                <a:latin typeface="+mn-lt"/>
              </a:rPr>
              <a:t>На обертке обычного шоколадного батончика написано, что его масса 50 граммов. Это</a:t>
            </a:r>
            <a:r>
              <a:rPr lang="ru-RU" sz="2800" dirty="0">
                <a:solidFill>
                  <a:srgbClr val="949494"/>
                </a:solidFill>
                <a:latin typeface="+mn-lt"/>
              </a:rPr>
              <a:t>—</a:t>
            </a:r>
            <a:r>
              <a:rPr lang="ru-RU" sz="2800" dirty="0">
                <a:solidFill>
                  <a:srgbClr val="434145"/>
                </a:solidFill>
                <a:latin typeface="+mn-lt"/>
              </a:rPr>
              <a:t>номинальная масса или </a:t>
            </a:r>
            <a:r>
              <a:rPr lang="ru-RU" sz="2800" i="1" dirty="0">
                <a:solidFill>
                  <a:srgbClr val="B63543"/>
                </a:solidFill>
                <a:latin typeface="+mn-lt"/>
              </a:rPr>
              <a:t>номинальный вес.</a:t>
            </a:r>
            <a:r>
              <a:rPr lang="ru-RU" sz="2800" i="0" dirty="0">
                <a:solidFill>
                  <a:srgbClr val="B63543"/>
                </a:solidFill>
                <a:latin typeface="+mn-lt"/>
              </a:rPr>
              <a:t> </a:t>
            </a:r>
            <a:r>
              <a:rPr lang="ru-RU" sz="2800" i="0" dirty="0">
                <a:solidFill>
                  <a:srgbClr val="434145"/>
                </a:solidFill>
                <a:latin typeface="+mn-lt"/>
              </a:rPr>
              <a:t>Ребята купили десять батончиков и взвесили их. Они получили следующие 10 значений (в граммах): 49.1: 50.0: 49.7: 50.5: 4S.1: 50.3: 49.7: 51.6: 49.8: 50.1.</a:t>
            </a:r>
          </a:p>
          <a:p>
            <a:r>
              <a:rPr lang="ru-RU" sz="2800" i="0" dirty="0">
                <a:solidFill>
                  <a:srgbClr val="434145"/>
                </a:solidFill>
                <a:latin typeface="+mn-lt"/>
              </a:rPr>
              <a:t>Только один батончик весил в точности 50 г. Некоторые батончики весили больше, другие </a:t>
            </a:r>
            <a:r>
              <a:rPr lang="ru-RU" sz="2800" i="0" dirty="0">
                <a:solidFill>
                  <a:srgbClr val="949494"/>
                </a:solidFill>
                <a:latin typeface="+mn-lt"/>
              </a:rPr>
              <a:t>— </a:t>
            </a:r>
            <a:r>
              <a:rPr lang="ru-RU" sz="2800" i="0" dirty="0">
                <a:solidFill>
                  <a:srgbClr val="434145"/>
                </a:solidFill>
                <a:latin typeface="+mn-lt"/>
              </a:rPr>
              <a:t>меньше. В ряде случаев отклонения превышали 1.5 г.</a:t>
            </a:r>
          </a:p>
          <a:p>
            <a:r>
              <a:rPr lang="ru-RU" sz="2800" i="0" dirty="0">
                <a:solidFill>
                  <a:srgbClr val="434145"/>
                </a:solidFill>
                <a:latin typeface="+mn-lt"/>
              </a:rPr>
              <a:t>Чтобы понять, всегда ли наблюдается такое явление, ребята купили и взвесили еще одну партию из десяти батончиков. Вот какие значения (в граммах) они получили для второй партии: 49.7: 48,8; 51.4: 49.1: 49.6: 50.9: 48.5: 52.0: 50.7: 50.6.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8FD2BE1-D8FA-4A66-89A6-D379B7BA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344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66FF"/>
                </a:solidFill>
                <a:cs typeface="Calibri" panose="020F0502020204030204" pitchFamily="34" charset="0"/>
              </a:rPr>
              <a:t>Примеры случайной изменчивости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F20EA-CCAD-446C-8015-C264D82FE9EF}"/>
              </a:ext>
            </a:extLst>
          </p:cNvPr>
          <p:cNvSpPr txBox="1"/>
          <p:nvPr/>
        </p:nvSpPr>
        <p:spPr>
          <a:xfrm>
            <a:off x="855677" y="612844"/>
            <a:ext cx="110077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+mn-lt"/>
              </a:rPr>
              <a:t>Задания:</a:t>
            </a:r>
          </a:p>
          <a:p>
            <a:r>
              <a:rPr lang="ru-RU" sz="2400" dirty="0">
                <a:latin typeface="+mn-lt"/>
              </a:rPr>
              <a:t>7. Найдите наибольший и наименьший веса взвешенных шоколадных батончиков в обоих партиях.</a:t>
            </a:r>
          </a:p>
          <a:p>
            <a:r>
              <a:rPr lang="ru-RU" sz="2400" dirty="0">
                <a:latin typeface="+mn-lt"/>
              </a:rPr>
              <a:t>8. Найдите наибольшее абсолютное отклонение от номинального веса батончика в обоих партиях.</a:t>
            </a:r>
          </a:p>
          <a:p>
            <a:r>
              <a:rPr lang="ru-RU" sz="2400" dirty="0">
                <a:latin typeface="+mn-lt"/>
              </a:rPr>
              <a:t>9. Найдите средний все шоколадного батончика в обоих партиях.</a:t>
            </a:r>
          </a:p>
          <a:p>
            <a:r>
              <a:rPr lang="ru-RU" sz="2400" dirty="0">
                <a:latin typeface="+mn-lt"/>
              </a:rPr>
              <a:t> Убедитесь, что он мало отличается от 50 г.</a:t>
            </a:r>
          </a:p>
          <a:p>
            <a:r>
              <a:rPr lang="ru-RU" sz="2400" dirty="0">
                <a:latin typeface="+mn-lt"/>
              </a:rPr>
              <a:t>10. Убедитесь, что средние веса батончиков в первой и второй партиях мало отличаются друг от друга и от номинального веса.</a:t>
            </a:r>
          </a:p>
          <a:p>
            <a:r>
              <a:rPr lang="ru-RU" sz="2400" dirty="0">
                <a:latin typeface="+mn-lt"/>
              </a:rPr>
              <a:t>11. Сколько в каждой партии батончиков, вес которых превышает 50 г?</a:t>
            </a:r>
          </a:p>
          <a:p>
            <a:r>
              <a:rPr lang="ru-RU" sz="2400" dirty="0">
                <a:latin typeface="+mn-lt"/>
              </a:rPr>
              <a:t>Сколько таких батончиков в обеих партиях? Какую долю и какой процент они составляют?</a:t>
            </a:r>
          </a:p>
          <a:p>
            <a:r>
              <a:rPr lang="ru-RU" sz="2400" dirty="0">
                <a:latin typeface="+mn-lt"/>
              </a:rPr>
              <a:t>12. Вес батончика, который вы покупаете, может быть больше или меньше номинального. Можно ли считать, что шансы этих событий равны, если судить по результатам наших взвешиваний?</a:t>
            </a:r>
          </a:p>
        </p:txBody>
      </p:sp>
    </p:spTree>
    <p:extLst>
      <p:ext uri="{BB962C8B-B14F-4D97-AF65-F5344CB8AC3E}">
        <p14:creationId xmlns:p14="http://schemas.microsoft.com/office/powerpoint/2010/main" val="147280515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1784</Words>
  <Application>Microsoft Office PowerPoint</Application>
  <PresentationFormat>Широкоэкранный</PresentationFormat>
  <Paragraphs>339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Symbol</vt:lpstr>
      <vt:lpstr>Wingdings</vt:lpstr>
      <vt:lpstr>Calibri</vt:lpstr>
      <vt:lpstr>Cambria Math</vt:lpstr>
      <vt:lpstr>Arial</vt:lpstr>
      <vt:lpstr>Моя ВиС</vt:lpstr>
      <vt:lpstr>Презентация PowerPoint</vt:lpstr>
      <vt:lpstr>Случайная изменчивость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Среднее арифметическое ряда чисел</vt:lpstr>
      <vt:lpstr>Среднее арифметическое ряда чисел</vt:lpstr>
      <vt:lpstr>Среднее арифметическое представляет собой то значение величины, которое получается, когда сумма всех наблюдаемых значений распределяется поровну между единицами наблюдения</vt:lpstr>
      <vt:lpstr>Размах ряда чисел</vt:lpstr>
      <vt:lpstr>Размах ряда чисел</vt:lpstr>
      <vt:lpstr>Задача</vt:lpstr>
      <vt:lpstr>Мода ряда чисел</vt:lpstr>
      <vt:lpstr>Задача</vt:lpstr>
      <vt:lpstr>Медиана</vt:lpstr>
      <vt:lpstr>Медиана</vt:lpstr>
      <vt:lpstr>Выводы и итоги урока </vt:lpstr>
      <vt:lpstr>Домашнее задание: Учебник часть 1. § 7, 8, 9 стр. 31-43 № 45, 48, 58, 65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Случайная изменчивость (примеры)</dc:title>
  <dc:creator>AV</dc:creator>
  <cp:lastModifiedBy>AV-server</cp:lastModifiedBy>
  <cp:revision>128</cp:revision>
  <dcterms:created xsi:type="dcterms:W3CDTF">2019-01-21T19:43:40Z</dcterms:created>
  <dcterms:modified xsi:type="dcterms:W3CDTF">2025-04-28T10:09:29Z</dcterms:modified>
</cp:coreProperties>
</file>