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06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F680E-A9B5-42C7-A8C3-60386F2DE53C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A58E-CDB9-45F1-B693-97DF43AE7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A58E-CDB9-45F1-B693-97DF43AE78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1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61B-61E8-4B54-9A33-FF8603350D3C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CD7F-8695-47CF-A629-88CBE3DADAA8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5358-83AA-4FAD-9F91-03EFDCB1A6B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1D47-3FA9-4FB3-B78B-0A6906334926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8DE0-48F0-4492-BE8C-9416962D4EB0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B9E-EA15-4A77-9E5F-284F3B5CC7A2}" type="datetime1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4A3D-753E-4D49-B932-2E56EBB6B3A5}" type="datetime1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0BEA-582B-4C81-8064-3D78A33E7254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A77-4E8C-4180-A5ED-ACB7BCCB8650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FB92EA-3D2D-4917-8F7A-B7B6400C3E93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737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Предмет статистики и</a:t>
            </a:r>
            <a:br>
              <a:rPr lang="ru-RU" dirty="0"/>
            </a:br>
            <a:r>
              <a:rPr lang="ru-RU" dirty="0"/>
              <a:t>статистические данные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628" y="5715865"/>
            <a:ext cx="6400800" cy="5382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7 класс				Урок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E8DA50-BBD4-447F-A567-955C25106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11" y="198747"/>
            <a:ext cx="2955224" cy="39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5F8AEC-47A6-4635-B966-D4DAE5FBE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06" y="198747"/>
            <a:ext cx="2963268" cy="396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3C0E225-A0C3-4954-AF5E-831BE3B44B38}"/>
              </a:ext>
            </a:extLst>
          </p:cNvPr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© Смольняков В.Г.		2019		</a:t>
            </a:r>
            <a:r>
              <a:rPr lang="en-US" sz="1600" i="1" dirty="0"/>
              <a:t>http://ptlab.mccme.ru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633844360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Выполним задания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4538"/>
            <a:ext cx="75438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5180"/>
            <a:ext cx="7524700" cy="136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99064" y="5352068"/>
            <a:ext cx="806489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i="1" dirty="0"/>
              <a:t>Почему эти сведения важны для государства?</a:t>
            </a:r>
          </a:p>
          <a:p>
            <a:pPr>
              <a:spcBef>
                <a:spcPts val="0"/>
              </a:spcBef>
            </a:pPr>
            <a:r>
              <a:rPr lang="ru-RU" sz="2000" i="1" dirty="0"/>
              <a:t>Где можно найти более свежие данные?</a:t>
            </a:r>
          </a:p>
        </p:txBody>
      </p:sp>
      <p:pic>
        <p:nvPicPr>
          <p:cNvPr id="10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40" y="4844953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901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урок!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 встречи на следующем!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46740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Мир информации и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r>
              <a:rPr lang="ru-RU" i="1" dirty="0"/>
              <a:t>Много ли информации Ваня сообщил другу? </a:t>
            </a:r>
          </a:p>
          <a:p>
            <a:pPr>
              <a:spcBef>
                <a:spcPts val="0"/>
              </a:spcBef>
            </a:pPr>
            <a:r>
              <a:rPr lang="ru-RU" i="1" dirty="0"/>
              <a:t>Можно ли на основе Ваниных слов сделать вывод о том, хорошо или плохо успевает Ваня по математике? </a:t>
            </a:r>
          </a:p>
          <a:p>
            <a:pPr>
              <a:spcBef>
                <a:spcPts val="0"/>
              </a:spcBef>
            </a:pPr>
            <a:r>
              <a:rPr lang="ru-RU" i="1" dirty="0"/>
              <a:t>Может быть, одно число лучше передало бы Ванины успехи, чем все перечисление? Какое это число?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https://i.pinimg.com/474x/1c/be/44/1cbe44d82b7c514607beb52dff489d74--children-drawing-classroom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1556793"/>
            <a:ext cx="18771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236x/44/95/a1/4495a167db0ff37cb653003e56e60023--school-days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69191"/>
            <a:ext cx="1872208" cy="27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55776" y="1556793"/>
            <a:ext cx="3960440" cy="278104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1700808"/>
            <a:ext cx="3528392" cy="324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Новое сообщение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080186"/>
            <a:ext cx="3528392" cy="566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От: Ваня</a:t>
            </a:r>
            <a:br>
              <a:rPr lang="ru-RU" sz="1600" dirty="0"/>
            </a:br>
            <a:r>
              <a:rPr lang="ru-RU" sz="1600" dirty="0"/>
              <a:t>Кому: Коля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2708920"/>
            <a:ext cx="3528392" cy="158417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Я пошел во второй класс. Теперь нам ставят отметки. У меня уже есть разные отметки. По математике у меня есть отметки 2, 3, 4 и 5</a:t>
            </a:r>
          </a:p>
        </p:txBody>
      </p:sp>
      <p:pic>
        <p:nvPicPr>
          <p:cNvPr id="1030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4" y="4337838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225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 отметка?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051" name="Picture 3" descr="C:\Users\Татьяна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" y="1299634"/>
            <a:ext cx="8208912" cy="1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039" y="2279424"/>
            <a:ext cx="716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Ваня                       3  4     5  5         2     5  5     4         5</a:t>
            </a:r>
          </a:p>
        </p:txBody>
      </p:sp>
      <p:pic>
        <p:nvPicPr>
          <p:cNvPr id="11" name="Picture 3" descr="C:\Users\Татьяна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2" y="2955818"/>
            <a:ext cx="8208912" cy="1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349" y="3935608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Ваня                       4      4 3  3     3  5  3     3     3     2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r>
              <a:rPr lang="ru-RU" i="1" dirty="0"/>
              <a:t>Какая отметка была бы типичной в первом случае, </a:t>
            </a:r>
            <a:br>
              <a:rPr lang="ru-RU" i="1" dirty="0"/>
            </a:br>
            <a:r>
              <a:rPr lang="ru-RU" i="1" dirty="0"/>
              <a:t>какая во втором?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Как вы это определили? </a:t>
            </a:r>
          </a:p>
          <a:p>
            <a:pPr>
              <a:spcBef>
                <a:spcPts val="0"/>
              </a:spcBef>
            </a:pPr>
            <a:r>
              <a:rPr lang="ru-RU" i="1" dirty="0"/>
              <a:t>Можно ли одним-двумя словами описать Ванины успехи в каждом случае, не прибегая к вычислениям? </a:t>
            </a:r>
          </a:p>
        </p:txBody>
      </p:sp>
      <p:pic>
        <p:nvPicPr>
          <p:cNvPr id="17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4" y="4337838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084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Напишем иначе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 descr="https://i.pinimg.com/474x/1c/be/44/1cbe44d82b7c514607beb52dff489d74--children-drawing-classroom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1556793"/>
            <a:ext cx="18771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55776" y="1556794"/>
            <a:ext cx="3960440" cy="23762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700808"/>
            <a:ext cx="3528392" cy="324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Новое сообщение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2080186"/>
            <a:ext cx="3528392" cy="566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От: Ваня</a:t>
            </a:r>
            <a:br>
              <a:rPr lang="ru-RU" sz="1600" dirty="0"/>
            </a:br>
            <a:r>
              <a:rPr lang="ru-RU" sz="1600" dirty="0"/>
              <a:t>Кому: Коля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708921"/>
            <a:ext cx="3528392" cy="1080120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У меня четыре пятерки, две четверки, и только одна тройка и одна двойка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i="1" dirty="0"/>
              <a:t>Больше ли сведений Ваня сообщил другу теперь? </a:t>
            </a:r>
          </a:p>
          <a:p>
            <a:pPr>
              <a:spcBef>
                <a:spcPts val="0"/>
              </a:spcBef>
            </a:pPr>
            <a:r>
              <a:rPr lang="ru-RU" i="1" dirty="0"/>
              <a:t>Все ли возможные сведения он написал? </a:t>
            </a:r>
          </a:p>
          <a:p>
            <a:pPr>
              <a:spcBef>
                <a:spcPts val="0"/>
              </a:spcBef>
            </a:pPr>
            <a:r>
              <a:rPr lang="ru-RU" i="1" dirty="0"/>
              <a:t>Стало ли легче Ваниному другу понять, как учится Ваня?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Как бы вы написали письмо, если бы хотели вкратце рассказать Ваниному другу о Ваниных успехах? </a:t>
            </a:r>
          </a:p>
        </p:txBody>
      </p:sp>
      <p:pic>
        <p:nvPicPr>
          <p:cNvPr id="15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4" y="4337838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236x/44/95/a1/4495a167db0ff37cb653003e56e60023--school-days-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69191"/>
            <a:ext cx="1872208" cy="27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0744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и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0367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800" b="1" dirty="0"/>
              <a:t>Статистика – наука о сборе, обработке и представлении данных.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780928"/>
            <a:ext cx="8363272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Одна из задач статистики – поиск способа, как лучше описать имеющиеся данные, особенно когда их много. </a:t>
            </a:r>
          </a:p>
          <a:p>
            <a:endParaRPr lang="ru-RU" sz="2400" i="1" dirty="0"/>
          </a:p>
          <a:p>
            <a:r>
              <a:rPr lang="ru-RU" sz="2400" dirty="0"/>
              <a:t>Статистика имеет дело с реальными данными, упорядочивая их, описывая и пытаясь делать разумные выводы и принимать решения. </a:t>
            </a:r>
            <a:endParaRPr lang="ru-RU" sz="2400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5589240"/>
            <a:ext cx="8363272" cy="536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i="1" dirty="0"/>
              <a:t>Что такое статистические данные?</a:t>
            </a:r>
          </a:p>
        </p:txBody>
      </p:sp>
      <p:pic>
        <p:nvPicPr>
          <p:cNvPr id="9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10" y="4849980"/>
            <a:ext cx="1097664" cy="10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388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Статистические </a:t>
            </a:r>
            <a:br>
              <a:rPr lang="ru-RU" dirty="0"/>
            </a:br>
            <a:r>
              <a:rPr lang="ru-RU" dirty="0"/>
              <a:t>данные или нет?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https://primamedia.gcdn.co/f/big/1468/1467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5256584" cy="35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oodkzn.ru/wp-content/uploads/2017/06/20-768x7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16" y="436981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Новая папка\recei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25595" cy="45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1201" y="192639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Магазин «БАКАЛЕЯ»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806" y="2602012"/>
            <a:ext cx="2825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Товар     Цена Кол. Ст.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Сахар	  35р. 1   35р.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Всего		35р.</a:t>
            </a: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Сдача		0р.</a:t>
            </a:r>
          </a:p>
        </p:txBody>
      </p:sp>
    </p:spTree>
    <p:extLst>
      <p:ext uri="{BB962C8B-B14F-4D97-AF65-F5344CB8AC3E}">
        <p14:creationId xmlns:p14="http://schemas.microsoft.com/office/powerpoint/2010/main" val="37783549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396"/>
            <a:ext cx="8229600" cy="927472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Статистические </a:t>
            </a:r>
            <a:br>
              <a:rPr lang="ru-RU" dirty="0"/>
            </a:br>
            <a:r>
              <a:rPr lang="ru-RU" dirty="0"/>
              <a:t>данные или нет?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7" name="Picture 5" descr="C:\Users\Татьяна\Desktop\Новая папка\recei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5"/>
          <a:stretch/>
        </p:blipFill>
        <p:spPr bwMode="auto">
          <a:xfrm>
            <a:off x="249617" y="1278604"/>
            <a:ext cx="2925595" cy="3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682" y="1720211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Магазин «БАКАЛЕЯ»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287" y="2395831"/>
            <a:ext cx="2825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Товар     Цена Кол. Ст.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Сахар	  35р. 1   35р.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Всего		35р.</a:t>
            </a: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Сдача		0р.</a:t>
            </a:r>
          </a:p>
        </p:txBody>
      </p:sp>
      <p:pic>
        <p:nvPicPr>
          <p:cNvPr id="12" name="Picture 5" descr="C:\Users\Татьяна\Desktop\Новая папка\recei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5"/>
          <a:stretch/>
        </p:blipFill>
        <p:spPr bwMode="auto">
          <a:xfrm>
            <a:off x="3124200" y="1278603"/>
            <a:ext cx="2925595" cy="3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265" y="172021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Courier New" pitchFamily="49" charset="0"/>
                <a:cs typeface="Courier New" pitchFamily="49" charset="0"/>
              </a:rPr>
              <a:t>Супермаркет №1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2870" y="2395830"/>
            <a:ext cx="2825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Courier New" pitchFamily="49" charset="0"/>
                <a:cs typeface="Courier New" pitchFamily="49" charset="0"/>
              </a:rPr>
              <a:t>Товар     Цена Кол. Ст.</a:t>
            </a:r>
          </a:p>
          <a:p>
            <a:endParaRPr lang="ru-RU" sz="1400" i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i="1" dirty="0">
                <a:latin typeface="Courier New" pitchFamily="49" charset="0"/>
                <a:cs typeface="Courier New" pitchFamily="49" charset="0"/>
              </a:rPr>
              <a:t>Сахар	  38р. 1   38р.</a:t>
            </a:r>
          </a:p>
          <a:p>
            <a:endParaRPr lang="ru-RU" sz="1400" i="1" dirty="0">
              <a:latin typeface="Courier New" pitchFamily="49" charset="0"/>
              <a:cs typeface="Courier New" pitchFamily="49" charset="0"/>
            </a:endParaRPr>
          </a:p>
          <a:p>
            <a:endParaRPr lang="ru-RU" sz="1400" i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i="1" dirty="0">
                <a:latin typeface="Courier New" pitchFamily="49" charset="0"/>
                <a:cs typeface="Courier New" pitchFamily="49" charset="0"/>
              </a:rPr>
              <a:t>Всего		38р.</a:t>
            </a:r>
          </a:p>
          <a:p>
            <a:r>
              <a:rPr lang="ru-RU" sz="1400" i="1" dirty="0">
                <a:latin typeface="Courier New" pitchFamily="49" charset="0"/>
                <a:cs typeface="Courier New" pitchFamily="49" charset="0"/>
              </a:rPr>
              <a:t>Сдача		0р.</a:t>
            </a:r>
          </a:p>
        </p:txBody>
      </p:sp>
      <p:pic>
        <p:nvPicPr>
          <p:cNvPr id="15" name="Picture 5" descr="C:\Users\Татьяна\Desktop\Новая папка\recei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5"/>
          <a:stretch/>
        </p:blipFill>
        <p:spPr bwMode="auto">
          <a:xfrm>
            <a:off x="5960721" y="1278604"/>
            <a:ext cx="2925595" cy="3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65786" y="172021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Магазин «У дома»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9391" y="2395831"/>
            <a:ext cx="2825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Товар     Цена Кол. Ст.</a:t>
            </a:r>
          </a:p>
          <a:p>
            <a:endParaRPr lang="ru-RU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Сахар	  40р. 1   40р.</a:t>
            </a:r>
          </a:p>
          <a:p>
            <a:endParaRPr lang="ru-RU" sz="1400" b="1" dirty="0">
              <a:latin typeface="Courier New" pitchFamily="49" charset="0"/>
              <a:cs typeface="Courier New" pitchFamily="49" charset="0"/>
            </a:endParaRPr>
          </a:p>
          <a:p>
            <a:endParaRPr lang="ru-RU" sz="1400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Всего		40р.</a:t>
            </a:r>
          </a:p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Сдача		0р.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371965" y="5352068"/>
            <a:ext cx="8376500" cy="10292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i="1" dirty="0"/>
              <a:t>Может ли теперь турист уточнить оценку типичной цены </a:t>
            </a:r>
            <a:br>
              <a:rPr lang="ru-RU" i="1" dirty="0"/>
            </a:br>
            <a:r>
              <a:rPr lang="ru-RU" i="1" dirty="0"/>
              <a:t>пачки сахара в этом городе?</a:t>
            </a:r>
          </a:p>
          <a:p>
            <a:pPr>
              <a:spcBef>
                <a:spcPts val="0"/>
              </a:spcBef>
            </a:pPr>
            <a:r>
              <a:rPr lang="ru-RU" i="1" dirty="0"/>
              <a:t>Верно ли, что три значения лучше, чем одно? </a:t>
            </a:r>
            <a:br>
              <a:rPr lang="ru-RU" i="1" dirty="0"/>
            </a:br>
            <a:r>
              <a:rPr lang="ru-RU" i="1" dirty="0"/>
              <a:t>Наверняка ли это? Почему?</a:t>
            </a:r>
          </a:p>
        </p:txBody>
      </p:sp>
      <p:pic>
        <p:nvPicPr>
          <p:cNvPr id="19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40" y="4844953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8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представить данные?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Таблица – самый простой способ упорядочить и представить данные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 descr="http://sch556.spb.ru/imgnews/ra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99644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y-goodproducts.ru/img/1015619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960440" cy="268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67544" y="5661248"/>
            <a:ext cx="8296416" cy="554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i="1" dirty="0"/>
              <a:t>Что ещё можно представить  в виде таблицы?</a:t>
            </a:r>
          </a:p>
        </p:txBody>
      </p:sp>
      <p:pic>
        <p:nvPicPr>
          <p:cNvPr id="10" name="Picture 6" descr="http://sites-25.ru/balet/images/c12_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40" y="5154133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172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Поработаем с таблицей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Ответим на вопросы: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Сколько в 2002 году было городов с населением более миллиона?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Каково было население Москвы в 2006 г.?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Какой город в 2006 году был вторым по числу жителей?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3"/>
                </a:solidFill>
              </a:rPr>
              <a:t>На сколько выросло население Москвы в 2006 году по сравнению с 2002 годом?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624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2708920"/>
            <a:ext cx="3312368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977654"/>
            <a:ext cx="3312368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265686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3503538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0436" y="3726180"/>
            <a:ext cx="3312368" cy="2872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0436" y="4021919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0262" y="4259399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509120"/>
            <a:ext cx="3312368" cy="2880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29546" y="4797151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29546" y="5040981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29546" y="5301208"/>
            <a:ext cx="3312368" cy="235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5536530"/>
            <a:ext cx="3312368" cy="2687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29546" y="5805264"/>
            <a:ext cx="3312368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29546" y="3501008"/>
            <a:ext cx="3974902" cy="237852"/>
          </a:xfrm>
          <a:prstGeom prst="rect">
            <a:avLst/>
          </a:prstGeom>
          <a:solidFill>
            <a:srgbClr val="244061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29546" y="5301208"/>
            <a:ext cx="3974902" cy="235322"/>
          </a:xfrm>
          <a:prstGeom prst="rect">
            <a:avLst/>
          </a:prstGeom>
          <a:solidFill>
            <a:srgbClr val="974806">
              <a:alpha val="14902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1583" y="5733256"/>
            <a:ext cx="3499891" cy="278383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10425 – 10358 = 67 (тыс.)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8240DAE-717A-4A3D-9FA0-0BB5E3EFAD94}"/>
              </a:ext>
            </a:extLst>
          </p:cNvPr>
          <p:cNvSpPr/>
          <p:nvPr/>
        </p:nvSpPr>
        <p:spPr>
          <a:xfrm>
            <a:off x="3937967" y="4115450"/>
            <a:ext cx="650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</a:p>
        </p:txBody>
      </p:sp>
      <p:sp>
        <p:nvSpPr>
          <p:cNvPr id="12" name="Левая фигурная скобка 11">
            <a:extLst>
              <a:ext uri="{FF2B5EF4-FFF2-40B4-BE49-F238E27FC236}">
                <a16:creationId xmlns:a16="http://schemas.microsoft.com/office/drawing/2014/main" xmlns="" id="{48980793-3143-434D-9F2C-9C911D081654}"/>
              </a:ext>
            </a:extLst>
          </p:cNvPr>
          <p:cNvSpPr/>
          <p:nvPr/>
        </p:nvSpPr>
        <p:spPr>
          <a:xfrm>
            <a:off x="4488817" y="2708920"/>
            <a:ext cx="142056" cy="3384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086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8" grpId="0" animBg="1"/>
      <p:bldP spid="23" grpId="0" animBg="1"/>
      <p:bldP spid="24" grpId="0" animBg="1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ТемаТВИМС">
  <a:themeElements>
    <a:clrScheme name="Вероятность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974806"/>
      </a:accent2>
      <a:accent3>
        <a:srgbClr val="366092"/>
      </a:accent3>
      <a:accent4>
        <a:srgbClr val="E36C09"/>
      </a:accent4>
      <a:accent5>
        <a:srgbClr val="4F81BD"/>
      </a:accent5>
      <a:accent6>
        <a:srgbClr val="F79646"/>
      </a:accent6>
      <a:hlink>
        <a:srgbClr val="E36C09"/>
      </a:hlink>
      <a:folHlink>
        <a:srgbClr val="F7964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ТемаТВИМС</Template>
  <TotalTime>218</TotalTime>
  <Words>461</Words>
  <Application>Microsoft Office PowerPoint</Application>
  <PresentationFormat>Экран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ТемаТВИМС</vt:lpstr>
      <vt:lpstr>Предмет статистики и статистические данные</vt:lpstr>
      <vt:lpstr>Мир информации и данных</vt:lpstr>
      <vt:lpstr>Какая отметка?</vt:lpstr>
      <vt:lpstr>Напишем иначе</vt:lpstr>
      <vt:lpstr>Статистика и данные</vt:lpstr>
      <vt:lpstr>Статистические  данные или нет?</vt:lpstr>
      <vt:lpstr>Статистические  данные или нет?</vt:lpstr>
      <vt:lpstr>Как представить данные?</vt:lpstr>
      <vt:lpstr>Поработаем с таблицей</vt:lpstr>
      <vt:lpstr>Выполним задания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статистики и статистические данные</dc:title>
  <dc:creator>Татьяна</dc:creator>
  <cp:lastModifiedBy>user</cp:lastModifiedBy>
  <cp:revision>27</cp:revision>
  <dcterms:created xsi:type="dcterms:W3CDTF">2018-12-30T06:57:14Z</dcterms:created>
  <dcterms:modified xsi:type="dcterms:W3CDTF">2019-01-16T11:12:45Z</dcterms:modified>
</cp:coreProperties>
</file>