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047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095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91430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2190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523848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1828617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133387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438156" algn="l" defTabSz="6095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978" y="9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53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0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9082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368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262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50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43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9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905000" y="2133600"/>
            <a:ext cx="7702413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96"/>
              </a:lnSpc>
            </a:pPr>
            <a:r>
              <a:rPr lang="en-US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Монета и </a:t>
            </a:r>
            <a:r>
              <a:rPr lang="en-US" sz="72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игральная</a:t>
            </a:r>
            <a:r>
              <a:rPr lang="en-US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кость</a:t>
            </a:r>
            <a:endParaRPr lang="en-US" sz="7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87425" y="0"/>
            <a:ext cx="922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Две игральные кости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187425" y="495449"/>
            <a:ext cx="11090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бросают 2 игральные кости. Найдите вероятность того, что сумма выпавших очков равна 6. Ответ округлите до сотых.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AF768E-E0F1-4D6F-850D-76400C801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28637"/>
              </p:ext>
            </p:extLst>
          </p:nvPr>
        </p:nvGraphicFramePr>
        <p:xfrm>
          <a:off x="7620000" y="2057400"/>
          <a:ext cx="4320480" cy="3924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T="45732" marB="4573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T="45732" marB="45732"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0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075E03-82BA-4335-9A39-A40427CC71E7}"/>
              </a:ext>
            </a:extLst>
          </p:cNvPr>
          <p:cNvSpPr txBox="1"/>
          <p:nvPr/>
        </p:nvSpPr>
        <p:spPr>
          <a:xfrm>
            <a:off x="187425" y="2268825"/>
            <a:ext cx="69350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события эксперимента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представить в виде таблицы.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Событию «сумма выпавших очков равна 6» удовлетворяют 5 событий.</a:t>
            </a:r>
          </a:p>
          <a:p>
            <a:pPr marL="0" lvl="1" algn="just"/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Найдём вероятность по формуле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2F5FFF-57AC-49CC-95ED-B3AD877BB5C2}"/>
                  </a:ext>
                </a:extLst>
              </p:cNvPr>
              <p:cNvSpPr txBox="1"/>
              <p:nvPr/>
            </p:nvSpPr>
            <p:spPr>
              <a:xfrm>
                <a:off x="9525" y="4724400"/>
                <a:ext cx="2514600" cy="104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2F5FFF-57AC-49CC-95ED-B3AD877BB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" y="4724400"/>
                <a:ext cx="2514600" cy="10411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4A8E7-E127-4473-8046-2760B71A3088}"/>
                  </a:ext>
                </a:extLst>
              </p:cNvPr>
              <p:cNvSpPr txBox="1"/>
              <p:nvPr/>
            </p:nvSpPr>
            <p:spPr>
              <a:xfrm>
                <a:off x="1246659" y="5765519"/>
                <a:ext cx="6124576" cy="887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=0,1388888</a:t>
                </a:r>
                <a:r>
                  <a:rPr lang="en-US" sz="36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0,14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4A8E7-E127-4473-8046-2760B71A3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59" y="5765519"/>
                <a:ext cx="6124576" cy="887166"/>
              </a:xfrm>
              <a:prstGeom prst="rect">
                <a:avLst/>
              </a:prstGeom>
              <a:blipFill>
                <a:blip r:embed="rId3"/>
                <a:stretch>
                  <a:fillRect r="-498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17000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87425" y="0"/>
            <a:ext cx="922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Две игральные кости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187425" y="879276"/>
            <a:ext cx="7899299" cy="5099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Игральную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кость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бросают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дважды</a:t>
            </a:r>
            <a:r>
              <a:rPr lang="ru-RU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1" algn="just"/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вероятность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сумма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двух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выпавших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чисел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равна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вероятность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выпало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меньшее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 algn="just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 вероятность того, что сумма двух выпавших чисел нечетна.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2AF768E-E0F1-4D6F-850D-76400C801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08223"/>
              </p:ext>
            </p:extLst>
          </p:nvPr>
        </p:nvGraphicFramePr>
        <p:xfrm>
          <a:off x="8305800" y="1828800"/>
          <a:ext cx="352337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T="45732" marB="4573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3.4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5.2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5.6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6.1</a:t>
                      </a:r>
                    </a:p>
                  </a:txBody>
                  <a:tcPr marT="45732" marB="4573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6.2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6.3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6.4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 marT="45732" marB="4573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430973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1111275" y="1443841"/>
            <a:ext cx="99694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ru-RU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Домашнее задание:</a:t>
            </a:r>
          </a:p>
          <a:p>
            <a:pPr marL="0" lvl="1" algn="just"/>
            <a:r>
              <a:rPr lang="ru-RU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§29 стр. 112-114</a:t>
            </a:r>
          </a:p>
          <a:p>
            <a:pPr marL="0" lvl="1" algn="just"/>
            <a:r>
              <a:rPr lang="ru-RU" sz="7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183</a:t>
            </a:r>
            <a:r>
              <a:rPr lang="ru-RU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185</a:t>
            </a:r>
          </a:p>
          <a:p>
            <a:pPr marL="0" lvl="1" algn="just"/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13454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304800" y="762000"/>
            <a:ext cx="10668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Многие важные и нужные факты первоначально были получены с помощью очень простых опытов. Большую роль в развитии теории вероятностей как науки сыграли обычные монеты и игральные кубики. 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228600" y="0"/>
            <a:ext cx="91790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История и факты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821CD4-4A77-4655-8D50-AF7FAC31E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88792"/>
            <a:ext cx="4952286" cy="25586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891A87-3244-4A82-A543-5B5081457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36" y="3499219"/>
            <a:ext cx="4839414" cy="254825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381000" y="806375"/>
            <a:ext cx="11430000" cy="217932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Монета с точки зрения теории вероятностей имеет только две стороны, одна из которых называется “орел”, а другая - “решка”.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Монету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бросают, и она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падает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одной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из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сторон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вверх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Никакие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другие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свойства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математической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присущи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История и факты Монета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33400" y="3200400"/>
            <a:ext cx="11125200" cy="217932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М</a:t>
            </a:r>
            <a:r>
              <a:rPr lang="en-US" dirty="0" err="1"/>
              <a:t>атематическая</a:t>
            </a:r>
            <a:r>
              <a:rPr lang="en-US" dirty="0"/>
              <a:t> </a:t>
            </a:r>
            <a:r>
              <a:rPr lang="en-US" dirty="0" err="1"/>
              <a:t>монета</a:t>
            </a:r>
            <a:r>
              <a:rPr lang="en-US" dirty="0"/>
              <a:t> </a:t>
            </a:r>
            <a:r>
              <a:rPr lang="en-US" dirty="0" err="1"/>
              <a:t>считается</a:t>
            </a:r>
            <a:r>
              <a:rPr lang="en-US" dirty="0"/>
              <a:t> </a:t>
            </a:r>
            <a:r>
              <a:rPr lang="en-US" dirty="0" err="1"/>
              <a:t>симметричной</a:t>
            </a:r>
            <a:r>
              <a:rPr lang="en-US" dirty="0"/>
              <a:t>. </a:t>
            </a:r>
            <a:r>
              <a:rPr lang="ru-RU" dirty="0"/>
              <a:t>П</a:t>
            </a:r>
            <a:r>
              <a:rPr lang="en-US" dirty="0" err="1"/>
              <a:t>ри</a:t>
            </a:r>
            <a:r>
              <a:rPr lang="en-US" dirty="0"/>
              <a:t>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подразумевается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никакой</a:t>
            </a:r>
            <a:r>
              <a:rPr lang="en-US" dirty="0"/>
              <a:t> </a:t>
            </a:r>
            <a:r>
              <a:rPr lang="en-US" dirty="0" err="1"/>
              <a:t>другой</a:t>
            </a:r>
            <a:r>
              <a:rPr lang="en-US" dirty="0"/>
              <a:t> </a:t>
            </a:r>
            <a:r>
              <a:rPr lang="en-US" dirty="0" err="1"/>
              <a:t>исход</a:t>
            </a:r>
            <a:r>
              <a:rPr lang="en-US" dirty="0"/>
              <a:t> </a:t>
            </a:r>
            <a:r>
              <a:rPr lang="en-US" dirty="0" err="1"/>
              <a:t>бросания</a:t>
            </a:r>
            <a:r>
              <a:rPr lang="en-US" dirty="0"/>
              <a:t> монеты </a:t>
            </a:r>
            <a:r>
              <a:rPr lang="en-US" dirty="0" err="1"/>
              <a:t>невозможен</a:t>
            </a:r>
            <a:r>
              <a:rPr lang="en-US" dirty="0"/>
              <a:t>, - она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потеряться</a:t>
            </a:r>
            <a:r>
              <a:rPr lang="en-US" dirty="0"/>
              <a:t>, </a:t>
            </a:r>
            <a:r>
              <a:rPr lang="en-US" dirty="0" err="1"/>
              <a:t>закатившись</a:t>
            </a:r>
            <a:r>
              <a:rPr lang="en-US" dirty="0"/>
              <a:t> в </a:t>
            </a:r>
            <a:r>
              <a:rPr lang="en-US" dirty="0" err="1"/>
              <a:t>угол</a:t>
            </a:r>
            <a:r>
              <a:rPr lang="en-US" dirty="0"/>
              <a:t>, и, </a:t>
            </a:r>
            <a:r>
              <a:rPr lang="en-US" dirty="0" err="1"/>
              <a:t>тем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,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“</a:t>
            </a:r>
            <a:r>
              <a:rPr lang="en-US" dirty="0" err="1"/>
              <a:t>встать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ребро</a:t>
            </a:r>
            <a:r>
              <a:rPr lang="en-US" dirty="0"/>
              <a:t>”.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3B065-F05B-4F85-8DA2-DA55A7411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570542"/>
            <a:ext cx="2362200" cy="12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67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“орел”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обратной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стороны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реверса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монеты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происходит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реверсе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изображен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герб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российского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двуглавый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орел.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Впервые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орел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появился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великом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князе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Иване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III.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228600" y="0"/>
            <a:ext cx="91790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История и факты Монета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4160410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название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“решка”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лицевой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стороны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аверса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монеты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возникло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потому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рисунок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аверсе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российских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XVIII-XIX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напоминал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решетку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фоне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был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написан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номинал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монеты (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достоинство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03B065-F05B-4F85-8DA2-DA55A7411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2724"/>
            <a:ext cx="2362200" cy="12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59556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Игральный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кубик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игральная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кость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также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служит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прекрасным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средством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случайных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Игральная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кость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имеет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удивительную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историю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одна из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древнейших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Она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была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известна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глубокой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древности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итае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гипте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Греции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История и факты Игральная кость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4160410"/>
            <a:ext cx="11049000" cy="1906905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Игральные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кубиков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находили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гипте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(XX в.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н.э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итае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(VI в.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н.э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раскопках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захоронений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Точки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гранях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древнеегипетских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костей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изображали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птичьего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глаза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1BE132-1FB6-4717-A26B-5BEB8E92C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9" y="2872724"/>
            <a:ext cx="7467600" cy="12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7570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533400" y="790686"/>
            <a:ext cx="11049000" cy="1435003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Какие события называются случайными?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Чему равна вероятность достоверного события?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Невозможного события?</a:t>
            </a:r>
          </a:p>
          <a:p>
            <a:pPr marL="388639" lvl="1" indent="-194320">
              <a:lnSpc>
                <a:spcPts val="2519"/>
              </a:lnSpc>
              <a:buFont typeface="Arial"/>
              <a:buChar char="•"/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вычислить вероятность случайного события?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Повторение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FCAE6-21CA-4C63-AFC7-9DD0386C5BC3}"/>
              </a:ext>
            </a:extLst>
          </p:cNvPr>
          <p:cNvSpPr txBox="1"/>
          <p:nvPr/>
        </p:nvSpPr>
        <p:spPr>
          <a:xfrm>
            <a:off x="571500" y="2819400"/>
            <a:ext cx="11049000" cy="170259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00FF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ероятность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события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отношение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числа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благоприятных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этому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событию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(m)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общему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равновозможных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несовместных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элементарных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образующих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полную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группу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(n)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9514DC-11A3-424A-8422-A6C1EBC837F8}"/>
                  </a:ext>
                </a:extLst>
              </p:cNvPr>
              <p:cNvSpPr txBox="1"/>
              <p:nvPr/>
            </p:nvSpPr>
            <p:spPr>
              <a:xfrm>
                <a:off x="1752600" y="4860437"/>
                <a:ext cx="3048000" cy="1357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9514DC-11A3-424A-8422-A6C1EBC8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860437"/>
                <a:ext cx="3048000" cy="13574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331A31-14C3-45DC-919C-018178392367}"/>
                  </a:ext>
                </a:extLst>
              </p:cNvPr>
              <p:cNvSpPr txBox="1"/>
              <p:nvPr/>
            </p:nvSpPr>
            <p:spPr>
              <a:xfrm>
                <a:off x="5638800" y="4648200"/>
                <a:ext cx="62484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4800" b="0" i="0" smtClean="0">
                          <a:latin typeface="Cambria Math" panose="02040503050406030204" pitchFamily="18" charset="0"/>
                        </a:rPr>
                        <m:t>ероятность всегда</m:t>
                      </m:r>
                    </m:oMath>
                  </m:oMathPara>
                </a14:m>
                <a:endParaRPr lang="ru-RU" sz="48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≤Р</m:t>
                      </m:r>
                      <m:d>
                        <m:dPr>
                          <m:ctrlPr>
                            <a:rPr lang="ru-RU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4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4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331A31-14C3-45DC-919C-018178392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648200"/>
                <a:ext cx="62484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425012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228600" y="0"/>
            <a:ext cx="91790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Задачи устно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1066800" y="914400"/>
            <a:ext cx="10363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Б</a:t>
            </a:r>
            <a:r>
              <a:rPr lang="en-US" sz="2800" dirty="0" err="1">
                <a:latin typeface="+mn-lt"/>
              </a:rPr>
              <a:t>росается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игральный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кубик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какова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выпадет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четное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число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очков</a:t>
            </a:r>
            <a:r>
              <a:rPr lang="en-US" sz="2800" dirty="0">
                <a:latin typeface="+mn-lt"/>
              </a:rPr>
              <a:t>? </a:t>
            </a: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endParaRPr lang="en-US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+mn-lt"/>
              </a:rPr>
              <a:t>Определите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при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бросании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кубика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выпало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число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очков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не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большее</a:t>
            </a:r>
            <a:r>
              <a:rPr lang="en-US" sz="2800" dirty="0">
                <a:latin typeface="+mn-lt"/>
              </a:rPr>
              <a:t> 3.</a:t>
            </a: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+mn-lt"/>
              </a:rPr>
              <a:t>Определите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при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бросании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кубика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выпало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7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очков</a:t>
            </a:r>
            <a:r>
              <a:rPr lang="en-US" sz="2800" dirty="0">
                <a:latin typeface="+mn-lt"/>
              </a:rPr>
              <a:t>.</a:t>
            </a: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endParaRPr lang="en-US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Б</a:t>
            </a:r>
            <a:r>
              <a:rPr lang="en-US" sz="2800" dirty="0" err="1">
                <a:latin typeface="+mn-lt"/>
              </a:rPr>
              <a:t>росается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монета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какова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выпадет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орел</a:t>
            </a:r>
            <a:r>
              <a:rPr lang="en-US" sz="2800" dirty="0">
                <a:latin typeface="+mn-lt"/>
              </a:rPr>
              <a:t>?</a:t>
            </a:r>
            <a:endParaRPr lang="ru-RU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endParaRPr lang="en-US" sz="2800" dirty="0">
              <a:latin typeface="+mn-lt"/>
            </a:endParaRPr>
          </a:p>
          <a:p>
            <a:pPr marL="0" lvl="1">
              <a:buFont typeface="Wingdings" panose="05000000000000000000" pitchFamily="2" charset="2"/>
              <a:buChar char="ü"/>
            </a:pPr>
            <a:r>
              <a:rPr lang="ru-RU" sz="2800" dirty="0">
                <a:latin typeface="+mn-lt"/>
              </a:rPr>
              <a:t>Б</a:t>
            </a:r>
            <a:r>
              <a:rPr lang="en-US" sz="2800" dirty="0" err="1">
                <a:latin typeface="+mn-lt"/>
              </a:rPr>
              <a:t>росается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монета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какова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вероятность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того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что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выпадет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решка</a:t>
            </a:r>
            <a:r>
              <a:rPr lang="en-US" sz="280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033426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52400" y="0"/>
            <a:ext cx="925522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Двукратное бросание монеты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4191000" y="762000"/>
            <a:ext cx="7620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случайном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эксперименте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монету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бросают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дважды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Найдите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вероятность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того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хотя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выпадет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орел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4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общее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 = 3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исходов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которых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хотя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один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выпадет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орел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en-US" sz="36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ероятность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события</a:t>
            </a:r>
            <a:r>
              <a:rPr lang="en-US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B4BA9-93A0-4142-8E28-B753CEE21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2667000" cy="5298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6FD01-0DCD-48D9-B74B-E1A19CD69AC1}"/>
                  </a:ext>
                </a:extLst>
              </p:cNvPr>
              <p:cNvSpPr txBox="1"/>
              <p:nvPr/>
            </p:nvSpPr>
            <p:spPr>
              <a:xfrm>
                <a:off x="7543800" y="5485118"/>
                <a:ext cx="3429000" cy="875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6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d>
                    <m:r>
                      <a:rPr lang="ru-RU" sz="36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600" dirty="0">
                    <a:latin typeface="Cambria Math" panose="02040503050406030204" pitchFamily="18" charset="0"/>
                  </a:rPr>
                  <a:t>=0,75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6FD01-0DCD-48D9-B74B-E1A19CD69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485118"/>
                <a:ext cx="3429000" cy="875753"/>
              </a:xfrm>
              <a:prstGeom prst="rect">
                <a:avLst/>
              </a:prstGeom>
              <a:blipFill>
                <a:blip r:embed="rId3"/>
                <a:stretch>
                  <a:fillRect b="-11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E2D26-D99D-455E-B1B4-61BF52F324F6}"/>
                  </a:ext>
                </a:extLst>
              </p:cNvPr>
              <p:cNvSpPr txBox="1"/>
              <p:nvPr/>
            </p:nvSpPr>
            <p:spPr>
              <a:xfrm>
                <a:off x="4191000" y="5319752"/>
                <a:ext cx="2514600" cy="1041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</m:d>
                      <m:r>
                        <a:rPr lang="ru-RU" sz="3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ru-RU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E2D26-D99D-455E-B1B4-61BF52F3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319752"/>
                <a:ext cx="2514600" cy="10411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766324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27">
            <a:extLst>
              <a:ext uri="{FF2B5EF4-FFF2-40B4-BE49-F238E27FC236}">
                <a16:creationId xmlns:a16="http://schemas.microsoft.com/office/drawing/2014/main" id="{87FC4547-A6C7-4D33-8983-671D3F624CB6}"/>
              </a:ext>
            </a:extLst>
          </p:cNvPr>
          <p:cNvSpPr txBox="1"/>
          <p:nvPr/>
        </p:nvSpPr>
        <p:spPr>
          <a:xfrm>
            <a:off x="187424" y="0"/>
            <a:ext cx="9220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4000" dirty="0">
                <a:solidFill>
                  <a:srgbClr val="0066FF"/>
                </a:solidFill>
                <a:latin typeface="+mn-lt"/>
              </a:rPr>
              <a:t>Двукратное бросание монеты</a:t>
            </a:r>
            <a:endParaRPr lang="en-US" sz="40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1C4EA-7D01-4059-BB8D-9837E6F93C63}"/>
              </a:ext>
            </a:extLst>
          </p:cNvPr>
          <p:cNvSpPr txBox="1"/>
          <p:nvPr/>
        </p:nvSpPr>
        <p:spPr>
          <a:xfrm>
            <a:off x="2590800" y="762000"/>
            <a:ext cx="9220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1.</a:t>
            </a:r>
          </a:p>
          <a:p>
            <a:pPr marL="0" lvl="1"/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симметричную монету бросают дважды. Найдите вероятность того, что орел выпадет ровно один раз.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just"/>
            <a:r>
              <a:rPr lang="ru-RU" sz="3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2.</a:t>
            </a:r>
          </a:p>
          <a:p>
            <a:pPr marL="0" lvl="1" algn="just"/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случайном эксперименте симметричную монету бросают дважды. Найдите вероятность того, что наступит исход ОР (в первый раз выпадет ОРЕЛ, во второй -РЕШКА)</a:t>
            </a: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DB4BA9-93A0-4142-8E28-B753CEE21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20712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81583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264</TotalTime>
  <Words>751</Words>
  <Application>Microsoft Office PowerPoint</Application>
  <PresentationFormat>Широкоэкранный</PresentationFormat>
  <Paragraphs>132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Wingdings</vt:lpstr>
      <vt:lpstr>Calibri</vt:lpstr>
      <vt:lpstr>Cambria Math</vt:lpstr>
      <vt:lpstr>Arial</vt:lpstr>
      <vt:lpstr>Моя ВиС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Blue Soft Grey Illustration Thesis Project Final Defense Presentation Template</dc:title>
  <dc:creator>AV</dc:creator>
  <cp:lastModifiedBy>AV-server</cp:lastModifiedBy>
  <cp:revision>31</cp:revision>
  <dcterms:created xsi:type="dcterms:W3CDTF">2006-08-16T00:00:00Z</dcterms:created>
  <dcterms:modified xsi:type="dcterms:W3CDTF">2025-12-01T13:47:04Z</dcterms:modified>
  <dc:identifier>DAFvUhO_hFI</dc:identifier>
</cp:coreProperties>
</file>