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0" r:id="rId1"/>
  </p:sldMasterIdLst>
  <p:notesMasterIdLst>
    <p:notesMasterId r:id="rId18"/>
  </p:notesMasterIdLst>
  <p:sldIdLst>
    <p:sldId id="256" r:id="rId2"/>
    <p:sldId id="287" r:id="rId3"/>
    <p:sldId id="269" r:id="rId4"/>
    <p:sldId id="288" r:id="rId5"/>
    <p:sldId id="297" r:id="rId6"/>
    <p:sldId id="271" r:id="rId7"/>
    <p:sldId id="272" r:id="rId8"/>
    <p:sldId id="275" r:id="rId9"/>
    <p:sldId id="276" r:id="rId10"/>
    <p:sldId id="419" r:id="rId11"/>
    <p:sldId id="296" r:id="rId12"/>
    <p:sldId id="420" r:id="rId13"/>
    <p:sldId id="291" r:id="rId14"/>
    <p:sldId id="285" r:id="rId15"/>
    <p:sldId id="293" r:id="rId16"/>
    <p:sldId id="292" r:id="rId17"/>
  </p:sldIdLst>
  <p:sldSz cx="12192000" cy="6858000"/>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9933FF"/>
    <a:srgbClr val="FFFFCC"/>
    <a:srgbClr val="FF0000"/>
    <a:srgbClr val="66FF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4" autoAdjust="0"/>
    <p:restoredTop sz="94660"/>
  </p:normalViewPr>
  <p:slideViewPr>
    <p:cSldViewPr>
      <p:cViewPr varScale="1">
        <p:scale>
          <a:sx n="108" d="100"/>
          <a:sy n="108" d="100"/>
        </p:scale>
        <p:origin x="234" y="12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CA1A512E-A449-4FED-9559-41C179B6EA8D}"/>
              </a:ext>
            </a:extLst>
          </p:cNvPr>
          <p:cNvSpPr>
            <a:spLocks noGrp="1" noRot="1" noChangeAspect="1" noChangeArrowheads="1"/>
          </p:cNvSpPr>
          <p:nvPr>
            <p:ph type="sldImg"/>
          </p:nvPr>
        </p:nvSpPr>
        <p:spPr bwMode="auto">
          <a:xfrm>
            <a:off x="217488" y="812800"/>
            <a:ext cx="7121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a:extLst>
              <a:ext uri="{FF2B5EF4-FFF2-40B4-BE49-F238E27FC236}">
                <a16:creationId xmlns:a16="http://schemas.microsoft.com/office/drawing/2014/main" id="{77E6C727-F616-4016-BA8A-071D42B4D3AD}"/>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ru-RU" altLang="ru-RU" noProof="0"/>
          </a:p>
        </p:txBody>
      </p:sp>
      <p:sp>
        <p:nvSpPr>
          <p:cNvPr id="4099" name="Rectangle 3">
            <a:extLst>
              <a:ext uri="{FF2B5EF4-FFF2-40B4-BE49-F238E27FC236}">
                <a16:creationId xmlns:a16="http://schemas.microsoft.com/office/drawing/2014/main" id="{CD60DA5A-FD4B-42DB-912A-623587F04B9A}"/>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ru-RU" altLang="ru-RU"/>
          </a:p>
        </p:txBody>
      </p:sp>
      <p:sp>
        <p:nvSpPr>
          <p:cNvPr id="4100" name="Rectangle 4">
            <a:extLst>
              <a:ext uri="{FF2B5EF4-FFF2-40B4-BE49-F238E27FC236}">
                <a16:creationId xmlns:a16="http://schemas.microsoft.com/office/drawing/2014/main" id="{7BC5D87C-0BB6-4FC0-8E59-44D25763F5E2}"/>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ru-RU" altLang="ru-RU"/>
          </a:p>
        </p:txBody>
      </p:sp>
      <p:sp>
        <p:nvSpPr>
          <p:cNvPr id="4101" name="Rectangle 5">
            <a:extLst>
              <a:ext uri="{FF2B5EF4-FFF2-40B4-BE49-F238E27FC236}">
                <a16:creationId xmlns:a16="http://schemas.microsoft.com/office/drawing/2014/main" id="{084211BB-82D3-4E3D-8A14-4FDAF0C1EEB1}"/>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ru-RU" altLang="ru-RU"/>
          </a:p>
        </p:txBody>
      </p:sp>
      <p:sp>
        <p:nvSpPr>
          <p:cNvPr id="4102" name="Rectangle 6">
            <a:extLst>
              <a:ext uri="{FF2B5EF4-FFF2-40B4-BE49-F238E27FC236}">
                <a16:creationId xmlns:a16="http://schemas.microsoft.com/office/drawing/2014/main" id="{3654DDF4-049F-4E89-B483-1C9A66BCE7D3}"/>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fld id="{0B7F3230-AB37-44E2-B951-0C1A40C6FCC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C9C2FC0B-D004-47C0-8FA2-CA9F60D6E41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0B36345-E025-4A27-86C6-75B9B713E5EA}" type="slidenum">
              <a:rPr lang="ru-RU" altLang="ru-RU" sz="1400" smtClean="0"/>
              <a:pPr>
                <a:spcBef>
                  <a:spcPct val="0"/>
                </a:spcBef>
              </a:pPr>
              <a:t>1</a:t>
            </a:fld>
            <a:endParaRPr lang="ru-RU" altLang="ru-RU" sz="1400"/>
          </a:p>
        </p:txBody>
      </p:sp>
      <p:sp>
        <p:nvSpPr>
          <p:cNvPr id="19459" name="Rectangle 1">
            <a:extLst>
              <a:ext uri="{FF2B5EF4-FFF2-40B4-BE49-F238E27FC236}">
                <a16:creationId xmlns:a16="http://schemas.microsoft.com/office/drawing/2014/main" id="{AA6E3724-9CE5-4446-98C8-D61813F39C0F}"/>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CF36818E-2E93-4566-91D1-22DE0E76B331}"/>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418530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r>
              <a:rPr lang="ru-RU" altLang="ru-RU"/>
              <a:t>3.9.17</a:t>
            </a:r>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D611B19-DF3D-4E7B-B5F9-DFBF8CAF9BC8}" type="slidenum">
              <a:rPr lang="ru-RU" altLang="ru-RU" smtClean="0"/>
              <a:pPr>
                <a:defRPr/>
              </a:pPr>
              <a:t>‹#›</a:t>
            </a:fld>
            <a:endParaRPr lang="ru-RU" altLang="ru-RU"/>
          </a:p>
        </p:txBody>
      </p:sp>
    </p:spTree>
    <p:extLst>
      <p:ext uri="{BB962C8B-B14F-4D97-AF65-F5344CB8AC3E}">
        <p14:creationId xmlns:p14="http://schemas.microsoft.com/office/powerpoint/2010/main" val="362811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r>
              <a:rPr lang="ru-RU" altLang="ru-RU"/>
              <a:t>3.9.17</a:t>
            </a:r>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33CA632-E66E-4B17-9B3F-13C59FC667F5}" type="slidenum">
              <a:rPr lang="ru-RU" altLang="ru-RU" smtClean="0"/>
              <a:pPr>
                <a:defRPr/>
              </a:pPr>
              <a:t>‹#›</a:t>
            </a:fld>
            <a:endParaRPr lang="ru-RU" altLang="ru-RU"/>
          </a:p>
        </p:txBody>
      </p:sp>
    </p:spTree>
    <p:extLst>
      <p:ext uri="{BB962C8B-B14F-4D97-AF65-F5344CB8AC3E}">
        <p14:creationId xmlns:p14="http://schemas.microsoft.com/office/powerpoint/2010/main" val="651327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9338" y="2038350"/>
            <a:ext cx="7559675" cy="2219325"/>
          </a:xfrm>
        </p:spPr>
        <p:txBody>
          <a:bodyPr/>
          <a:lstStyle/>
          <a:p>
            <a:r>
              <a:rPr lang="ru-RU"/>
              <a:t>Образец заголовка</a:t>
            </a:r>
          </a:p>
        </p:txBody>
      </p:sp>
      <p:sp>
        <p:nvSpPr>
          <p:cNvPr id="3" name="Rectangle 2">
            <a:extLst>
              <a:ext uri="{FF2B5EF4-FFF2-40B4-BE49-F238E27FC236}">
                <a16:creationId xmlns:a16="http://schemas.microsoft.com/office/drawing/2014/main" id="{D2B29147-E503-4F4B-9554-99C1E85D7233}"/>
              </a:ext>
            </a:extLst>
          </p:cNvPr>
          <p:cNvSpPr>
            <a:spLocks noGrp="1" noChangeArrowheads="1"/>
          </p:cNvSpPr>
          <p:nvPr>
            <p:ph type="dt" idx="10"/>
          </p:nvPr>
        </p:nvSpPr>
        <p:spPr/>
        <p:txBody>
          <a:bodyPr/>
          <a:lstStyle>
            <a:lvl1pPr>
              <a:defRPr/>
            </a:lvl1pPr>
          </a:lstStyle>
          <a:p>
            <a:pPr>
              <a:defRPr/>
            </a:pPr>
            <a:r>
              <a:rPr lang="ru-RU" altLang="ru-RU"/>
              <a:t>3.9.17</a:t>
            </a:r>
          </a:p>
        </p:txBody>
      </p:sp>
      <p:sp>
        <p:nvSpPr>
          <p:cNvPr id="4" name="Rectangle 4">
            <a:extLst>
              <a:ext uri="{FF2B5EF4-FFF2-40B4-BE49-F238E27FC236}">
                <a16:creationId xmlns:a16="http://schemas.microsoft.com/office/drawing/2014/main" id="{0AFC7E42-E8F5-443B-800B-7A6DA58CBEBF}"/>
              </a:ext>
            </a:extLst>
          </p:cNvPr>
          <p:cNvSpPr>
            <a:spLocks noGrp="1" noChangeArrowheads="1"/>
          </p:cNvSpPr>
          <p:nvPr>
            <p:ph type="sldNum" idx="11"/>
          </p:nvPr>
        </p:nvSpPr>
        <p:spPr/>
        <p:txBody>
          <a:bodyPr/>
          <a:lstStyle>
            <a:lvl1pPr>
              <a:defRPr/>
            </a:lvl1pPr>
          </a:lstStyle>
          <a:p>
            <a:pPr>
              <a:defRPr/>
            </a:pPr>
            <a:fld id="{D15AC386-B8D6-41D6-AF99-B8A91EBE2023}" type="slidenum">
              <a:rPr lang="ru-RU" altLang="ru-RU"/>
              <a:pPr>
                <a:defRPr/>
              </a:pPr>
              <a:t>‹#›</a:t>
            </a:fld>
            <a:endParaRPr lang="ru-RU" altLang="ru-RU"/>
          </a:p>
        </p:txBody>
      </p:sp>
    </p:spTree>
    <p:extLst>
      <p:ext uri="{BB962C8B-B14F-4D97-AF65-F5344CB8AC3E}">
        <p14:creationId xmlns:p14="http://schemas.microsoft.com/office/powerpoint/2010/main" val="333321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0180FF"/>
                </a:solidFill>
              </a:defRPr>
            </a:lvl1pPr>
          </a:lstStyle>
          <a:p>
            <a:r>
              <a:rPr lang="ru-RU"/>
              <a:t>Образец заголовка</a:t>
            </a:r>
            <a:endParaRPr lang="ru-RU" dirty="0"/>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r>
              <a:rPr lang="ru-RU" altLang="ru-RU"/>
              <a:t>3.9.17</a:t>
            </a:r>
          </a:p>
        </p:txBody>
      </p:sp>
      <p:sp>
        <p:nvSpPr>
          <p:cNvPr id="5" name="Нижний колонтитул 4"/>
          <p:cNvSpPr>
            <a:spLocks noGrp="1"/>
          </p:cNvSpPr>
          <p:nvPr>
            <p:ph type="ftr" sz="quarter" idx="11"/>
          </p:nvPr>
        </p:nvSpPr>
        <p:spPr/>
        <p:txBody>
          <a:bodyPr/>
          <a:lstStyle/>
          <a:p>
            <a:pPr>
              <a:defRPr/>
            </a:pPr>
            <a:endParaRPr lang="x-none"/>
          </a:p>
        </p:txBody>
      </p:sp>
      <p:sp>
        <p:nvSpPr>
          <p:cNvPr id="6" name="Номер слайда 5"/>
          <p:cNvSpPr>
            <a:spLocks noGrp="1"/>
          </p:cNvSpPr>
          <p:nvPr>
            <p:ph type="sldNum" sz="quarter" idx="12"/>
          </p:nvPr>
        </p:nvSpPr>
        <p:spPr/>
        <p:txBody>
          <a:bodyPr/>
          <a:lstStyle/>
          <a:p>
            <a:pPr>
              <a:defRPr/>
            </a:pPr>
            <a:fld id="{92EFB1D6-7834-404F-8E6B-9EB5E70A0FD3}" type="slidenum">
              <a:rPr lang="ru-RU" altLang="ru-RU" smtClean="0"/>
              <a:pPr>
                <a:defRPr/>
              </a:pPr>
              <a:t>‹#›</a:t>
            </a:fld>
            <a:endParaRPr lang="ru-RU" altLang="ru-RU"/>
          </a:p>
        </p:txBody>
      </p:sp>
    </p:spTree>
    <p:extLst>
      <p:ext uri="{BB962C8B-B14F-4D97-AF65-F5344CB8AC3E}">
        <p14:creationId xmlns:p14="http://schemas.microsoft.com/office/powerpoint/2010/main" val="145775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r>
              <a:rPr lang="ru-RU" altLang="ru-RU"/>
              <a:t>3.9.17</a:t>
            </a:r>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08BEA90-76AF-4552-80DC-DEA9DD09D0AD}" type="slidenum">
              <a:rPr lang="ru-RU" altLang="ru-RU" smtClean="0"/>
              <a:pPr>
                <a:defRPr/>
              </a:pPr>
              <a:t>‹#›</a:t>
            </a:fld>
            <a:endParaRPr lang="ru-RU" altLang="ru-RU"/>
          </a:p>
        </p:txBody>
      </p:sp>
    </p:spTree>
    <p:extLst>
      <p:ext uri="{BB962C8B-B14F-4D97-AF65-F5344CB8AC3E}">
        <p14:creationId xmlns:p14="http://schemas.microsoft.com/office/powerpoint/2010/main" val="395860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r>
              <a:rPr lang="ru-RU" altLang="ru-RU"/>
              <a:t>3.9.17</a:t>
            </a:r>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F05648A-D7A4-4F00-83A0-22EC61F2E8AD}" type="slidenum">
              <a:rPr lang="ru-RU" altLang="ru-RU" smtClean="0"/>
              <a:pPr>
                <a:defRPr/>
              </a:pPr>
              <a:t>‹#›</a:t>
            </a:fld>
            <a:endParaRPr lang="ru-RU" altLang="ru-RU"/>
          </a:p>
        </p:txBody>
      </p:sp>
    </p:spTree>
    <p:extLst>
      <p:ext uri="{BB962C8B-B14F-4D97-AF65-F5344CB8AC3E}">
        <p14:creationId xmlns:p14="http://schemas.microsoft.com/office/powerpoint/2010/main" val="4056825798"/>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r>
              <a:rPr lang="ru-RU" altLang="ru-RU"/>
              <a:t>3.9.17</a:t>
            </a:r>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2F72C0B9-5122-4E9D-B96C-3A02072A4B8E}" type="slidenum">
              <a:rPr lang="ru-RU" altLang="ru-RU" smtClean="0"/>
              <a:pPr>
                <a:defRPr/>
              </a:pPr>
              <a:t>‹#›</a:t>
            </a:fld>
            <a:endParaRPr lang="ru-RU" altLang="ru-RU"/>
          </a:p>
        </p:txBody>
      </p:sp>
    </p:spTree>
    <p:extLst>
      <p:ext uri="{BB962C8B-B14F-4D97-AF65-F5344CB8AC3E}">
        <p14:creationId xmlns:p14="http://schemas.microsoft.com/office/powerpoint/2010/main" val="4065351417"/>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r>
              <a:rPr lang="ru-RU" altLang="ru-RU"/>
              <a:t>3.9.17</a:t>
            </a:r>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D52735AB-A65A-42CA-A61A-03F16EBCF331}" type="slidenum">
              <a:rPr lang="ru-RU" altLang="ru-RU" smtClean="0"/>
              <a:pPr>
                <a:defRPr/>
              </a:pPr>
              <a:t>‹#›</a:t>
            </a:fld>
            <a:endParaRPr lang="ru-RU" altLang="ru-RU"/>
          </a:p>
        </p:txBody>
      </p:sp>
    </p:spTree>
    <p:extLst>
      <p:ext uri="{BB962C8B-B14F-4D97-AF65-F5344CB8AC3E}">
        <p14:creationId xmlns:p14="http://schemas.microsoft.com/office/powerpoint/2010/main" val="2470826687"/>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r>
              <a:rPr lang="ru-RU" altLang="ru-RU"/>
              <a:t>3.9.17</a:t>
            </a:r>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411583CD-F582-4530-93BA-D78E18216C2C}" type="slidenum">
              <a:rPr lang="ru-RU" altLang="ru-RU" smtClean="0"/>
              <a:pPr>
                <a:defRPr/>
              </a:pPr>
              <a:t>‹#›</a:t>
            </a:fld>
            <a:endParaRPr lang="ru-RU" altLang="ru-RU"/>
          </a:p>
        </p:txBody>
      </p:sp>
    </p:spTree>
    <p:extLst>
      <p:ext uri="{BB962C8B-B14F-4D97-AF65-F5344CB8AC3E}">
        <p14:creationId xmlns:p14="http://schemas.microsoft.com/office/powerpoint/2010/main" val="3904026921"/>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dirty="0"/>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r>
              <a:rPr lang="ru-RU" altLang="ru-RU"/>
              <a:t>3.9.17</a:t>
            </a:r>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07C9DA3-7395-442D-8551-82C1FD5858E6}" type="slidenum">
              <a:rPr lang="ru-RU" altLang="ru-RU" smtClean="0"/>
              <a:pPr>
                <a:defRPr/>
              </a:pPr>
              <a:t>‹#›</a:t>
            </a:fld>
            <a:endParaRPr lang="ru-RU" altLang="ru-RU"/>
          </a:p>
        </p:txBody>
      </p:sp>
    </p:spTree>
    <p:extLst>
      <p:ext uri="{BB962C8B-B14F-4D97-AF65-F5344CB8AC3E}">
        <p14:creationId xmlns:p14="http://schemas.microsoft.com/office/powerpoint/2010/main" val="213041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r>
              <a:rPr lang="ru-RU" altLang="ru-RU"/>
              <a:t>3.9.17</a:t>
            </a:r>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690253E-567B-4A0E-891E-16E76925E876}" type="slidenum">
              <a:rPr lang="ru-RU" altLang="ru-RU" smtClean="0"/>
              <a:pPr>
                <a:defRPr/>
              </a:pPr>
              <a:t>‹#›</a:t>
            </a:fld>
            <a:endParaRPr lang="ru-RU" altLang="ru-RU"/>
          </a:p>
        </p:txBody>
      </p:sp>
    </p:spTree>
    <p:extLst>
      <p:ext uri="{BB962C8B-B14F-4D97-AF65-F5344CB8AC3E}">
        <p14:creationId xmlns:p14="http://schemas.microsoft.com/office/powerpoint/2010/main" val="394491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ru-RU" altLang="ru-RU"/>
              <a:t>3.9.17</a:t>
            </a: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B6B2DB9-1028-4D96-ADB7-323625F0EAC3}" type="slidenum">
              <a:rPr lang="ru-RU" altLang="ru-RU" smtClean="0"/>
              <a:pPr>
                <a:defRPr/>
              </a:pPr>
              <a:t>‹#›</a:t>
            </a:fld>
            <a:endParaRPr lang="ru-RU" altLang="ru-RU"/>
          </a:p>
        </p:txBody>
      </p:sp>
    </p:spTree>
    <p:extLst>
      <p:ext uri="{BB962C8B-B14F-4D97-AF65-F5344CB8AC3E}">
        <p14:creationId xmlns:p14="http://schemas.microsoft.com/office/powerpoint/2010/main" val="273956557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ransition>
    <p:wedge/>
  </p:transition>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18636DC7-5FD5-4D7C-A907-413A3A3D6634}"/>
              </a:ext>
            </a:extLst>
          </p:cNvPr>
          <p:cNvSpPr>
            <a:spLocks noGrp="1" noChangeArrowheads="1"/>
          </p:cNvSpPr>
          <p:nvPr>
            <p:ph type="title"/>
          </p:nvPr>
        </p:nvSpPr>
        <p:spPr>
          <a:xfrm>
            <a:off x="2135188" y="909638"/>
            <a:ext cx="7561262" cy="2519362"/>
          </a:xfrm>
        </p:spPr>
        <p:txBody>
          <a:bodyPr rtlCol="0" anchor="t">
            <a:noAutofit/>
          </a:bodyPr>
          <a:lstStyle/>
          <a:p>
            <a:pPr algn="ctr" eaLnBrk="1" fontAlgn="auto" hangingPunct="1">
              <a:spcAft>
                <a:spcPts val="0"/>
              </a:spcAft>
              <a:tabLst>
                <a:tab pos="723900" algn="l"/>
                <a:tab pos="1447800" algn="l"/>
                <a:tab pos="2171700" algn="l"/>
                <a:tab pos="2895600" algn="l"/>
                <a:tab pos="3619500" algn="l"/>
                <a:tab pos="4343400" algn="l"/>
                <a:tab pos="5067300" algn="l"/>
                <a:tab pos="5791200" algn="l"/>
                <a:tab pos="6515100" algn="l"/>
                <a:tab pos="7239000" algn="l"/>
              </a:tabLst>
              <a:defRPr/>
            </a:pPr>
            <a:r>
              <a:rPr lang="ru-RU" altLang="ru-RU" sz="7200" b="1" dirty="0">
                <a:solidFill>
                  <a:srgbClr val="0066FF"/>
                </a:solidFill>
                <a:effectLst>
                  <a:outerShdw blurRad="38100" dist="38100" dir="2700000" algn="tl">
                    <a:srgbClr val="000000">
                      <a:alpha val="43137"/>
                    </a:srgbClr>
                  </a:outerShdw>
                </a:effectLst>
                <a:latin typeface="+mn-lt"/>
              </a:rPr>
              <a:t>Вероятность и частота события</a:t>
            </a:r>
            <a:br>
              <a:rPr lang="ru-RU" altLang="ru-RU" sz="7200" b="1" dirty="0">
                <a:solidFill>
                  <a:srgbClr val="9933FF"/>
                </a:solidFill>
                <a:effectLst>
                  <a:outerShdw blurRad="38100" dist="38100" dir="2700000" algn="tl">
                    <a:srgbClr val="000000">
                      <a:alpha val="43137"/>
                    </a:srgbClr>
                  </a:outerShdw>
                </a:effectLst>
                <a:latin typeface="+mn-lt"/>
              </a:rPr>
            </a:br>
            <a:r>
              <a:rPr lang="ru-RU" altLang="ru-RU" sz="7200" b="1" dirty="0">
                <a:solidFill>
                  <a:srgbClr val="7030A0"/>
                </a:solidFill>
                <a:effectLst>
                  <a:outerShdw blurRad="38100" dist="38100" dir="2700000" algn="tl">
                    <a:srgbClr val="000000">
                      <a:alpha val="43137"/>
                    </a:srgbClr>
                  </a:outerShdw>
                </a:effectLst>
                <a:latin typeface="+mn-lt"/>
              </a:rPr>
              <a:t> </a:t>
            </a:r>
          </a:p>
        </p:txBody>
      </p:sp>
      <p:pic>
        <p:nvPicPr>
          <p:cNvPr id="18435" name="Рисунок 2">
            <a:extLst>
              <a:ext uri="{FF2B5EF4-FFF2-40B4-BE49-F238E27FC236}">
                <a16:creationId xmlns:a16="http://schemas.microsoft.com/office/drawing/2014/main" id="{55551176-01ED-478F-A499-11323296C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4141788"/>
            <a:ext cx="4244975"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Рисунок 4">
            <a:extLst>
              <a:ext uri="{FF2B5EF4-FFF2-40B4-BE49-F238E27FC236}">
                <a16:creationId xmlns:a16="http://schemas.microsoft.com/office/drawing/2014/main" id="{FDAC7363-07CD-48A8-B18A-22F39130FE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4141788"/>
            <a:ext cx="397986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2">
            <a:extLst>
              <a:ext uri="{FF2B5EF4-FFF2-40B4-BE49-F238E27FC236}">
                <a16:creationId xmlns:a16="http://schemas.microsoft.com/office/drawing/2014/main" id="{6ABD39EC-B247-45C9-97B5-1B47DE25CA76}"/>
              </a:ext>
            </a:extLst>
          </p:cNvPr>
          <p:cNvSpPr>
            <a:spLocks noGrp="1" noChangeArrowheads="1"/>
          </p:cNvSpPr>
          <p:nvPr>
            <p:ph type="title"/>
          </p:nvPr>
        </p:nvSpPr>
        <p:spPr>
          <a:xfrm>
            <a:off x="0" y="0"/>
            <a:ext cx="5016500" cy="682625"/>
          </a:xfrm>
        </p:spPr>
        <p:txBody>
          <a:bodyPr rtlCol="0">
            <a:normAutofit/>
          </a:bodyPr>
          <a:lstStyle/>
          <a:p>
            <a:pPr eaLnBrk="1" fontAlgn="auto" hangingPunct="1">
              <a:spcAft>
                <a:spcPts val="0"/>
              </a:spcAft>
              <a:defRPr/>
            </a:pPr>
            <a:r>
              <a:rPr lang="ru-RU" altLang="ru-RU" sz="4000" dirty="0">
                <a:solidFill>
                  <a:srgbClr val="0066FF"/>
                </a:solidFill>
                <a:latin typeface="+mn-lt"/>
                <a:ea typeface="Microsoft YaHei" panose="020B0503020204020204" pitchFamily="34" charset="-122"/>
                <a:cs typeface="+mn-cs"/>
              </a:rPr>
              <a:t>Задача 5</a:t>
            </a:r>
          </a:p>
        </p:txBody>
      </p:sp>
      <p:sp>
        <p:nvSpPr>
          <p:cNvPr id="34819" name="Rectangle 4">
            <a:extLst>
              <a:ext uri="{FF2B5EF4-FFF2-40B4-BE49-F238E27FC236}">
                <a16:creationId xmlns:a16="http://schemas.microsoft.com/office/drawing/2014/main" id="{0B1F611A-5FA1-4327-9A4C-AA9CB7067A84}"/>
              </a:ext>
            </a:extLst>
          </p:cNvPr>
          <p:cNvSpPr>
            <a:spLocks noGrp="1" noChangeArrowheads="1"/>
          </p:cNvSpPr>
          <p:nvPr>
            <p:ph type="body" sz="half" idx="4294967295"/>
          </p:nvPr>
        </p:nvSpPr>
        <p:spPr>
          <a:xfrm>
            <a:off x="412291" y="3119444"/>
            <a:ext cx="7345363" cy="2552700"/>
          </a:xfrm>
        </p:spPr>
        <p:txBody>
          <a:bodyPr/>
          <a:lstStyle/>
          <a:p>
            <a:pPr marL="0" indent="0" eaLnBrk="1" hangingPunct="1">
              <a:lnSpc>
                <a:spcPct val="110000"/>
              </a:lnSpc>
              <a:spcBef>
                <a:spcPct val="0"/>
              </a:spcBef>
              <a:buFont typeface="Arial" panose="020B0604020202020204" pitchFamily="34" charset="0"/>
              <a:buNone/>
            </a:pPr>
            <a:r>
              <a:rPr lang="ru-RU" altLang="ru-RU" sz="3600" dirty="0"/>
              <a:t>а) выиграть фотоаппарат</a:t>
            </a:r>
          </a:p>
          <a:p>
            <a:pPr marL="0" indent="0" eaLnBrk="1" hangingPunct="1">
              <a:lnSpc>
                <a:spcPct val="110000"/>
              </a:lnSpc>
              <a:spcBef>
                <a:spcPct val="0"/>
              </a:spcBef>
              <a:buFont typeface="Arial" panose="020B0604020202020204" pitchFamily="34" charset="0"/>
              <a:buNone/>
            </a:pPr>
            <a:r>
              <a:rPr lang="ru-RU" altLang="ru-RU" sz="3600" dirty="0"/>
              <a:t>б) выиграть какой-нибудь приз</a:t>
            </a:r>
          </a:p>
          <a:p>
            <a:pPr marL="0" indent="0" eaLnBrk="1" hangingPunct="1">
              <a:lnSpc>
                <a:spcPct val="110000"/>
              </a:lnSpc>
              <a:spcBef>
                <a:spcPct val="0"/>
              </a:spcBef>
              <a:buFont typeface="Arial" panose="020B0604020202020204" pitchFamily="34" charset="0"/>
              <a:buNone/>
            </a:pPr>
            <a:r>
              <a:rPr lang="ru-RU" altLang="ru-RU" sz="3600" dirty="0"/>
              <a:t>в) выиграть телевизор</a:t>
            </a:r>
          </a:p>
          <a:p>
            <a:pPr marL="0" indent="0" eaLnBrk="1" hangingPunct="1">
              <a:lnSpc>
                <a:spcPct val="110000"/>
              </a:lnSpc>
              <a:spcBef>
                <a:spcPct val="0"/>
              </a:spcBef>
              <a:buFont typeface="Arial" panose="020B0604020202020204" pitchFamily="34" charset="0"/>
              <a:buNone/>
            </a:pPr>
            <a:r>
              <a:rPr lang="ru-RU" altLang="ru-RU" sz="3600" dirty="0"/>
              <a:t>г) не выиграть никакого приза</a:t>
            </a:r>
          </a:p>
          <a:p>
            <a:pPr marL="0" indent="0" eaLnBrk="1" hangingPunct="1">
              <a:lnSpc>
                <a:spcPct val="100000"/>
              </a:lnSpc>
              <a:spcBef>
                <a:spcPct val="20000"/>
              </a:spcBef>
            </a:pPr>
            <a:endParaRPr lang="ru-RU" altLang="ru-RU" sz="3600" dirty="0"/>
          </a:p>
        </p:txBody>
      </p:sp>
      <p:sp>
        <p:nvSpPr>
          <p:cNvPr id="22534" name="Rectangle 6">
            <a:extLst>
              <a:ext uri="{FF2B5EF4-FFF2-40B4-BE49-F238E27FC236}">
                <a16:creationId xmlns:a16="http://schemas.microsoft.com/office/drawing/2014/main" id="{DEBDE70C-79AB-4957-93F6-06AE965F968E}"/>
              </a:ext>
            </a:extLst>
          </p:cNvPr>
          <p:cNvSpPr>
            <a:spLocks noChangeArrowheads="1"/>
          </p:cNvSpPr>
          <p:nvPr/>
        </p:nvSpPr>
        <p:spPr bwMode="auto">
          <a:xfrm>
            <a:off x="407368" y="665114"/>
            <a:ext cx="8568208" cy="2085975"/>
          </a:xfrm>
          <a:prstGeom prst="rect">
            <a:avLst/>
          </a:prstGeom>
          <a:noFill/>
          <a:ln>
            <a:noFill/>
          </a:ln>
          <a:effectLst/>
        </p:spPr>
        <p:txBody>
          <a:bodyPr wrap="square">
            <a:spAutoFit/>
          </a:bodyPr>
          <a:lstStyle/>
          <a:p>
            <a:pPr eaLnBrk="1" hangingPunct="1">
              <a:lnSpc>
                <a:spcPct val="90000"/>
              </a:lnSpc>
              <a:spcBef>
                <a:spcPct val="20000"/>
              </a:spcBef>
              <a:buClr>
                <a:srgbClr val="000000"/>
              </a:buClr>
              <a:buSzPct val="100000"/>
              <a:buFont typeface="Times New Roman" panose="02020603050405020304" pitchFamily="18" charset="0"/>
              <a:buNone/>
              <a:defRPr/>
            </a:pPr>
            <a:r>
              <a:rPr lang="ru-RU" altLang="ru-RU" sz="3600" dirty="0">
                <a:latin typeface="+mn-lt"/>
              </a:rPr>
              <a:t>В лотерее разыгрывалось 5 телевизоров, 25 магнитофонов, 30 фотоаппаратов. Всего было выпущено 3000 лотерейных билетов. Какова вероятность выиграть:</a:t>
            </a:r>
          </a:p>
        </p:txBody>
      </p:sp>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51DEE1B-ED15-4A2F-AEC0-B3EDA0FE10F9}"/>
              </a:ext>
            </a:extLst>
          </p:cNvPr>
          <p:cNvSpPr>
            <a:spLocks noGrp="1" noChangeArrowheads="1"/>
          </p:cNvSpPr>
          <p:nvPr>
            <p:ph type="title"/>
          </p:nvPr>
        </p:nvSpPr>
        <p:spPr>
          <a:xfrm>
            <a:off x="0" y="0"/>
            <a:ext cx="6096000" cy="692150"/>
          </a:xfrm>
        </p:spPr>
        <p:txBody>
          <a:bodyPr rtlCol="0">
            <a:normAutofit/>
          </a:bodyPr>
          <a:lstStyle/>
          <a:p>
            <a:pPr fontAlgn="auto">
              <a:spcAft>
                <a:spcPts val="0"/>
              </a:spcAft>
              <a:defRPr/>
            </a:pPr>
            <a:r>
              <a:rPr lang="ru-RU" altLang="ru-RU" sz="4000" dirty="0">
                <a:solidFill>
                  <a:srgbClr val="0066FF"/>
                </a:solidFill>
                <a:latin typeface="+mn-lt"/>
                <a:ea typeface="Microsoft YaHei" panose="020B0503020204020204" pitchFamily="34" charset="-122"/>
                <a:cs typeface="+mn-cs"/>
              </a:rPr>
              <a:t>Решение Задача 5 (а, б)</a:t>
            </a:r>
          </a:p>
        </p:txBody>
      </p:sp>
      <mc:AlternateContent xmlns:mc="http://schemas.openxmlformats.org/markup-compatibility/2006">
        <mc:Choice xmlns:a14="http://schemas.microsoft.com/office/drawing/2010/main" Requires="a14">
          <p:graphicFrame>
            <p:nvGraphicFramePr>
              <p:cNvPr id="2" name="Таблица 2">
                <a:extLst>
                  <a:ext uri="{FF2B5EF4-FFF2-40B4-BE49-F238E27FC236}">
                    <a16:creationId xmlns:a16="http://schemas.microsoft.com/office/drawing/2014/main" id="{1E9DAC95-DB7B-40D5-A17B-D5B7E287A05F}"/>
                  </a:ext>
                </a:extLst>
              </p:cNvPr>
              <p:cNvGraphicFramePr>
                <a:graphicFrameLocks noGrp="1"/>
              </p:cNvGraphicFramePr>
              <p:nvPr>
                <p:extLst>
                  <p:ext uri="{D42A27DB-BD31-4B8C-83A1-F6EECF244321}">
                    <p14:modId xmlns:p14="http://schemas.microsoft.com/office/powerpoint/2010/main" val="3361412504"/>
                  </p:ext>
                </p:extLst>
              </p:nvPr>
            </p:nvGraphicFramePr>
            <p:xfrm>
              <a:off x="767408" y="1340768"/>
              <a:ext cx="10513168" cy="4508881"/>
            </p:xfrm>
            <a:graphic>
              <a:graphicData uri="http://schemas.openxmlformats.org/drawingml/2006/table">
                <a:tbl>
                  <a:tblPr firstRow="1" bandRow="1">
                    <a:tableStyleId>{BDBED569-4797-4DF1-A0F4-6AAB3CD982D8}</a:tableStyleId>
                  </a:tblPr>
                  <a:tblGrid>
                    <a:gridCol w="5256583">
                      <a:extLst>
                        <a:ext uri="{9D8B030D-6E8A-4147-A177-3AD203B41FA5}">
                          <a16:colId xmlns:a16="http://schemas.microsoft.com/office/drawing/2014/main" val="3580951325"/>
                        </a:ext>
                      </a:extLst>
                    </a:gridCol>
                    <a:gridCol w="5256585">
                      <a:extLst>
                        <a:ext uri="{9D8B030D-6E8A-4147-A177-3AD203B41FA5}">
                          <a16:colId xmlns:a16="http://schemas.microsoft.com/office/drawing/2014/main" val="3908673232"/>
                        </a:ext>
                      </a:extLst>
                    </a:gridCol>
                  </a:tblGrid>
                  <a:tr h="0">
                    <a:tc>
                      <a:txBody>
                        <a:bodyPr/>
                        <a:lstStyle/>
                        <a:p>
                          <a:pPr marL="0" indent="0" eaLnBrk="1" hangingPunct="1">
                            <a:lnSpc>
                              <a:spcPct val="110000"/>
                            </a:lnSpc>
                            <a:spcBef>
                              <a:spcPct val="0"/>
                            </a:spcBef>
                            <a:buFont typeface="Arial" panose="020B0604020202020204" pitchFamily="34" charset="0"/>
                            <a:buNone/>
                          </a:pPr>
                          <a:r>
                            <a:rPr lang="ru-RU" altLang="ru-RU" sz="2800" dirty="0"/>
                            <a:t>а) выиграть фотоаппарат</a:t>
                          </a:r>
                        </a:p>
                      </a:txBody>
                      <a:tcPr/>
                    </a:tc>
                    <a:tc>
                      <a:txBody>
                        <a:bodyPr/>
                        <a:lstStyle/>
                        <a:p>
                          <a:pPr marL="0" indent="0" eaLnBrk="1" hangingPunct="1">
                            <a:lnSpc>
                              <a:spcPct val="110000"/>
                            </a:lnSpc>
                            <a:spcBef>
                              <a:spcPct val="0"/>
                            </a:spcBef>
                            <a:buFont typeface="Arial" panose="020B0604020202020204" pitchFamily="34" charset="0"/>
                            <a:buNone/>
                          </a:pPr>
                          <a:r>
                            <a:rPr lang="ru-RU" altLang="ru-RU" sz="2800" dirty="0"/>
                            <a:t>б) не выиграть никакого приза</a:t>
                          </a:r>
                        </a:p>
                      </a:txBody>
                      <a:tcPr/>
                    </a:tc>
                    <a:extLst>
                      <a:ext uri="{0D108BD9-81ED-4DB2-BD59-A6C34878D82A}">
                        <a16:rowId xmlns:a16="http://schemas.microsoft.com/office/drawing/2014/main" val="1410506621"/>
                      </a:ext>
                    </a:extLst>
                  </a:tr>
                  <a:tr h="505936">
                    <a:tc>
                      <a:txBody>
                        <a:bodyPr/>
                        <a:lstStyle/>
                        <a:p>
                          <a:pPr algn="ctr"/>
                          <a:r>
                            <a:rPr lang="ru-RU" sz="2800" dirty="0"/>
                            <a:t>Решение:</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t>Решение:</a:t>
                          </a:r>
                        </a:p>
                      </a:txBody>
                      <a:tcPr/>
                    </a:tc>
                    <a:extLst>
                      <a:ext uri="{0D108BD9-81ED-4DB2-BD59-A6C34878D82A}">
                        <a16:rowId xmlns:a16="http://schemas.microsoft.com/office/drawing/2014/main" val="2524703482"/>
                      </a:ext>
                    </a:extLst>
                  </a:tr>
                  <a:tr h="2922019">
                    <a:tc>
                      <a:txBody>
                        <a:bodyPr/>
                        <a:lstStyle/>
                        <a:p>
                          <a:r>
                            <a:rPr lang="ru-RU" sz="2800" dirty="0"/>
                            <a:t>Всего 3000 билетов.</a:t>
                          </a:r>
                        </a:p>
                        <a:p>
                          <a:r>
                            <a:rPr lang="ru-RU" sz="2800" dirty="0"/>
                            <a:t>Фотоаппаратов – 30,</a:t>
                          </a:r>
                        </a:p>
                        <a:p>
                          <a:endParaRPr lang="ru-RU" sz="280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28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ru-RU"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2800" i="1">
                                        <a:effectLst/>
                                        <a:latin typeface="Cambria Math" panose="02040503050406030204" pitchFamily="18" charset="0"/>
                                        <a:ea typeface="Calibri" panose="020F0502020204030204" pitchFamily="34" charset="0"/>
                                        <a:cs typeface="Times New Roman" panose="02020603050405020304" pitchFamily="18" charset="0"/>
                                      </a:rPr>
                                      <m:t>𝐴</m:t>
                                    </m:r>
                                  </m:e>
                                </m:d>
                                <m:r>
                                  <a:rPr lang="ru-RU"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30</m:t>
                                    </m:r>
                                  </m:num>
                                  <m:den>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3000</m:t>
                                    </m:r>
                                  </m:den>
                                </m:f>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01</m:t>
                                </m:r>
                              </m:oMath>
                            </m:oMathPara>
                          </a14:m>
                          <a:endParaRPr lang="ru-RU"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i="1" u="sng" dirty="0"/>
                            <a:t>Ответ: 0,01</a:t>
                          </a:r>
                          <a:endParaRPr lang="ru-RU" sz="2800" dirty="0"/>
                        </a:p>
                      </a:txBody>
                      <a:tcPr/>
                    </a:tc>
                    <a:tc>
                      <a:txBody>
                        <a:bodyPr/>
                        <a:lstStyle/>
                        <a:p>
                          <a:r>
                            <a:rPr lang="ru-RU" sz="2800" dirty="0"/>
                            <a:t>Всего 3000 билетов.</a:t>
                          </a:r>
                        </a:p>
                        <a:p>
                          <a:r>
                            <a:rPr lang="ru-RU" sz="2800" dirty="0"/>
                            <a:t>Билетов с призами будет:</a:t>
                          </a:r>
                        </a:p>
                        <a:p>
                          <a:r>
                            <a:rPr lang="ru-RU" sz="2800" dirty="0"/>
                            <a:t>5+25+30=60,</a:t>
                          </a:r>
                        </a:p>
                        <a:p>
                          <a:endParaRPr lang="ru-RU" sz="280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28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ru-RU"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2800" i="1">
                                        <a:effectLst/>
                                        <a:latin typeface="Cambria Math" panose="02040503050406030204" pitchFamily="18" charset="0"/>
                                        <a:ea typeface="Calibri" panose="020F0502020204030204" pitchFamily="34" charset="0"/>
                                        <a:cs typeface="Times New Roman" panose="02020603050405020304" pitchFamily="18" charset="0"/>
                                      </a:rPr>
                                      <m:t>𝐴</m:t>
                                    </m:r>
                                  </m:e>
                                </m:d>
                                <m:r>
                                  <a:rPr lang="ru-RU"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60</m:t>
                                    </m:r>
                                  </m:num>
                                  <m:den>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3000</m:t>
                                    </m:r>
                                  </m:den>
                                </m:f>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2</m:t>
                                    </m:r>
                                  </m:num>
                                  <m:den>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1000</m:t>
                                    </m:r>
                                  </m:den>
                                </m:f>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02</m:t>
                                </m:r>
                              </m:oMath>
                            </m:oMathPara>
                          </a14:m>
                          <a:endParaRPr lang="ru-RU"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i="1" u="sng" dirty="0"/>
                            <a:t>Ответ: 0,002</a:t>
                          </a:r>
                          <a:endParaRPr lang="ru-RU" sz="2800" dirty="0"/>
                        </a:p>
                      </a:txBody>
                      <a:tcPr/>
                    </a:tc>
                    <a:extLst>
                      <a:ext uri="{0D108BD9-81ED-4DB2-BD59-A6C34878D82A}">
                        <a16:rowId xmlns:a16="http://schemas.microsoft.com/office/drawing/2014/main" val="1771339801"/>
                      </a:ext>
                    </a:extLst>
                  </a:tr>
                </a:tbl>
              </a:graphicData>
            </a:graphic>
          </p:graphicFrame>
        </mc:Choice>
        <mc:Fallback>
          <p:graphicFrame>
            <p:nvGraphicFramePr>
              <p:cNvPr id="2" name="Таблица 2">
                <a:extLst>
                  <a:ext uri="{FF2B5EF4-FFF2-40B4-BE49-F238E27FC236}">
                    <a16:creationId xmlns:a16="http://schemas.microsoft.com/office/drawing/2014/main" id="{1E9DAC95-DB7B-40D5-A17B-D5B7E287A05F}"/>
                  </a:ext>
                </a:extLst>
              </p:cNvPr>
              <p:cNvGraphicFramePr>
                <a:graphicFrameLocks noGrp="1"/>
              </p:cNvGraphicFramePr>
              <p:nvPr>
                <p:extLst>
                  <p:ext uri="{D42A27DB-BD31-4B8C-83A1-F6EECF244321}">
                    <p14:modId xmlns:p14="http://schemas.microsoft.com/office/powerpoint/2010/main" val="3361412504"/>
                  </p:ext>
                </p:extLst>
              </p:nvPr>
            </p:nvGraphicFramePr>
            <p:xfrm>
              <a:off x="767408" y="1340768"/>
              <a:ext cx="10513168" cy="4508881"/>
            </p:xfrm>
            <a:graphic>
              <a:graphicData uri="http://schemas.openxmlformats.org/drawingml/2006/table">
                <a:tbl>
                  <a:tblPr firstRow="1" bandRow="1">
                    <a:tableStyleId>{BDBED569-4797-4DF1-A0F4-6AAB3CD982D8}</a:tableStyleId>
                  </a:tblPr>
                  <a:tblGrid>
                    <a:gridCol w="5256583">
                      <a:extLst>
                        <a:ext uri="{9D8B030D-6E8A-4147-A177-3AD203B41FA5}">
                          <a16:colId xmlns:a16="http://schemas.microsoft.com/office/drawing/2014/main" val="3580951325"/>
                        </a:ext>
                      </a:extLst>
                    </a:gridCol>
                    <a:gridCol w="5256585">
                      <a:extLst>
                        <a:ext uri="{9D8B030D-6E8A-4147-A177-3AD203B41FA5}">
                          <a16:colId xmlns:a16="http://schemas.microsoft.com/office/drawing/2014/main" val="3908673232"/>
                        </a:ext>
                      </a:extLst>
                    </a:gridCol>
                  </a:tblGrid>
                  <a:tr h="537337">
                    <a:tc>
                      <a:txBody>
                        <a:bodyPr/>
                        <a:lstStyle/>
                        <a:p>
                          <a:pPr marL="0" indent="0" eaLnBrk="1" hangingPunct="1">
                            <a:lnSpc>
                              <a:spcPct val="110000"/>
                            </a:lnSpc>
                            <a:spcBef>
                              <a:spcPct val="0"/>
                            </a:spcBef>
                            <a:buFont typeface="Arial" panose="020B0604020202020204" pitchFamily="34" charset="0"/>
                            <a:buNone/>
                          </a:pPr>
                          <a:r>
                            <a:rPr lang="ru-RU" altLang="ru-RU" sz="2800" dirty="0"/>
                            <a:t>а) выиграть фотоаппарат</a:t>
                          </a:r>
                        </a:p>
                      </a:txBody>
                      <a:tcPr/>
                    </a:tc>
                    <a:tc>
                      <a:txBody>
                        <a:bodyPr/>
                        <a:lstStyle/>
                        <a:p>
                          <a:pPr marL="0" indent="0" eaLnBrk="1" hangingPunct="1">
                            <a:lnSpc>
                              <a:spcPct val="110000"/>
                            </a:lnSpc>
                            <a:spcBef>
                              <a:spcPct val="0"/>
                            </a:spcBef>
                            <a:buFont typeface="Arial" panose="020B0604020202020204" pitchFamily="34" charset="0"/>
                            <a:buNone/>
                          </a:pPr>
                          <a:r>
                            <a:rPr lang="ru-RU" altLang="ru-RU" sz="2800" dirty="0"/>
                            <a:t>б) не выиграть никакого приза</a:t>
                          </a:r>
                        </a:p>
                      </a:txBody>
                      <a:tcPr/>
                    </a:tc>
                    <a:extLst>
                      <a:ext uri="{0D108BD9-81ED-4DB2-BD59-A6C34878D82A}">
                        <a16:rowId xmlns:a16="http://schemas.microsoft.com/office/drawing/2014/main" val="1410506621"/>
                      </a:ext>
                    </a:extLst>
                  </a:tr>
                  <a:tr h="518160">
                    <a:tc>
                      <a:txBody>
                        <a:bodyPr/>
                        <a:lstStyle/>
                        <a:p>
                          <a:pPr algn="ctr"/>
                          <a:r>
                            <a:rPr lang="ru-RU" sz="2800" dirty="0"/>
                            <a:t>Решение:</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t>Решение:</a:t>
                          </a:r>
                        </a:p>
                      </a:txBody>
                      <a:tcPr/>
                    </a:tc>
                    <a:extLst>
                      <a:ext uri="{0D108BD9-81ED-4DB2-BD59-A6C34878D82A}">
                        <a16:rowId xmlns:a16="http://schemas.microsoft.com/office/drawing/2014/main" val="2524703482"/>
                      </a:ext>
                    </a:extLst>
                  </a:tr>
                  <a:tr h="3453384">
                    <a:tc>
                      <a:txBody>
                        <a:bodyPr/>
                        <a:lstStyle/>
                        <a:p>
                          <a:endParaRPr lang="ru-RU"/>
                        </a:p>
                      </a:txBody>
                      <a:tcPr>
                        <a:blipFill>
                          <a:blip r:embed="rId2"/>
                          <a:stretch>
                            <a:fillRect l="-116" t="-31514" r="-100348" b="-4930"/>
                          </a:stretch>
                        </a:blipFill>
                      </a:tcPr>
                    </a:tc>
                    <a:tc>
                      <a:txBody>
                        <a:bodyPr/>
                        <a:lstStyle/>
                        <a:p>
                          <a:endParaRPr lang="ru-RU"/>
                        </a:p>
                      </a:txBody>
                      <a:tcPr>
                        <a:blipFill>
                          <a:blip r:embed="rId2"/>
                          <a:stretch>
                            <a:fillRect l="-100116" t="-31514" r="-348" b="-4930"/>
                          </a:stretch>
                        </a:blipFill>
                      </a:tcPr>
                    </a:tc>
                    <a:extLst>
                      <a:ext uri="{0D108BD9-81ED-4DB2-BD59-A6C34878D82A}">
                        <a16:rowId xmlns:a16="http://schemas.microsoft.com/office/drawing/2014/main" val="1771339801"/>
                      </a:ext>
                    </a:extLst>
                  </a:tr>
                </a:tbl>
              </a:graphicData>
            </a:graphic>
          </p:graphicFrame>
        </mc:Fallback>
      </mc:AlternateContent>
    </p:spTree>
    <p:extLst>
      <p:ext uri="{BB962C8B-B14F-4D97-AF65-F5344CB8AC3E}">
        <p14:creationId xmlns:p14="http://schemas.microsoft.com/office/powerpoint/2010/main" val="2226073593"/>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51DEE1B-ED15-4A2F-AEC0-B3EDA0FE10F9}"/>
              </a:ext>
            </a:extLst>
          </p:cNvPr>
          <p:cNvSpPr>
            <a:spLocks noGrp="1" noChangeArrowheads="1"/>
          </p:cNvSpPr>
          <p:nvPr>
            <p:ph type="title"/>
          </p:nvPr>
        </p:nvSpPr>
        <p:spPr>
          <a:xfrm>
            <a:off x="0" y="0"/>
            <a:ext cx="6096000" cy="692150"/>
          </a:xfrm>
        </p:spPr>
        <p:txBody>
          <a:bodyPr rtlCol="0">
            <a:normAutofit/>
          </a:bodyPr>
          <a:lstStyle/>
          <a:p>
            <a:pPr fontAlgn="auto">
              <a:spcAft>
                <a:spcPts val="0"/>
              </a:spcAft>
              <a:defRPr/>
            </a:pPr>
            <a:r>
              <a:rPr lang="ru-RU" altLang="ru-RU" sz="4000" dirty="0">
                <a:solidFill>
                  <a:srgbClr val="0066FF"/>
                </a:solidFill>
                <a:latin typeface="+mn-lt"/>
                <a:ea typeface="Microsoft YaHei" panose="020B0503020204020204" pitchFamily="34" charset="-122"/>
                <a:cs typeface="+mn-cs"/>
              </a:rPr>
              <a:t>Решение Задача 5 (а, г)</a:t>
            </a:r>
          </a:p>
        </p:txBody>
      </p:sp>
      <mc:AlternateContent xmlns:mc="http://schemas.openxmlformats.org/markup-compatibility/2006">
        <mc:Choice xmlns:a14="http://schemas.microsoft.com/office/drawing/2010/main" Requires="a14">
          <p:graphicFrame>
            <p:nvGraphicFramePr>
              <p:cNvPr id="2" name="Таблица 2">
                <a:extLst>
                  <a:ext uri="{FF2B5EF4-FFF2-40B4-BE49-F238E27FC236}">
                    <a16:creationId xmlns:a16="http://schemas.microsoft.com/office/drawing/2014/main" id="{1E9DAC95-DB7B-40D5-A17B-D5B7E287A05F}"/>
                  </a:ext>
                </a:extLst>
              </p:cNvPr>
              <p:cNvGraphicFramePr>
                <a:graphicFrameLocks noGrp="1"/>
              </p:cNvGraphicFramePr>
              <p:nvPr>
                <p:extLst>
                  <p:ext uri="{D42A27DB-BD31-4B8C-83A1-F6EECF244321}">
                    <p14:modId xmlns:p14="http://schemas.microsoft.com/office/powerpoint/2010/main" val="1179558390"/>
                  </p:ext>
                </p:extLst>
              </p:nvPr>
            </p:nvGraphicFramePr>
            <p:xfrm>
              <a:off x="767408" y="1340768"/>
              <a:ext cx="10513168" cy="4517581"/>
            </p:xfrm>
            <a:graphic>
              <a:graphicData uri="http://schemas.openxmlformats.org/drawingml/2006/table">
                <a:tbl>
                  <a:tblPr firstRow="1" bandRow="1">
                    <a:tableStyleId>{BDBED569-4797-4DF1-A0F4-6AAB3CD982D8}</a:tableStyleId>
                  </a:tblPr>
                  <a:tblGrid>
                    <a:gridCol w="5256583">
                      <a:extLst>
                        <a:ext uri="{9D8B030D-6E8A-4147-A177-3AD203B41FA5}">
                          <a16:colId xmlns:a16="http://schemas.microsoft.com/office/drawing/2014/main" val="3580951325"/>
                        </a:ext>
                      </a:extLst>
                    </a:gridCol>
                    <a:gridCol w="5256585">
                      <a:extLst>
                        <a:ext uri="{9D8B030D-6E8A-4147-A177-3AD203B41FA5}">
                          <a16:colId xmlns:a16="http://schemas.microsoft.com/office/drawing/2014/main" val="3908673232"/>
                        </a:ext>
                      </a:extLst>
                    </a:gridCol>
                  </a:tblGrid>
                  <a:tr h="0">
                    <a:tc>
                      <a:txBody>
                        <a:bodyPr/>
                        <a:lstStyle/>
                        <a:p>
                          <a:pPr marL="0" indent="0" eaLnBrk="1" hangingPunct="1">
                            <a:lnSpc>
                              <a:spcPct val="110000"/>
                            </a:lnSpc>
                            <a:spcBef>
                              <a:spcPct val="0"/>
                            </a:spcBef>
                            <a:buFont typeface="Arial" panose="020B0604020202020204" pitchFamily="34" charset="0"/>
                            <a:buNone/>
                          </a:pPr>
                          <a:r>
                            <a:rPr lang="ru-RU" altLang="ru-RU" sz="2800" dirty="0"/>
                            <a:t>в) выиграть фотоаппарат</a:t>
                          </a:r>
                        </a:p>
                      </a:txBody>
                      <a:tcPr/>
                    </a:tc>
                    <a:tc>
                      <a:txBody>
                        <a:bodyPr/>
                        <a:lstStyle/>
                        <a:p>
                          <a:pPr marL="0" indent="0" eaLnBrk="1" hangingPunct="1">
                            <a:lnSpc>
                              <a:spcPct val="110000"/>
                            </a:lnSpc>
                            <a:spcBef>
                              <a:spcPct val="0"/>
                            </a:spcBef>
                            <a:buFont typeface="Arial" panose="020B0604020202020204" pitchFamily="34" charset="0"/>
                            <a:buNone/>
                          </a:pPr>
                          <a:r>
                            <a:rPr lang="ru-RU" altLang="ru-RU" sz="2800" dirty="0"/>
                            <a:t>г) не выиграть никакого приза</a:t>
                          </a:r>
                        </a:p>
                      </a:txBody>
                      <a:tcPr/>
                    </a:tc>
                    <a:extLst>
                      <a:ext uri="{0D108BD9-81ED-4DB2-BD59-A6C34878D82A}">
                        <a16:rowId xmlns:a16="http://schemas.microsoft.com/office/drawing/2014/main" val="1410506621"/>
                      </a:ext>
                    </a:extLst>
                  </a:tr>
                  <a:tr h="505936">
                    <a:tc>
                      <a:txBody>
                        <a:bodyPr/>
                        <a:lstStyle/>
                        <a:p>
                          <a:pPr algn="ctr"/>
                          <a:r>
                            <a:rPr lang="ru-RU" sz="2800" dirty="0"/>
                            <a:t>Решение:</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t>Решение:</a:t>
                          </a:r>
                        </a:p>
                      </a:txBody>
                      <a:tcPr/>
                    </a:tc>
                    <a:extLst>
                      <a:ext uri="{0D108BD9-81ED-4DB2-BD59-A6C34878D82A}">
                        <a16:rowId xmlns:a16="http://schemas.microsoft.com/office/drawing/2014/main" val="2524703482"/>
                      </a:ext>
                    </a:extLst>
                  </a:tr>
                  <a:tr h="2922019">
                    <a:tc>
                      <a:txBody>
                        <a:bodyPr/>
                        <a:lstStyle/>
                        <a:p>
                          <a:r>
                            <a:rPr lang="ru-RU" sz="2800" dirty="0"/>
                            <a:t>Всего 3000 билетов.</a:t>
                          </a:r>
                        </a:p>
                        <a:p>
                          <a:r>
                            <a:rPr lang="ru-RU" sz="2800" dirty="0"/>
                            <a:t>Телевизоров – 5,</a:t>
                          </a:r>
                        </a:p>
                        <a:p>
                          <a:endParaRPr lang="ru-RU" sz="280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28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ru-RU"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2800" i="1">
                                        <a:effectLst/>
                                        <a:latin typeface="Cambria Math" panose="02040503050406030204" pitchFamily="18" charset="0"/>
                                        <a:ea typeface="Calibri" panose="020F0502020204030204" pitchFamily="34" charset="0"/>
                                        <a:cs typeface="Times New Roman" panose="02020603050405020304" pitchFamily="18" charset="0"/>
                                      </a:rPr>
                                      <m:t>𝐴</m:t>
                                    </m:r>
                                  </m:e>
                                </m:d>
                                <m:r>
                                  <a:rPr lang="ru-RU"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5</m:t>
                                    </m:r>
                                  </m:num>
                                  <m:den>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3000</m:t>
                                    </m:r>
                                  </m:den>
                                </m:f>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17</m:t>
                                </m:r>
                              </m:oMath>
                            </m:oMathPara>
                          </a14:m>
                          <a:endParaRPr lang="ru-RU"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i="1" u="sng" dirty="0"/>
                            <a:t>Ответ: 0,0017</a:t>
                          </a:r>
                          <a:endParaRPr lang="ru-RU" sz="2800" dirty="0"/>
                        </a:p>
                      </a:txBody>
                      <a:tcPr/>
                    </a:tc>
                    <a:tc>
                      <a:txBody>
                        <a:bodyPr/>
                        <a:lstStyle/>
                        <a:p>
                          <a:r>
                            <a:rPr lang="ru-RU" sz="2800" dirty="0"/>
                            <a:t>Всего 3000 билетов.</a:t>
                          </a:r>
                        </a:p>
                        <a:p>
                          <a:r>
                            <a:rPr lang="ru-RU" sz="2800" dirty="0"/>
                            <a:t>Билетов без призов будет:</a:t>
                          </a:r>
                        </a:p>
                        <a:p>
                          <a:r>
                            <a:rPr lang="ru-RU" sz="2800" dirty="0"/>
                            <a:t>3000-5-25-30=3000-60=2940,</a:t>
                          </a:r>
                        </a:p>
                        <a:p>
                          <a:endParaRPr lang="ru-RU" sz="2800" dirty="0"/>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28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ru-RU"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2800" i="1">
                                        <a:effectLst/>
                                        <a:latin typeface="Cambria Math" panose="02040503050406030204" pitchFamily="18" charset="0"/>
                                        <a:ea typeface="Calibri" panose="020F0502020204030204" pitchFamily="34" charset="0"/>
                                        <a:cs typeface="Times New Roman" panose="02020603050405020304" pitchFamily="18" charset="0"/>
                                      </a:rPr>
                                      <m:t>𝐴</m:t>
                                    </m:r>
                                  </m:e>
                                </m:d>
                                <m:r>
                                  <a:rPr lang="ru-RU"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2940</m:t>
                                    </m:r>
                                  </m:num>
                                  <m:den>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3000</m:t>
                                    </m:r>
                                  </m:den>
                                </m:f>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98</m:t>
                                    </m:r>
                                  </m:num>
                                  <m:den>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1000</m:t>
                                    </m:r>
                                  </m:den>
                                </m:f>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098</m:t>
                                </m:r>
                              </m:oMath>
                            </m:oMathPara>
                          </a14:m>
                          <a:endParaRPr lang="ru-RU"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i="1" u="sng" dirty="0"/>
                            <a:t>Ответ: 0,098</a:t>
                          </a:r>
                          <a:endParaRPr lang="ru-RU" sz="2800" dirty="0"/>
                        </a:p>
                      </a:txBody>
                      <a:tcPr/>
                    </a:tc>
                    <a:extLst>
                      <a:ext uri="{0D108BD9-81ED-4DB2-BD59-A6C34878D82A}">
                        <a16:rowId xmlns:a16="http://schemas.microsoft.com/office/drawing/2014/main" val="1771339801"/>
                      </a:ext>
                    </a:extLst>
                  </a:tr>
                </a:tbl>
              </a:graphicData>
            </a:graphic>
          </p:graphicFrame>
        </mc:Choice>
        <mc:Fallback>
          <p:graphicFrame>
            <p:nvGraphicFramePr>
              <p:cNvPr id="2" name="Таблица 2">
                <a:extLst>
                  <a:ext uri="{FF2B5EF4-FFF2-40B4-BE49-F238E27FC236}">
                    <a16:creationId xmlns:a16="http://schemas.microsoft.com/office/drawing/2014/main" id="{1E9DAC95-DB7B-40D5-A17B-D5B7E287A05F}"/>
                  </a:ext>
                </a:extLst>
              </p:cNvPr>
              <p:cNvGraphicFramePr>
                <a:graphicFrameLocks noGrp="1"/>
              </p:cNvGraphicFramePr>
              <p:nvPr>
                <p:extLst>
                  <p:ext uri="{D42A27DB-BD31-4B8C-83A1-F6EECF244321}">
                    <p14:modId xmlns:p14="http://schemas.microsoft.com/office/powerpoint/2010/main" val="1179558390"/>
                  </p:ext>
                </p:extLst>
              </p:nvPr>
            </p:nvGraphicFramePr>
            <p:xfrm>
              <a:off x="767408" y="1340768"/>
              <a:ext cx="10513168" cy="4517581"/>
            </p:xfrm>
            <a:graphic>
              <a:graphicData uri="http://schemas.openxmlformats.org/drawingml/2006/table">
                <a:tbl>
                  <a:tblPr firstRow="1" bandRow="1">
                    <a:tableStyleId>{BDBED569-4797-4DF1-A0F4-6AAB3CD982D8}</a:tableStyleId>
                  </a:tblPr>
                  <a:tblGrid>
                    <a:gridCol w="5256583">
                      <a:extLst>
                        <a:ext uri="{9D8B030D-6E8A-4147-A177-3AD203B41FA5}">
                          <a16:colId xmlns:a16="http://schemas.microsoft.com/office/drawing/2014/main" val="3580951325"/>
                        </a:ext>
                      </a:extLst>
                    </a:gridCol>
                    <a:gridCol w="5256585">
                      <a:extLst>
                        <a:ext uri="{9D8B030D-6E8A-4147-A177-3AD203B41FA5}">
                          <a16:colId xmlns:a16="http://schemas.microsoft.com/office/drawing/2014/main" val="3908673232"/>
                        </a:ext>
                      </a:extLst>
                    </a:gridCol>
                  </a:tblGrid>
                  <a:tr h="537337">
                    <a:tc>
                      <a:txBody>
                        <a:bodyPr/>
                        <a:lstStyle/>
                        <a:p>
                          <a:pPr marL="0" indent="0" eaLnBrk="1" hangingPunct="1">
                            <a:lnSpc>
                              <a:spcPct val="110000"/>
                            </a:lnSpc>
                            <a:spcBef>
                              <a:spcPct val="0"/>
                            </a:spcBef>
                            <a:buFont typeface="Arial" panose="020B0604020202020204" pitchFamily="34" charset="0"/>
                            <a:buNone/>
                          </a:pPr>
                          <a:r>
                            <a:rPr lang="ru-RU" altLang="ru-RU" sz="2800" dirty="0"/>
                            <a:t>в) выиграть фотоаппарат</a:t>
                          </a:r>
                        </a:p>
                      </a:txBody>
                      <a:tcPr/>
                    </a:tc>
                    <a:tc>
                      <a:txBody>
                        <a:bodyPr/>
                        <a:lstStyle/>
                        <a:p>
                          <a:pPr marL="0" indent="0" eaLnBrk="1" hangingPunct="1">
                            <a:lnSpc>
                              <a:spcPct val="110000"/>
                            </a:lnSpc>
                            <a:spcBef>
                              <a:spcPct val="0"/>
                            </a:spcBef>
                            <a:buFont typeface="Arial" panose="020B0604020202020204" pitchFamily="34" charset="0"/>
                            <a:buNone/>
                          </a:pPr>
                          <a:r>
                            <a:rPr lang="ru-RU" altLang="ru-RU" sz="2800" dirty="0"/>
                            <a:t>г) не выиграть никакого приза</a:t>
                          </a:r>
                        </a:p>
                      </a:txBody>
                      <a:tcPr/>
                    </a:tc>
                    <a:extLst>
                      <a:ext uri="{0D108BD9-81ED-4DB2-BD59-A6C34878D82A}">
                        <a16:rowId xmlns:a16="http://schemas.microsoft.com/office/drawing/2014/main" val="1410506621"/>
                      </a:ext>
                    </a:extLst>
                  </a:tr>
                  <a:tr h="518160">
                    <a:tc>
                      <a:txBody>
                        <a:bodyPr/>
                        <a:lstStyle/>
                        <a:p>
                          <a:pPr algn="ctr"/>
                          <a:r>
                            <a:rPr lang="ru-RU" sz="2800" dirty="0"/>
                            <a:t>Решение:</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t>Решение:</a:t>
                          </a:r>
                        </a:p>
                      </a:txBody>
                      <a:tcPr/>
                    </a:tc>
                    <a:extLst>
                      <a:ext uri="{0D108BD9-81ED-4DB2-BD59-A6C34878D82A}">
                        <a16:rowId xmlns:a16="http://schemas.microsoft.com/office/drawing/2014/main" val="2524703482"/>
                      </a:ext>
                    </a:extLst>
                  </a:tr>
                  <a:tr h="3462084">
                    <a:tc>
                      <a:txBody>
                        <a:bodyPr/>
                        <a:lstStyle/>
                        <a:p>
                          <a:endParaRPr lang="ru-RU"/>
                        </a:p>
                      </a:txBody>
                      <a:tcPr>
                        <a:blipFill>
                          <a:blip r:embed="rId2"/>
                          <a:stretch>
                            <a:fillRect l="-116" t="-31634" r="-100348" b="-4921"/>
                          </a:stretch>
                        </a:blipFill>
                      </a:tcPr>
                    </a:tc>
                    <a:tc>
                      <a:txBody>
                        <a:bodyPr/>
                        <a:lstStyle/>
                        <a:p>
                          <a:endParaRPr lang="ru-RU"/>
                        </a:p>
                      </a:txBody>
                      <a:tcPr>
                        <a:blipFill>
                          <a:blip r:embed="rId2"/>
                          <a:stretch>
                            <a:fillRect l="-100116" t="-31634" r="-348" b="-4921"/>
                          </a:stretch>
                        </a:blipFill>
                      </a:tcPr>
                    </a:tc>
                    <a:extLst>
                      <a:ext uri="{0D108BD9-81ED-4DB2-BD59-A6C34878D82A}">
                        <a16:rowId xmlns:a16="http://schemas.microsoft.com/office/drawing/2014/main" val="1771339801"/>
                      </a:ext>
                    </a:extLst>
                  </a:tr>
                </a:tbl>
              </a:graphicData>
            </a:graphic>
          </p:graphicFrame>
        </mc:Fallback>
      </mc:AlternateContent>
    </p:spTree>
    <p:extLst>
      <p:ext uri="{BB962C8B-B14F-4D97-AF65-F5344CB8AC3E}">
        <p14:creationId xmlns:p14="http://schemas.microsoft.com/office/powerpoint/2010/main" val="3588158712"/>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BA558D-375F-408B-A856-C548CC8575F3}"/>
              </a:ext>
            </a:extLst>
          </p:cNvPr>
          <p:cNvSpPr>
            <a:spLocks noGrp="1"/>
          </p:cNvSpPr>
          <p:nvPr>
            <p:ph type="title"/>
          </p:nvPr>
        </p:nvSpPr>
        <p:spPr>
          <a:xfrm>
            <a:off x="0" y="0"/>
            <a:ext cx="10920536" cy="549275"/>
          </a:xfrm>
        </p:spPr>
        <p:txBody>
          <a:bodyPr rtlCol="0">
            <a:noAutofit/>
          </a:bodyPr>
          <a:lstStyle/>
          <a:p>
            <a:pPr eaLnBrk="1" fontAlgn="auto" hangingPunct="1">
              <a:spcAft>
                <a:spcPts val="0"/>
              </a:spcAft>
              <a:defRPr/>
            </a:pPr>
            <a:r>
              <a:rPr lang="ru-RU" altLang="ru-RU" sz="4000" dirty="0">
                <a:solidFill>
                  <a:srgbClr val="0066FF"/>
                </a:solidFill>
                <a:latin typeface="+mn-lt"/>
                <a:ea typeface="Microsoft YaHei" panose="020B0503020204020204" pitchFamily="34" charset="-122"/>
                <a:cs typeface="+mn-cs"/>
              </a:rPr>
              <a:t>Роль маловероятных событий в жизни человека</a:t>
            </a:r>
            <a:endParaRPr lang="ru-RU" sz="4000" dirty="0">
              <a:solidFill>
                <a:srgbClr val="0066FF"/>
              </a:solidFill>
              <a:latin typeface="+mn-lt"/>
              <a:ea typeface="Microsoft YaHei" panose="020B0503020204020204" pitchFamily="34" charset="-122"/>
              <a:cs typeface="+mn-cs"/>
            </a:endParaRPr>
          </a:p>
        </p:txBody>
      </p:sp>
      <p:sp>
        <p:nvSpPr>
          <p:cNvPr id="6" name="TextBox 5">
            <a:extLst>
              <a:ext uri="{FF2B5EF4-FFF2-40B4-BE49-F238E27FC236}">
                <a16:creationId xmlns:a16="http://schemas.microsoft.com/office/drawing/2014/main" id="{6DC14339-9346-42CC-995A-292CDBD0563A}"/>
              </a:ext>
            </a:extLst>
          </p:cNvPr>
          <p:cNvSpPr txBox="1"/>
          <p:nvPr/>
        </p:nvSpPr>
        <p:spPr>
          <a:xfrm>
            <a:off x="1451484" y="678465"/>
            <a:ext cx="9289032" cy="1736646"/>
          </a:xfrm>
          <a:prstGeom prst="roundRect">
            <a:avLst/>
          </a:prstGeom>
          <a:solidFill>
            <a:schemeClr val="accent4">
              <a:lumMod val="60000"/>
              <a:lumOff val="40000"/>
            </a:schemeClr>
          </a:solidFill>
          <a:ln w="38100">
            <a:solidFill>
              <a:srgbClr val="0000FF"/>
            </a:solidFill>
          </a:ln>
        </p:spPr>
        <p:txBody>
          <a:bodyPr wrap="square">
            <a:spAutoFit/>
          </a:bodyPr>
          <a:lstStyle>
            <a:defPPr>
              <a:defRPr lang="en-GB"/>
            </a:defPPr>
            <a:lvl1pPr marL="0" indent="0" eaLnBrk="1" fontAlgn="auto" hangingPunct="1">
              <a:lnSpc>
                <a:spcPct val="100000"/>
              </a:lnSpc>
              <a:spcBef>
                <a:spcPts val="0"/>
              </a:spcBef>
              <a:buFontTx/>
              <a:buNone/>
              <a:defRPr sz="3200">
                <a:solidFill>
                  <a:srgbClr val="0000FF"/>
                </a:solidFill>
                <a:latin typeface="+mn-lt"/>
              </a:defRPr>
            </a:lvl1pPr>
          </a:lstStyle>
          <a:p>
            <a:r>
              <a:rPr lang="ru-RU" altLang="ru-RU" dirty="0">
                <a:solidFill>
                  <a:schemeClr val="tx1"/>
                </a:solidFill>
              </a:rPr>
              <a:t>Принцип практической невозможности: к маловероятным событиям при однократном проведении опыта относятся как к невозможным.</a:t>
            </a:r>
          </a:p>
        </p:txBody>
      </p:sp>
      <p:sp>
        <p:nvSpPr>
          <p:cNvPr id="7" name="TextBox 6">
            <a:extLst>
              <a:ext uri="{FF2B5EF4-FFF2-40B4-BE49-F238E27FC236}">
                <a16:creationId xmlns:a16="http://schemas.microsoft.com/office/drawing/2014/main" id="{202E1E29-C897-4E9F-A0F0-499A8ACEB4AF}"/>
              </a:ext>
            </a:extLst>
          </p:cNvPr>
          <p:cNvSpPr txBox="1"/>
          <p:nvPr/>
        </p:nvSpPr>
        <p:spPr>
          <a:xfrm>
            <a:off x="1451484" y="4674541"/>
            <a:ext cx="9289032" cy="1736646"/>
          </a:xfrm>
          <a:prstGeom prst="roundRect">
            <a:avLst/>
          </a:prstGeom>
          <a:solidFill>
            <a:schemeClr val="accent4">
              <a:lumMod val="60000"/>
              <a:lumOff val="40000"/>
            </a:schemeClr>
          </a:solidFill>
          <a:ln w="38100">
            <a:solidFill>
              <a:srgbClr val="0000FF"/>
            </a:solidFill>
          </a:ln>
        </p:spPr>
        <p:txBody>
          <a:bodyPr wrap="square">
            <a:spAutoFit/>
          </a:bodyPr>
          <a:lstStyle>
            <a:defPPr>
              <a:defRPr lang="en-GB"/>
            </a:defPPr>
            <a:lvl1pPr marL="0" indent="0" eaLnBrk="1" fontAlgn="auto" hangingPunct="1">
              <a:lnSpc>
                <a:spcPct val="100000"/>
              </a:lnSpc>
              <a:spcBef>
                <a:spcPts val="0"/>
              </a:spcBef>
              <a:buFontTx/>
              <a:buNone/>
              <a:defRPr sz="3200">
                <a:latin typeface="+mn-lt"/>
              </a:defRPr>
            </a:lvl1pPr>
          </a:lstStyle>
          <a:p>
            <a:r>
              <a:rPr lang="ru-RU" altLang="ru-RU" dirty="0"/>
              <a:t>Добиться того, чтобы несчастья и катастрофы не случались совсем, невозможно. Но можно и нужно делать все, чтобы этих событий было меньше!</a:t>
            </a:r>
          </a:p>
        </p:txBody>
      </p:sp>
      <p:sp>
        <p:nvSpPr>
          <p:cNvPr id="9" name="TextBox 8">
            <a:extLst>
              <a:ext uri="{FF2B5EF4-FFF2-40B4-BE49-F238E27FC236}">
                <a16:creationId xmlns:a16="http://schemas.microsoft.com/office/drawing/2014/main" id="{A2984D77-1F56-41EE-BE55-00F6977E1C02}"/>
              </a:ext>
            </a:extLst>
          </p:cNvPr>
          <p:cNvSpPr txBox="1"/>
          <p:nvPr/>
        </p:nvSpPr>
        <p:spPr>
          <a:xfrm>
            <a:off x="599728" y="2568849"/>
            <a:ext cx="10992544" cy="1815882"/>
          </a:xfrm>
          <a:prstGeom prst="rect">
            <a:avLst/>
          </a:prstGeom>
          <a:noFill/>
        </p:spPr>
        <p:txBody>
          <a:bodyPr wrap="square">
            <a:spAutoFit/>
          </a:bodyPr>
          <a:lstStyle/>
          <a:p>
            <a:r>
              <a:rPr lang="ru-RU" altLang="ru-RU" sz="2800" dirty="0">
                <a:latin typeface="+mn-lt"/>
              </a:rPr>
              <a:t>Например вероятность попасть под машину перебегая улицу, мала, но последствия этого события могут таковы, что пренебрегать этим нельзя! Есть пословица: «Незаряженное ружье раз в год стреляет!» Это как раз про маловероятные события.</a:t>
            </a:r>
            <a:endParaRPr lang="ru-RU" sz="2800" dirty="0">
              <a:latin typeface="+mn-lt"/>
            </a:endParaRPr>
          </a:p>
        </p:txBody>
      </p:sp>
    </p:spTree>
    <p:extLst>
      <p:ext uri="{BB962C8B-B14F-4D97-AF65-F5344CB8AC3E}">
        <p14:creationId xmlns:p14="http://schemas.microsoft.com/office/powerpoint/2010/main" val="1812247805"/>
      </p:ext>
    </p:extLst>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F31117-4F1F-4F07-BA3B-8DF20B41368D}"/>
              </a:ext>
            </a:extLst>
          </p:cNvPr>
          <p:cNvSpPr txBox="1"/>
          <p:nvPr/>
        </p:nvSpPr>
        <p:spPr>
          <a:xfrm>
            <a:off x="1271464" y="546260"/>
            <a:ext cx="9577064" cy="5909310"/>
          </a:xfrm>
          <a:prstGeom prst="rect">
            <a:avLst/>
          </a:prstGeom>
          <a:noFill/>
        </p:spPr>
        <p:txBody>
          <a:bodyPr wrap="square">
            <a:spAutoFit/>
          </a:bodyPr>
          <a:lstStyle/>
          <a:p>
            <a:r>
              <a:rPr lang="ru-RU" dirty="0"/>
              <a:t>Пример. Вероятность столкновения «Титаника» с айсбергом в ночь с 14 на 15 апреля 1912 года была крайне мала. Тут речь идёт даже не об одном, а о целой цепочке маловероятных событий, которые привели к самой знаменитой катастрофе ХХ века. По разным причинам только пять из семи ледовых предупреждений от различных судов дошли до капитана Эдварда Смита. Стоит также сказать, что за 20 лет, предшествовавших крушению «Титаника», было только несколько случаев столкновения судов с айсбергами, и все они обошлись без жертв. Не удивительно, что капитан Смит не придал большое значение предупреждениям — вероятность того, что айсберг нанесет серьезные повреждения гигантскому кораблю, казалась пренебрежимо малой. Капитан не снизил скорость. В апреле 1912 года в северной Атлантике установилось рекордное за 50 лет скопление дрейфующих льдов — айсберги достигли судоходных путей на месяц раньше обычного. Это произошло вследствие стечения ряда обстоятельств: совпадение направлений ветра и </a:t>
            </a:r>
            <a:r>
              <a:rPr lang="ru-RU" dirty="0" err="1"/>
              <a:t>Лабрадорского</a:t>
            </a:r>
            <a:r>
              <a:rPr lang="ru-RU" dirty="0"/>
              <a:t> течения; высокие приливы, вызванные рекордным приближением Луны к Земле (в январе 1912 г. расстояние до Луны достигло минимальной величины за последние 1400 лет). Неожиданным и маловероятным событием оказалось отсутствие биноклей у впередсмотрящих судна. На своевременность обнаружения опасности повлияло и то, что на пути «Титаника» оказался «чёрный» айсберг — айсберг, который перевернулся вверх подводной стороной, которая намного темнее надводной. Когда наблюдатели всё же увидели айсберг прямо по курсу (тоже маловероятно), они сообщили об этом первому помощнику капитана Уильяму </a:t>
            </a:r>
            <a:r>
              <a:rPr lang="ru-RU" dirty="0" err="1"/>
              <a:t>Мёрдоку</a:t>
            </a:r>
            <a:r>
              <a:rPr lang="ru-RU" dirty="0"/>
              <a:t>.</a:t>
            </a:r>
          </a:p>
        </p:txBody>
      </p:sp>
      <p:sp>
        <p:nvSpPr>
          <p:cNvPr id="7" name="Rectangle 2">
            <a:extLst>
              <a:ext uri="{FF2B5EF4-FFF2-40B4-BE49-F238E27FC236}">
                <a16:creationId xmlns:a16="http://schemas.microsoft.com/office/drawing/2014/main" id="{6A071C22-8E41-40D5-A5F0-97035EA2BC37}"/>
              </a:ext>
            </a:extLst>
          </p:cNvPr>
          <p:cNvSpPr>
            <a:spLocks noGrp="1" noChangeArrowheads="1"/>
          </p:cNvSpPr>
          <p:nvPr>
            <p:ph type="title"/>
          </p:nvPr>
        </p:nvSpPr>
        <p:spPr>
          <a:xfrm>
            <a:off x="0" y="0"/>
            <a:ext cx="10801200" cy="570674"/>
          </a:xfrm>
        </p:spPr>
        <p:txBody>
          <a:bodyPr rtlCol="0">
            <a:normAutofit fontScale="90000"/>
          </a:bodyPr>
          <a:lstStyle/>
          <a:p>
            <a:pPr eaLnBrk="1" fontAlgn="auto" hangingPunct="1">
              <a:spcAft>
                <a:spcPts val="0"/>
              </a:spcAft>
              <a:defRPr/>
            </a:pPr>
            <a:r>
              <a:rPr lang="ru-RU" altLang="ru-RU" sz="4000" dirty="0">
                <a:solidFill>
                  <a:srgbClr val="0066FF"/>
                </a:solidFill>
                <a:ea typeface="Microsoft YaHei" panose="020B0503020204020204" pitchFamily="34" charset="-122"/>
                <a:cs typeface="+mn-cs"/>
              </a:rPr>
              <a:t>Роль маловероятных событий в природе и обществе</a:t>
            </a: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A071C22-8E41-40D5-A5F0-97035EA2BC37}"/>
              </a:ext>
            </a:extLst>
          </p:cNvPr>
          <p:cNvSpPr>
            <a:spLocks noGrp="1" noChangeArrowheads="1"/>
          </p:cNvSpPr>
          <p:nvPr>
            <p:ph type="title"/>
          </p:nvPr>
        </p:nvSpPr>
        <p:spPr>
          <a:xfrm>
            <a:off x="0" y="0"/>
            <a:ext cx="10801200" cy="570674"/>
          </a:xfrm>
        </p:spPr>
        <p:txBody>
          <a:bodyPr rtlCol="0">
            <a:normAutofit fontScale="90000"/>
          </a:bodyPr>
          <a:lstStyle/>
          <a:p>
            <a:pPr eaLnBrk="1" fontAlgn="auto" hangingPunct="1">
              <a:spcAft>
                <a:spcPts val="0"/>
              </a:spcAft>
              <a:defRPr/>
            </a:pPr>
            <a:r>
              <a:rPr lang="ru-RU" altLang="ru-RU" sz="4000" dirty="0">
                <a:solidFill>
                  <a:srgbClr val="0066FF"/>
                </a:solidFill>
                <a:ea typeface="Microsoft YaHei" panose="020B0503020204020204" pitchFamily="34" charset="-122"/>
                <a:cs typeface="+mn-cs"/>
              </a:rPr>
              <a:t>Роль маловероятных событий в природе и обществе</a:t>
            </a:r>
          </a:p>
        </p:txBody>
      </p:sp>
      <p:sp>
        <p:nvSpPr>
          <p:cNvPr id="35842" name="Объект 6">
            <a:extLst>
              <a:ext uri="{FF2B5EF4-FFF2-40B4-BE49-F238E27FC236}">
                <a16:creationId xmlns:a16="http://schemas.microsoft.com/office/drawing/2014/main" id="{0D88D90C-0718-4714-B476-91B5DE02E698}"/>
              </a:ext>
            </a:extLst>
          </p:cNvPr>
          <p:cNvSpPr>
            <a:spLocks noGrp="1" noChangeArrowheads="1"/>
          </p:cNvSpPr>
          <p:nvPr>
            <p:ph idx="1"/>
          </p:nvPr>
        </p:nvSpPr>
        <p:spPr>
          <a:xfrm>
            <a:off x="1271464" y="3916544"/>
            <a:ext cx="10801200" cy="2880320"/>
          </a:xfrm>
        </p:spPr>
        <p:txBody>
          <a:bodyPr/>
          <a:lstStyle/>
          <a:p>
            <a:pPr marL="0" indent="0" eaLnBrk="1" hangingPunct="1">
              <a:buFont typeface="Arial" panose="020B0604020202020204" pitchFamily="34" charset="0"/>
              <a:buNone/>
            </a:pPr>
            <a:r>
              <a:rPr lang="ru-RU" sz="2000" dirty="0"/>
              <a:t>После катастрофы была принята «Международная конвенция по охране человеческой жизни на море», содержащая инструкции, направленные на снижение вероятности крушения судов и гибели людей в случае, если крушение произойдёт. В 1912 г. суда ВМС США начали следить за дрейфующими льдами, а в уже 1914 г. 14 стран учредили Международный ледовый патруль, задачей которого является мониторинг ледовой обстановки. На горьком опыте люди учатся снижать вероятность катастроф. В автомобилях работают две независимые тормозные системы. В больницах устанавливают запасные генераторы, чтобы аппараты жизнеобеспечения работали даже в случае отключения электричества. В самолётах все важные системы продублированы. Предложите школьникам вспомнить ещё примеры систем или правил, направленных на предотвращение аварий и катастроф. </a:t>
            </a:r>
            <a:endParaRPr lang="ru-RU" altLang="ru-RU" sz="3200" dirty="0"/>
          </a:p>
        </p:txBody>
      </p:sp>
      <p:pic>
        <p:nvPicPr>
          <p:cNvPr id="3" name="Рисунок 2">
            <a:extLst>
              <a:ext uri="{FF2B5EF4-FFF2-40B4-BE49-F238E27FC236}">
                <a16:creationId xmlns:a16="http://schemas.microsoft.com/office/drawing/2014/main" id="{AB20F006-18AF-458E-B3E9-95703BE1DF34}"/>
              </a:ext>
            </a:extLst>
          </p:cNvPr>
          <p:cNvPicPr>
            <a:picLocks noChangeAspect="1"/>
          </p:cNvPicPr>
          <p:nvPr/>
        </p:nvPicPr>
        <p:blipFill>
          <a:blip r:embed="rId2"/>
          <a:stretch>
            <a:fillRect/>
          </a:stretch>
        </p:blipFill>
        <p:spPr>
          <a:xfrm>
            <a:off x="5708345" y="570674"/>
            <a:ext cx="4945162" cy="3256570"/>
          </a:xfrm>
          <a:prstGeom prst="rect">
            <a:avLst/>
          </a:prstGeom>
        </p:spPr>
      </p:pic>
      <p:sp>
        <p:nvSpPr>
          <p:cNvPr id="8" name="TextBox 7">
            <a:extLst>
              <a:ext uri="{FF2B5EF4-FFF2-40B4-BE49-F238E27FC236}">
                <a16:creationId xmlns:a16="http://schemas.microsoft.com/office/drawing/2014/main" id="{B400C1AD-B721-4B99-B349-3515AE4D8820}"/>
              </a:ext>
            </a:extLst>
          </p:cNvPr>
          <p:cNvSpPr txBox="1"/>
          <p:nvPr/>
        </p:nvSpPr>
        <p:spPr>
          <a:xfrm>
            <a:off x="191344" y="570674"/>
            <a:ext cx="5544616" cy="3256570"/>
          </a:xfrm>
          <a:prstGeom prst="rect">
            <a:avLst/>
          </a:prstGeom>
          <a:noFill/>
        </p:spPr>
        <p:txBody>
          <a:bodyPr wrap="square">
            <a:spAutoFit/>
          </a:bodyPr>
          <a:lstStyle/>
          <a:p>
            <a:r>
              <a:rPr lang="ru-RU" dirty="0"/>
              <a:t>Опытный мореплаватель плохо оценил ситуацию и отдал губительные команды «лево на борт» и «стоп машина». «Титаник» медленно отклонялся влево, подставляя айсбергу правый борт. Возможно, продолжая двигаться по прямой, «Титаник» получил бы повреждения, но остался бы на плаву, как это случилось с пароходом «Ниагара» несколькими днями раньше. Если бы каждое из этих отдельных маловероятных событий не случилось, то в апрельской Атлантике не погибли бы 1496 человек. </a:t>
            </a:r>
          </a:p>
        </p:txBody>
      </p:sp>
    </p:spTree>
    <p:extLst>
      <p:ext uri="{BB962C8B-B14F-4D97-AF65-F5344CB8AC3E}">
        <p14:creationId xmlns:p14="http://schemas.microsoft.com/office/powerpoint/2010/main" val="1887071418"/>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ъект 6">
            <a:extLst>
              <a:ext uri="{FF2B5EF4-FFF2-40B4-BE49-F238E27FC236}">
                <a16:creationId xmlns:a16="http://schemas.microsoft.com/office/drawing/2014/main" id="{0D88D90C-0718-4714-B476-91B5DE02E698}"/>
              </a:ext>
            </a:extLst>
          </p:cNvPr>
          <p:cNvSpPr>
            <a:spLocks noGrp="1" noChangeArrowheads="1"/>
          </p:cNvSpPr>
          <p:nvPr>
            <p:ph idx="1"/>
          </p:nvPr>
        </p:nvSpPr>
        <p:spPr>
          <a:xfrm>
            <a:off x="1271464" y="1412565"/>
            <a:ext cx="9575800" cy="4032870"/>
          </a:xfrm>
        </p:spPr>
        <p:txBody>
          <a:bodyPr>
            <a:normAutofit/>
          </a:bodyPr>
          <a:lstStyle/>
          <a:p>
            <a:pPr marL="0" indent="0" eaLnBrk="1" hangingPunct="1">
              <a:buFont typeface="Arial" panose="020B0604020202020204" pitchFamily="34" charset="0"/>
              <a:buNone/>
            </a:pPr>
            <a:r>
              <a:rPr lang="ru-RU" altLang="ru-RU" sz="5400" b="1" dirty="0">
                <a:effectLst>
                  <a:outerShdw blurRad="38100" dist="38100" dir="2700000" algn="tl">
                    <a:srgbClr val="000000">
                      <a:alpha val="43137"/>
                    </a:srgbClr>
                  </a:outerShdw>
                </a:effectLst>
              </a:rPr>
              <a:t>Домашнее задание</a:t>
            </a:r>
          </a:p>
          <a:p>
            <a:pPr marL="0" indent="0" eaLnBrk="1" hangingPunct="1">
              <a:buFont typeface="Arial" panose="020B0604020202020204" pitchFamily="34" charset="0"/>
              <a:buNone/>
            </a:pPr>
            <a:r>
              <a:rPr lang="ru-RU" altLang="ru-RU" sz="5400" b="1" dirty="0">
                <a:effectLst>
                  <a:outerShdw blurRad="38100" dist="38100" dir="2700000" algn="tl">
                    <a:srgbClr val="000000">
                      <a:alpha val="43137"/>
                    </a:srgbClr>
                  </a:outerShdw>
                </a:effectLst>
              </a:rPr>
              <a:t>§ 28</a:t>
            </a:r>
            <a:r>
              <a:rPr lang="en-US" altLang="ru-RU" sz="5400" b="1" dirty="0">
                <a:effectLst>
                  <a:outerShdw blurRad="38100" dist="38100" dir="2700000" algn="tl">
                    <a:srgbClr val="000000">
                      <a:alpha val="43137"/>
                    </a:srgbClr>
                  </a:outerShdw>
                </a:effectLst>
              </a:rPr>
              <a:t> </a:t>
            </a:r>
            <a:r>
              <a:rPr lang="ru-RU" altLang="ru-RU" sz="5400" b="1" dirty="0">
                <a:effectLst>
                  <a:outerShdw blurRad="38100" dist="38100" dir="2700000" algn="tl">
                    <a:srgbClr val="000000">
                      <a:alpha val="43137"/>
                    </a:srgbClr>
                  </a:outerShdw>
                </a:effectLst>
              </a:rPr>
              <a:t>стр. 109-112, №</a:t>
            </a:r>
            <a:r>
              <a:rPr lang="en-US" altLang="ru-RU" sz="5400" b="1" dirty="0">
                <a:effectLst>
                  <a:outerShdw blurRad="38100" dist="38100" dir="2700000" algn="tl">
                    <a:srgbClr val="000000">
                      <a:alpha val="43137"/>
                    </a:srgbClr>
                  </a:outerShdw>
                </a:effectLst>
              </a:rPr>
              <a:t> 183</a:t>
            </a:r>
            <a:r>
              <a:rPr lang="ru-RU" altLang="ru-RU" sz="5400" b="1" dirty="0">
                <a:effectLst>
                  <a:outerShdw blurRad="38100" dist="38100" dir="2700000" algn="tl">
                    <a:srgbClr val="000000">
                      <a:alpha val="43137"/>
                    </a:srgbClr>
                  </a:outerShdw>
                </a:effectLst>
              </a:rPr>
              <a:t>,</a:t>
            </a:r>
            <a:r>
              <a:rPr lang="en-US" altLang="ru-RU" sz="5400" b="1" dirty="0">
                <a:effectLst>
                  <a:outerShdw blurRad="38100" dist="38100" dir="2700000" algn="tl">
                    <a:srgbClr val="000000">
                      <a:alpha val="43137"/>
                    </a:srgbClr>
                  </a:outerShdw>
                </a:effectLst>
              </a:rPr>
              <a:t> 184</a:t>
            </a:r>
            <a:r>
              <a:rPr lang="ru-RU" altLang="ru-RU" sz="5400" b="1" dirty="0">
                <a:effectLst>
                  <a:outerShdw blurRad="38100" dist="38100" dir="2700000" algn="tl">
                    <a:srgbClr val="000000">
                      <a:alpha val="43137"/>
                    </a:srgbClr>
                  </a:outerShdw>
                </a:effectLst>
              </a:rPr>
              <a:t>.</a:t>
            </a:r>
            <a:endParaRPr lang="en-US" altLang="ru-RU" sz="5400" b="1" dirty="0">
              <a:effectLst>
                <a:outerShdw blurRad="38100" dist="38100" dir="2700000" algn="tl">
                  <a:srgbClr val="000000">
                    <a:alpha val="43137"/>
                  </a:srgbClr>
                </a:outerShdw>
              </a:effectLst>
            </a:endParaRPr>
          </a:p>
          <a:p>
            <a:pPr marL="0" indent="0" eaLnBrk="1" hangingPunct="1">
              <a:buFont typeface="Arial" panose="020B0604020202020204" pitchFamily="34" charset="0"/>
              <a:buNone/>
            </a:pPr>
            <a:r>
              <a:rPr lang="ru-RU" altLang="ru-RU" sz="5400" b="1" dirty="0">
                <a:effectLst>
                  <a:outerShdw blurRad="38100" dist="38100" dir="2700000" algn="tl">
                    <a:srgbClr val="000000">
                      <a:alpha val="43137"/>
                    </a:srgbClr>
                  </a:outerShdw>
                </a:effectLst>
              </a:rPr>
              <a:t>Задача. </a:t>
            </a:r>
            <a:r>
              <a:rPr lang="ru-RU" altLang="ru-RU" sz="3200" dirty="0"/>
              <a:t>В урне находится 15 белых, 5 красных и 10 чёрных шаров. Наугад извлекается 1 шар, найти вероятность того, что он будет:</a:t>
            </a:r>
          </a:p>
          <a:p>
            <a:pPr marL="0" indent="0" eaLnBrk="1" hangingPunct="1">
              <a:buFont typeface="Arial" panose="020B0604020202020204" pitchFamily="34" charset="0"/>
              <a:buNone/>
            </a:pPr>
            <a:r>
              <a:rPr lang="ru-RU" altLang="ru-RU" sz="3200" dirty="0"/>
              <a:t>а) белым, б) красным, в) чёрным или белым.</a:t>
            </a:r>
          </a:p>
        </p:txBody>
      </p:sp>
    </p:spTree>
    <p:extLst>
      <p:ext uri="{BB962C8B-B14F-4D97-AF65-F5344CB8AC3E}">
        <p14:creationId xmlns:p14="http://schemas.microsoft.com/office/powerpoint/2010/main" val="1509439214"/>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BA558D-375F-408B-A856-C548CC8575F3}"/>
              </a:ext>
            </a:extLst>
          </p:cNvPr>
          <p:cNvSpPr>
            <a:spLocks noGrp="1"/>
          </p:cNvSpPr>
          <p:nvPr>
            <p:ph type="title"/>
          </p:nvPr>
        </p:nvSpPr>
        <p:spPr>
          <a:xfrm>
            <a:off x="0" y="0"/>
            <a:ext cx="3432175" cy="549275"/>
          </a:xfrm>
        </p:spPr>
        <p:txBody>
          <a:bodyPr rtlCol="0">
            <a:noAutofit/>
          </a:bodyPr>
          <a:lstStyle/>
          <a:p>
            <a:pPr>
              <a:defRPr/>
            </a:pPr>
            <a:r>
              <a:rPr lang="ru-RU" altLang="ru-RU" sz="4000" dirty="0">
                <a:solidFill>
                  <a:srgbClr val="0066FF"/>
                </a:solidFill>
                <a:latin typeface="+mn-lt"/>
                <a:ea typeface="Microsoft YaHei" panose="020B0503020204020204" pitchFamily="34" charset="-122"/>
                <a:cs typeface="+mn-cs"/>
              </a:rPr>
              <a:t>Определение</a:t>
            </a:r>
            <a:endParaRPr lang="ru-RU" sz="4000" dirty="0">
              <a:solidFill>
                <a:srgbClr val="0066FF"/>
              </a:solidFill>
              <a:latin typeface="+mn-lt"/>
              <a:ea typeface="Microsoft YaHei" panose="020B0503020204020204" pitchFamily="34" charset="-122"/>
              <a:cs typeface="+mn-cs"/>
            </a:endParaRPr>
          </a:p>
        </p:txBody>
      </p:sp>
      <mc:AlternateContent xmlns:mc="http://schemas.openxmlformats.org/markup-compatibility/2006" xmlns:a14="http://schemas.microsoft.com/office/drawing/2010/main">
        <mc:Choice Requires="a14">
          <p:sp>
            <p:nvSpPr>
              <p:cNvPr id="16387" name="Объект 2">
                <a:extLst>
                  <a:ext uri="{FF2B5EF4-FFF2-40B4-BE49-F238E27FC236}">
                    <a16:creationId xmlns:a16="http://schemas.microsoft.com/office/drawing/2014/main" id="{B8E9E10C-A403-4F53-A5BC-769E68AA8587}"/>
                  </a:ext>
                </a:extLst>
              </p:cNvPr>
              <p:cNvSpPr>
                <a:spLocks noGrp="1" noChangeArrowheads="1"/>
              </p:cNvSpPr>
              <p:nvPr>
                <p:ph idx="1"/>
              </p:nvPr>
            </p:nvSpPr>
            <p:spPr>
              <a:xfrm>
                <a:off x="443372" y="2580455"/>
                <a:ext cx="11305256" cy="3312368"/>
              </a:xfrm>
            </p:spPr>
            <p:txBody>
              <a:bodyPr rtlCol="0">
                <a:noAutofit/>
              </a:bodyPr>
              <a:lstStyle/>
              <a:p>
                <a:pPr marL="0" indent="0" eaLnBrk="1" fontAlgn="auto" hangingPunct="1">
                  <a:spcAft>
                    <a:spcPts val="0"/>
                  </a:spcAft>
                  <a:buFont typeface="Arial" panose="020B0604020202020204" pitchFamily="34" charset="0"/>
                  <a:buNone/>
                  <a:defRPr/>
                </a:pPr>
                <a:endParaRPr lang="en-US" altLang="ru-RU" dirty="0"/>
              </a:p>
              <a:p>
                <a:pPr marL="0" indent="0">
                  <a:buNone/>
                  <a:defRPr/>
                </a:pPr>
                <a14:m>
                  <m:oMathPara xmlns:m="http://schemas.openxmlformats.org/officeDocument/2006/math">
                    <m:oMathParaPr>
                      <m:jc m:val="centerGroup"/>
                    </m:oMathParaPr>
                    <m:oMath xmlns:m="http://schemas.openxmlformats.org/officeDocument/2006/math">
                      <m:r>
                        <a:rPr lang="ru-RU" sz="54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ru-RU" sz="54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5400" i="1">
                              <a:effectLst/>
                              <a:latin typeface="Cambria Math" panose="02040503050406030204" pitchFamily="18" charset="0"/>
                              <a:ea typeface="Calibri" panose="020F0502020204030204" pitchFamily="34" charset="0"/>
                              <a:cs typeface="Times New Roman" panose="02020603050405020304" pitchFamily="18" charset="0"/>
                            </a:rPr>
                            <m:t>𝐴</m:t>
                          </m:r>
                        </m:e>
                      </m:d>
                      <m:r>
                        <a:rPr lang="ru-RU" sz="5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5400"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5400" i="1">
                              <a:effectLst/>
                              <a:latin typeface="Cambria Math" panose="02040503050406030204" pitchFamily="18" charset="0"/>
                              <a:ea typeface="Calibri" panose="020F0502020204030204" pitchFamily="34" charset="0"/>
                              <a:cs typeface="Times New Roman" panose="02020603050405020304" pitchFamily="18" charset="0"/>
                            </a:rPr>
                            <m:t>𝑚</m:t>
                          </m:r>
                        </m:num>
                        <m:den>
                          <m:r>
                            <a:rPr lang="ru-RU" sz="5400" i="1">
                              <a:effectLst/>
                              <a:latin typeface="Cambria Math" panose="02040503050406030204" pitchFamily="18" charset="0"/>
                              <a:ea typeface="Calibri" panose="020F0502020204030204" pitchFamily="34" charset="0"/>
                              <a:cs typeface="Times New Roman" panose="02020603050405020304" pitchFamily="18" charset="0"/>
                            </a:rPr>
                            <m:t>𝑛</m:t>
                          </m:r>
                        </m:den>
                      </m:f>
                    </m:oMath>
                  </m:oMathPara>
                </a14:m>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ru-RU" altLang="ru-RU" sz="3200" dirty="0"/>
                  <a:t>где    </a:t>
                </a:r>
                <a:r>
                  <a:rPr lang="ru-RU" altLang="ru-RU" sz="4000" b="1" i="1" dirty="0"/>
                  <a:t>m</a:t>
                </a:r>
                <a:r>
                  <a:rPr lang="ru-RU" altLang="ru-RU" sz="3200" dirty="0"/>
                  <a:t> - число исходов, благоприятствующих осуществлению события, а </a:t>
                </a:r>
                <a:r>
                  <a:rPr lang="ru-RU" altLang="ru-RU" sz="4000" b="1" i="1" dirty="0"/>
                  <a:t>n</a:t>
                </a:r>
                <a:r>
                  <a:rPr lang="ru-RU" altLang="ru-RU" sz="3200" dirty="0"/>
                  <a:t> - число всех возможных исходов. </a:t>
                </a:r>
              </a:p>
              <a:p>
                <a:pPr eaLnBrk="1" fontAlgn="auto" hangingPunct="1">
                  <a:spcAft>
                    <a:spcPts val="0"/>
                  </a:spcAft>
                  <a:defRPr/>
                </a:pPr>
                <a:endParaRPr lang="ru-RU" altLang="ru-RU" dirty="0"/>
              </a:p>
            </p:txBody>
          </p:sp>
        </mc:Choice>
        <mc:Fallback xmlns="">
          <p:sp>
            <p:nvSpPr>
              <p:cNvPr id="16387" name="Объект 2">
                <a:extLst>
                  <a:ext uri="{FF2B5EF4-FFF2-40B4-BE49-F238E27FC236}">
                    <a16:creationId xmlns:a16="http://schemas.microsoft.com/office/drawing/2014/main" id="{B8E9E10C-A403-4F53-A5BC-769E68AA8587}"/>
                  </a:ext>
                </a:extLst>
              </p:cNvPr>
              <p:cNvSpPr>
                <a:spLocks noGrp="1" noRot="1" noChangeAspect="1" noMove="1" noResize="1" noEditPoints="1" noAdjustHandles="1" noChangeArrowheads="1" noChangeShapeType="1" noTextEdit="1"/>
              </p:cNvSpPr>
              <p:nvPr>
                <p:ph idx="1"/>
              </p:nvPr>
            </p:nvSpPr>
            <p:spPr>
              <a:xfrm>
                <a:off x="443372" y="2580455"/>
                <a:ext cx="11305256" cy="3312368"/>
              </a:xfrm>
              <a:blipFill>
                <a:blip r:embed="rId2"/>
                <a:stretch>
                  <a:fillRect l="-1402"/>
                </a:stretch>
              </a:blipFill>
            </p:spPr>
            <p:txBody>
              <a:bodyPr/>
              <a:lstStyle/>
              <a:p>
                <a:r>
                  <a:rPr lang="ru-RU">
                    <a:noFill/>
                  </a:rPr>
                  <a:t> </a:t>
                </a:r>
              </a:p>
            </p:txBody>
          </p:sp>
        </mc:Fallback>
      </mc:AlternateContent>
      <p:sp>
        <p:nvSpPr>
          <p:cNvPr id="6" name="TextBox 5">
            <a:extLst>
              <a:ext uri="{FF2B5EF4-FFF2-40B4-BE49-F238E27FC236}">
                <a16:creationId xmlns:a16="http://schemas.microsoft.com/office/drawing/2014/main" id="{6DC14339-9346-42CC-995A-292CDBD0563A}"/>
              </a:ext>
            </a:extLst>
          </p:cNvPr>
          <p:cNvSpPr txBox="1"/>
          <p:nvPr/>
        </p:nvSpPr>
        <p:spPr>
          <a:xfrm>
            <a:off x="623392" y="639498"/>
            <a:ext cx="10513168" cy="1940957"/>
          </a:xfrm>
          <a:prstGeom prst="roundRect">
            <a:avLst/>
          </a:prstGeom>
          <a:solidFill>
            <a:schemeClr val="accent4">
              <a:lumMod val="60000"/>
              <a:lumOff val="40000"/>
            </a:schemeClr>
          </a:solidFill>
          <a:ln w="38100">
            <a:solidFill>
              <a:srgbClr val="0000FF"/>
            </a:solidFill>
          </a:ln>
        </p:spPr>
        <p:txBody>
          <a:bodyPr wrap="square">
            <a:spAutoFit/>
          </a:bodyPr>
          <a:lstStyle>
            <a:defPPr>
              <a:defRPr lang="en-GB"/>
            </a:defPPr>
            <a:lvl1pPr marL="0" indent="0" eaLnBrk="1" fontAlgn="auto" hangingPunct="1">
              <a:lnSpc>
                <a:spcPct val="100000"/>
              </a:lnSpc>
              <a:spcBef>
                <a:spcPts val="0"/>
              </a:spcBef>
              <a:buFontTx/>
              <a:buNone/>
              <a:defRPr sz="3600">
                <a:latin typeface="+mn-lt"/>
              </a:defRPr>
            </a:lvl1pPr>
          </a:lstStyle>
          <a:p>
            <a:r>
              <a:rPr lang="ru-RU" altLang="ru-RU" dirty="0">
                <a:solidFill>
                  <a:srgbClr val="0000FF"/>
                </a:solidFill>
              </a:rPr>
              <a:t>Вероятностью события А</a:t>
            </a:r>
            <a:r>
              <a:rPr lang="en-US" altLang="ru-RU" dirty="0">
                <a:solidFill>
                  <a:srgbClr val="0000FF"/>
                </a:solidFill>
              </a:rPr>
              <a:t> </a:t>
            </a:r>
            <a:r>
              <a:rPr lang="ru-RU" altLang="ru-RU" dirty="0"/>
              <a:t>называется отношение </a:t>
            </a:r>
          </a:p>
          <a:p>
            <a:r>
              <a:rPr lang="ru-RU" altLang="ru-RU" dirty="0"/>
              <a:t>числа благоприятных для него исходов испытания к числу всех равновозможных исходов.</a:t>
            </a: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C199C62-119F-4910-A175-17A461E2E32B}"/>
              </a:ext>
            </a:extLst>
          </p:cNvPr>
          <p:cNvSpPr>
            <a:spLocks noGrp="1" noChangeArrowheads="1"/>
          </p:cNvSpPr>
          <p:nvPr>
            <p:ph type="title"/>
          </p:nvPr>
        </p:nvSpPr>
        <p:spPr>
          <a:xfrm>
            <a:off x="3432175" y="9525"/>
            <a:ext cx="4248150" cy="971550"/>
          </a:xfrm>
        </p:spPr>
        <p:txBody>
          <a:bodyPr rtlCol="0">
            <a:normAutofit/>
          </a:bodyPr>
          <a:lstStyle/>
          <a:p>
            <a:pPr algn="ctr" eaLnBrk="1" fontAlgn="auto" hangingPunct="1">
              <a:spcAft>
                <a:spcPts val="0"/>
              </a:spcAft>
              <a:defRPr/>
            </a:pPr>
            <a:r>
              <a:rPr lang="ru-RU" altLang="ru-RU" sz="6000" b="1" dirty="0">
                <a:solidFill>
                  <a:srgbClr val="0066FF"/>
                </a:solidFill>
                <a:effectLst>
                  <a:outerShdw blurRad="38100" dist="38100" dir="2700000" algn="tl">
                    <a:srgbClr val="C0C0C0"/>
                  </a:outerShdw>
                </a:effectLst>
              </a:rPr>
              <a:t>Запомни!</a:t>
            </a:r>
            <a:endParaRPr lang="ru-RU" altLang="ru-RU" sz="6000" b="1" dirty="0">
              <a:solidFill>
                <a:srgbClr val="0066FF"/>
              </a:solidFill>
              <a:effectLst>
                <a:outerShdw blurRad="38100" dist="38100" dir="2700000" algn="tl">
                  <a:srgbClr val="C0C0C0"/>
                </a:outerShdw>
              </a:effectLst>
              <a:latin typeface="Arial" panose="020B0604020202020204" pitchFamily="34" charset="0"/>
            </a:endParaRPr>
          </a:p>
        </p:txBody>
      </p:sp>
      <p:sp>
        <p:nvSpPr>
          <p:cNvPr id="29699" name="Rectangle 3">
            <a:extLst>
              <a:ext uri="{FF2B5EF4-FFF2-40B4-BE49-F238E27FC236}">
                <a16:creationId xmlns:a16="http://schemas.microsoft.com/office/drawing/2014/main" id="{27D02E6F-34E6-4931-91B6-45E3B88D691A}"/>
              </a:ext>
            </a:extLst>
          </p:cNvPr>
          <p:cNvSpPr>
            <a:spLocks noGrp="1" noChangeArrowheads="1"/>
          </p:cNvSpPr>
          <p:nvPr>
            <p:ph idx="1"/>
          </p:nvPr>
        </p:nvSpPr>
        <p:spPr>
          <a:xfrm>
            <a:off x="1775520" y="981075"/>
            <a:ext cx="8208912" cy="5544269"/>
          </a:xfrm>
        </p:spPr>
        <p:txBody>
          <a:bodyPr>
            <a:normAutofit lnSpcReduction="10000"/>
          </a:bodyPr>
          <a:lstStyle/>
          <a:p>
            <a:pPr marL="0" indent="0" eaLnBrk="1" hangingPunct="1">
              <a:lnSpc>
                <a:spcPct val="100000"/>
              </a:lnSpc>
              <a:spcBef>
                <a:spcPts val="0"/>
              </a:spcBef>
              <a:buNone/>
            </a:pPr>
            <a:r>
              <a:rPr lang="ru-RU" altLang="ru-RU" sz="4000" dirty="0">
                <a:solidFill>
                  <a:srgbClr val="0000FF"/>
                </a:solidFill>
              </a:rPr>
              <a:t>Вероятность случайного события </a:t>
            </a:r>
            <a:r>
              <a:rPr lang="en-US" altLang="ru-RU" sz="4000" dirty="0"/>
              <a:t>-</a:t>
            </a:r>
            <a:r>
              <a:rPr lang="ru-RU" altLang="ru-RU" sz="4000" dirty="0"/>
              <a:t>это числовая мера правдоподобия этого события. Всегда: </a:t>
            </a:r>
            <a:r>
              <a:rPr lang="ru-RU" altLang="ru-RU" sz="4000" dirty="0">
                <a:solidFill>
                  <a:srgbClr val="FF0000"/>
                </a:solidFill>
              </a:rPr>
              <a:t>0 </a:t>
            </a:r>
            <a:r>
              <a:rPr lang="en-US" altLang="ru-RU" sz="4000" dirty="0">
                <a:solidFill>
                  <a:srgbClr val="FF0000"/>
                </a:solidFill>
              </a:rPr>
              <a:t>&lt;</a:t>
            </a:r>
            <a:r>
              <a:rPr lang="ru-RU" altLang="ru-RU" sz="4000" dirty="0">
                <a:solidFill>
                  <a:srgbClr val="FF0000"/>
                </a:solidFill>
              </a:rPr>
              <a:t> Р(А) </a:t>
            </a:r>
            <a:r>
              <a:rPr lang="en-US" altLang="ru-RU" sz="4000" dirty="0">
                <a:solidFill>
                  <a:srgbClr val="FF0000"/>
                </a:solidFill>
              </a:rPr>
              <a:t>&lt;</a:t>
            </a:r>
            <a:r>
              <a:rPr lang="ru-RU" altLang="ru-RU" sz="4000" dirty="0">
                <a:solidFill>
                  <a:srgbClr val="FF0000"/>
                </a:solidFill>
              </a:rPr>
              <a:t> 1.</a:t>
            </a:r>
            <a:endParaRPr lang="en-US" altLang="ru-RU" sz="4000" dirty="0">
              <a:solidFill>
                <a:srgbClr val="FF0000"/>
              </a:solidFill>
            </a:endParaRPr>
          </a:p>
          <a:p>
            <a:pPr marL="0" indent="0" eaLnBrk="1" hangingPunct="1">
              <a:lnSpc>
                <a:spcPct val="100000"/>
              </a:lnSpc>
              <a:spcBef>
                <a:spcPts val="0"/>
              </a:spcBef>
              <a:buNone/>
            </a:pPr>
            <a:r>
              <a:rPr lang="ru-RU" altLang="ru-RU" sz="4000" dirty="0">
                <a:solidFill>
                  <a:srgbClr val="0000FF"/>
                </a:solidFill>
              </a:rPr>
              <a:t>Вероятность невозможного события </a:t>
            </a:r>
            <a:r>
              <a:rPr lang="ru-RU" altLang="ru-RU" sz="4000" dirty="0"/>
              <a:t>(оно никогда не наступает) </a:t>
            </a:r>
          </a:p>
          <a:p>
            <a:pPr marL="0" indent="0" eaLnBrk="1" hangingPunct="1">
              <a:lnSpc>
                <a:spcPct val="100000"/>
              </a:lnSpc>
              <a:spcBef>
                <a:spcPts val="0"/>
              </a:spcBef>
              <a:buNone/>
            </a:pPr>
            <a:r>
              <a:rPr lang="ru-RU" altLang="ru-RU" sz="4000" dirty="0"/>
              <a:t>всегда равна   </a:t>
            </a:r>
            <a:r>
              <a:rPr lang="ru-RU" altLang="ru-RU" sz="4000" dirty="0">
                <a:solidFill>
                  <a:srgbClr val="FF0000"/>
                </a:solidFill>
              </a:rPr>
              <a:t>0.</a:t>
            </a:r>
          </a:p>
          <a:p>
            <a:pPr marL="0" indent="0" eaLnBrk="1" hangingPunct="1">
              <a:lnSpc>
                <a:spcPct val="100000"/>
              </a:lnSpc>
              <a:spcBef>
                <a:spcPts val="0"/>
              </a:spcBef>
              <a:buNone/>
            </a:pPr>
            <a:r>
              <a:rPr lang="ru-RU" altLang="ru-RU" sz="4000" dirty="0">
                <a:solidFill>
                  <a:srgbClr val="0000FF"/>
                </a:solidFill>
              </a:rPr>
              <a:t>Вероятность достоверного события </a:t>
            </a:r>
            <a:r>
              <a:rPr lang="ru-RU" altLang="ru-RU" sz="4000" dirty="0"/>
              <a:t>(в случайном эксперименте всегда наступает) всегда равна </a:t>
            </a:r>
            <a:r>
              <a:rPr lang="ru-RU" altLang="ru-RU" sz="4000" dirty="0">
                <a:solidFill>
                  <a:srgbClr val="FF0000"/>
                </a:solidFill>
              </a:rPr>
              <a:t>1.</a:t>
            </a: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BA558D-375F-408B-A856-C548CC8575F3}"/>
              </a:ext>
            </a:extLst>
          </p:cNvPr>
          <p:cNvSpPr>
            <a:spLocks noGrp="1"/>
          </p:cNvSpPr>
          <p:nvPr>
            <p:ph type="title"/>
          </p:nvPr>
        </p:nvSpPr>
        <p:spPr>
          <a:xfrm>
            <a:off x="0" y="0"/>
            <a:ext cx="3432175" cy="549275"/>
          </a:xfrm>
        </p:spPr>
        <p:txBody>
          <a:bodyPr rtlCol="0">
            <a:noAutofit/>
          </a:bodyPr>
          <a:lstStyle/>
          <a:p>
            <a:pPr eaLnBrk="1" fontAlgn="auto" hangingPunct="1">
              <a:spcAft>
                <a:spcPts val="0"/>
              </a:spcAft>
              <a:defRPr/>
            </a:pPr>
            <a:r>
              <a:rPr lang="ru-RU" altLang="ru-RU" sz="4000" dirty="0">
                <a:solidFill>
                  <a:srgbClr val="0066FF"/>
                </a:solidFill>
                <a:latin typeface="+mn-lt"/>
                <a:ea typeface="Microsoft YaHei" panose="020B0503020204020204" pitchFamily="34" charset="-122"/>
                <a:cs typeface="+mn-cs"/>
              </a:rPr>
              <a:t>Определение</a:t>
            </a:r>
            <a:endParaRPr lang="ru-RU" sz="4000" dirty="0">
              <a:solidFill>
                <a:srgbClr val="0066FF"/>
              </a:solidFill>
              <a:latin typeface="+mn-lt"/>
              <a:ea typeface="Microsoft YaHei" panose="020B0503020204020204" pitchFamily="34" charset="-122"/>
              <a:cs typeface="+mn-cs"/>
            </a:endParaRPr>
          </a:p>
        </p:txBody>
      </p:sp>
      <p:sp>
        <p:nvSpPr>
          <p:cNvPr id="6" name="TextBox 5">
            <a:extLst>
              <a:ext uri="{FF2B5EF4-FFF2-40B4-BE49-F238E27FC236}">
                <a16:creationId xmlns:a16="http://schemas.microsoft.com/office/drawing/2014/main" id="{6DC14339-9346-42CC-995A-292CDBD0563A}"/>
              </a:ext>
            </a:extLst>
          </p:cNvPr>
          <p:cNvSpPr txBox="1"/>
          <p:nvPr/>
        </p:nvSpPr>
        <p:spPr>
          <a:xfrm>
            <a:off x="803412" y="622153"/>
            <a:ext cx="10585176" cy="1736646"/>
          </a:xfrm>
          <a:prstGeom prst="roundRect">
            <a:avLst/>
          </a:prstGeom>
          <a:solidFill>
            <a:schemeClr val="accent4">
              <a:lumMod val="60000"/>
              <a:lumOff val="40000"/>
            </a:schemeClr>
          </a:solidFill>
          <a:ln w="38100">
            <a:solidFill>
              <a:srgbClr val="0000FF"/>
            </a:solidFill>
          </a:ln>
        </p:spPr>
        <p:txBody>
          <a:bodyPr wrap="square">
            <a:spAutoFit/>
          </a:bodyPr>
          <a:lstStyle>
            <a:defPPr>
              <a:defRPr lang="en-GB"/>
            </a:defPPr>
            <a:lvl1pPr marL="0" indent="0" eaLnBrk="1" fontAlgn="auto" hangingPunct="1">
              <a:lnSpc>
                <a:spcPct val="100000"/>
              </a:lnSpc>
              <a:spcBef>
                <a:spcPts val="0"/>
              </a:spcBef>
              <a:buFontTx/>
              <a:buNone/>
              <a:defRPr sz="3600">
                <a:solidFill>
                  <a:srgbClr val="0000FF"/>
                </a:solidFill>
                <a:latin typeface="+mn-lt"/>
              </a:defRPr>
            </a:lvl1pPr>
          </a:lstStyle>
          <a:p>
            <a:r>
              <a:rPr lang="ru-RU" altLang="ru-RU" sz="3200" dirty="0">
                <a:solidFill>
                  <a:schemeClr val="tx1"/>
                </a:solidFill>
              </a:rPr>
              <a:t>Отношение числа опытов, в которых случайное событие произошло, к общему числу проведенных одинаковых опытов называется частотой случайного события</a:t>
            </a:r>
          </a:p>
        </p:txBody>
      </p:sp>
      <p:sp>
        <p:nvSpPr>
          <p:cNvPr id="7" name="TextBox 6">
            <a:extLst>
              <a:ext uri="{FF2B5EF4-FFF2-40B4-BE49-F238E27FC236}">
                <a16:creationId xmlns:a16="http://schemas.microsoft.com/office/drawing/2014/main" id="{202E1E29-C897-4E9F-A0F0-499A8ACEB4AF}"/>
              </a:ext>
            </a:extLst>
          </p:cNvPr>
          <p:cNvSpPr txBox="1"/>
          <p:nvPr/>
        </p:nvSpPr>
        <p:spPr>
          <a:xfrm>
            <a:off x="1775520" y="2614129"/>
            <a:ext cx="8640960" cy="715089"/>
          </a:xfrm>
          <a:prstGeom prst="roundRect">
            <a:avLst/>
          </a:prstGeom>
          <a:solidFill>
            <a:schemeClr val="accent4">
              <a:lumMod val="60000"/>
              <a:lumOff val="40000"/>
            </a:schemeClr>
          </a:solidFill>
          <a:ln w="38100">
            <a:solidFill>
              <a:schemeClr val="accent1"/>
            </a:solidFill>
          </a:ln>
        </p:spPr>
        <p:txBody>
          <a:bodyPr wrap="square">
            <a:spAutoFit/>
          </a:bodyPr>
          <a:lstStyle>
            <a:defPPr>
              <a:defRPr lang="en-GB"/>
            </a:defPPr>
            <a:lvl1pPr marL="0" indent="0" eaLnBrk="1" fontAlgn="auto" hangingPunct="1">
              <a:lnSpc>
                <a:spcPct val="100000"/>
              </a:lnSpc>
              <a:spcBef>
                <a:spcPts val="0"/>
              </a:spcBef>
              <a:buFontTx/>
              <a:buNone/>
              <a:defRPr sz="3600">
                <a:latin typeface="+mn-lt"/>
              </a:defRPr>
            </a:lvl1pPr>
          </a:lstStyle>
          <a:p>
            <a:r>
              <a:rPr lang="ru-RU" altLang="ru-RU" b="1" dirty="0">
                <a:solidFill>
                  <a:srgbClr val="FF0000"/>
                </a:solidFill>
                <a:effectLst>
                  <a:outerShdw blurRad="38100" dist="38100" dir="2700000" algn="tl">
                    <a:srgbClr val="000000">
                      <a:alpha val="43137"/>
                    </a:srgbClr>
                  </a:outerShdw>
                </a:effectLst>
              </a:rPr>
              <a:t>Частота события близка к его вероятности</a:t>
            </a:r>
          </a:p>
        </p:txBody>
      </p:sp>
      <p:sp>
        <p:nvSpPr>
          <p:cNvPr id="9" name="TextBox 8">
            <a:extLst>
              <a:ext uri="{FF2B5EF4-FFF2-40B4-BE49-F238E27FC236}">
                <a16:creationId xmlns:a16="http://schemas.microsoft.com/office/drawing/2014/main" id="{A2984D77-1F56-41EE-BE55-00F6977E1C02}"/>
              </a:ext>
            </a:extLst>
          </p:cNvPr>
          <p:cNvSpPr txBox="1"/>
          <p:nvPr/>
        </p:nvSpPr>
        <p:spPr>
          <a:xfrm>
            <a:off x="1127448" y="3584548"/>
            <a:ext cx="10992544" cy="3108543"/>
          </a:xfrm>
          <a:prstGeom prst="rect">
            <a:avLst/>
          </a:prstGeom>
          <a:noFill/>
        </p:spPr>
        <p:txBody>
          <a:bodyPr wrap="square">
            <a:spAutoFit/>
          </a:bodyPr>
          <a:lstStyle/>
          <a:p>
            <a:r>
              <a:rPr lang="ru-RU" altLang="ru-RU" sz="2800" dirty="0">
                <a:latin typeface="+mn-lt"/>
              </a:rPr>
              <a:t>Говоря что вероятность события 0,25 нельзя утверждать что это событие наступит ровно в 25 случаях из 100 опытов. Оно может наступить 22,23,24,25,26,27,28. Даже вообще 17 или 35 раз, но такие серии будут крайне редкими. В то же время при вероятности 0,25 не следует ожидать что событие произойдет только 1 раз или 99 из 100. Как и в каких случаях устанавливаются разумные граница прогноза-очень сложный вопрос!</a:t>
            </a:r>
            <a:endParaRPr lang="ru-RU" sz="2800" dirty="0">
              <a:latin typeface="+mn-lt"/>
            </a:endParaRPr>
          </a:p>
        </p:txBody>
      </p:sp>
    </p:spTree>
    <p:extLst>
      <p:ext uri="{BB962C8B-B14F-4D97-AF65-F5344CB8AC3E}">
        <p14:creationId xmlns:p14="http://schemas.microsoft.com/office/powerpoint/2010/main" val="4288798964"/>
      </p:ext>
    </p:extLst>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BA558D-375F-408B-A856-C548CC8575F3}"/>
              </a:ext>
            </a:extLst>
          </p:cNvPr>
          <p:cNvSpPr>
            <a:spLocks noGrp="1"/>
          </p:cNvSpPr>
          <p:nvPr>
            <p:ph type="title"/>
          </p:nvPr>
        </p:nvSpPr>
        <p:spPr>
          <a:xfrm>
            <a:off x="0" y="0"/>
            <a:ext cx="3432175" cy="549275"/>
          </a:xfrm>
        </p:spPr>
        <p:txBody>
          <a:bodyPr rtlCol="0">
            <a:noAutofit/>
          </a:bodyPr>
          <a:lstStyle/>
          <a:p>
            <a:pPr eaLnBrk="1" fontAlgn="auto" hangingPunct="1">
              <a:spcAft>
                <a:spcPts val="0"/>
              </a:spcAft>
              <a:defRPr/>
            </a:pPr>
            <a:r>
              <a:rPr lang="ru-RU" altLang="ru-RU" sz="4000" dirty="0">
                <a:solidFill>
                  <a:srgbClr val="0066FF"/>
                </a:solidFill>
                <a:latin typeface="+mn-lt"/>
                <a:ea typeface="Microsoft YaHei" panose="020B0503020204020204" pitchFamily="34" charset="-122"/>
                <a:cs typeface="+mn-cs"/>
              </a:rPr>
              <a:t>Пример</a:t>
            </a:r>
            <a:endParaRPr lang="ru-RU" sz="4000" dirty="0">
              <a:solidFill>
                <a:srgbClr val="0066FF"/>
              </a:solidFill>
              <a:latin typeface="+mn-lt"/>
              <a:ea typeface="Microsoft YaHei" panose="020B0503020204020204" pitchFamily="34" charset="-122"/>
              <a:cs typeface="+mn-cs"/>
            </a:endParaRPr>
          </a:p>
        </p:txBody>
      </p:sp>
      <p:sp>
        <p:nvSpPr>
          <p:cNvPr id="7" name="TextBox 6">
            <a:extLst>
              <a:ext uri="{FF2B5EF4-FFF2-40B4-BE49-F238E27FC236}">
                <a16:creationId xmlns:a16="http://schemas.microsoft.com/office/drawing/2014/main" id="{202E1E29-C897-4E9F-A0F0-499A8ACEB4AF}"/>
              </a:ext>
            </a:extLst>
          </p:cNvPr>
          <p:cNvSpPr txBox="1"/>
          <p:nvPr/>
        </p:nvSpPr>
        <p:spPr>
          <a:xfrm>
            <a:off x="1775520" y="692696"/>
            <a:ext cx="8640960" cy="715089"/>
          </a:xfrm>
          <a:prstGeom prst="roundRect">
            <a:avLst/>
          </a:prstGeom>
          <a:solidFill>
            <a:schemeClr val="accent4">
              <a:lumMod val="60000"/>
              <a:lumOff val="40000"/>
            </a:schemeClr>
          </a:solidFill>
          <a:ln w="38100">
            <a:solidFill>
              <a:schemeClr val="accent1"/>
            </a:solidFill>
          </a:ln>
        </p:spPr>
        <p:txBody>
          <a:bodyPr wrap="square">
            <a:spAutoFit/>
          </a:bodyPr>
          <a:lstStyle>
            <a:defPPr>
              <a:defRPr lang="en-GB"/>
            </a:defPPr>
            <a:lvl1pPr marL="0" indent="0" eaLnBrk="1" fontAlgn="auto" hangingPunct="1">
              <a:lnSpc>
                <a:spcPct val="100000"/>
              </a:lnSpc>
              <a:spcBef>
                <a:spcPts val="0"/>
              </a:spcBef>
              <a:buFontTx/>
              <a:buNone/>
              <a:defRPr sz="3600">
                <a:latin typeface="+mn-lt"/>
              </a:defRPr>
            </a:lvl1pPr>
          </a:lstStyle>
          <a:p>
            <a:r>
              <a:rPr lang="ru-RU" altLang="ru-RU" b="1" dirty="0">
                <a:solidFill>
                  <a:srgbClr val="FF0000"/>
                </a:solidFill>
                <a:effectLst>
                  <a:outerShdw blurRad="38100" dist="38100" dir="2700000" algn="tl">
                    <a:srgbClr val="000000">
                      <a:alpha val="43137"/>
                    </a:srgbClr>
                  </a:outerShdw>
                </a:effectLst>
              </a:rPr>
              <a:t>Частота события близка к его вероятности</a:t>
            </a:r>
          </a:p>
        </p:txBody>
      </p:sp>
      <p:graphicFrame>
        <p:nvGraphicFramePr>
          <p:cNvPr id="17" name="Объект 16">
            <a:extLst>
              <a:ext uri="{FF2B5EF4-FFF2-40B4-BE49-F238E27FC236}">
                <a16:creationId xmlns:a16="http://schemas.microsoft.com/office/drawing/2014/main" id="{4965BDCB-5857-4910-94D2-C404F764C02C}"/>
              </a:ext>
            </a:extLst>
          </p:cNvPr>
          <p:cNvGraphicFramePr>
            <a:graphicFrameLocks noChangeAspect="1"/>
          </p:cNvGraphicFramePr>
          <p:nvPr>
            <p:extLst>
              <p:ext uri="{D42A27DB-BD31-4B8C-83A1-F6EECF244321}">
                <p14:modId xmlns:p14="http://schemas.microsoft.com/office/powerpoint/2010/main" val="2131155070"/>
              </p:ext>
            </p:extLst>
          </p:nvPr>
        </p:nvGraphicFramePr>
        <p:xfrm>
          <a:off x="238125" y="1603375"/>
          <a:ext cx="11715750" cy="3648075"/>
        </p:xfrm>
        <a:graphic>
          <a:graphicData uri="http://schemas.openxmlformats.org/presentationml/2006/ole">
            <mc:AlternateContent xmlns:mc="http://schemas.openxmlformats.org/markup-compatibility/2006">
              <mc:Choice xmlns:v="urn:schemas-microsoft-com:vml" Requires="v">
                <p:oleObj spid="_x0000_s1032" name="Worksheet" r:id="rId3" imgW="11715846" imgH="3648047" progId="Excel.Sheet.12">
                  <p:embed/>
                </p:oleObj>
              </mc:Choice>
              <mc:Fallback>
                <p:oleObj name="Worksheet" r:id="rId3" imgW="11715846" imgH="3648047" progId="Excel.Sheet.12">
                  <p:embed/>
                  <p:pic>
                    <p:nvPicPr>
                      <p:cNvPr id="0" name=""/>
                      <p:cNvPicPr/>
                      <p:nvPr/>
                    </p:nvPicPr>
                    <p:blipFill>
                      <a:blip r:embed="rId4"/>
                      <a:stretch>
                        <a:fillRect/>
                      </a:stretch>
                    </p:blipFill>
                    <p:spPr>
                      <a:xfrm>
                        <a:off x="238125" y="1603375"/>
                        <a:ext cx="11715750" cy="3648075"/>
                      </a:xfrm>
                      <a:prstGeom prst="rect">
                        <a:avLst/>
                      </a:prstGeom>
                      <a:ln w="38100">
                        <a:solidFill>
                          <a:srgbClr val="0000FF"/>
                        </a:solidFill>
                      </a:ln>
                    </p:spPr>
                  </p:pic>
                </p:oleObj>
              </mc:Fallback>
            </mc:AlternateContent>
          </a:graphicData>
        </a:graphic>
      </p:graphicFrame>
      <p:pic>
        <p:nvPicPr>
          <p:cNvPr id="1026" name="Прямоугольник 1">
            <a:extLst>
              <a:ext uri="{FF2B5EF4-FFF2-40B4-BE49-F238E27FC236}">
                <a16:creationId xmlns:a16="http://schemas.microsoft.com/office/drawing/2014/main" id="{603A1849-4499-48F1-95CD-E0219F9E6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9525"/>
            <a:ext cx="2324100" cy="54292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960085"/>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4739B09-C61A-4695-875F-CFF599A2AAB6}"/>
              </a:ext>
            </a:extLst>
          </p:cNvPr>
          <p:cNvSpPr>
            <a:spLocks noGrp="1" noChangeArrowheads="1"/>
          </p:cNvSpPr>
          <p:nvPr>
            <p:ph type="title"/>
          </p:nvPr>
        </p:nvSpPr>
        <p:spPr>
          <a:xfrm>
            <a:off x="0" y="0"/>
            <a:ext cx="3790950" cy="765175"/>
          </a:xfrm>
        </p:spPr>
        <p:txBody>
          <a:bodyPr rtlCol="0">
            <a:normAutofit/>
          </a:bodyPr>
          <a:lstStyle/>
          <a:p>
            <a:pPr>
              <a:defRPr/>
            </a:pPr>
            <a:r>
              <a:rPr lang="ru-RU" altLang="ru-RU" sz="4000" dirty="0">
                <a:solidFill>
                  <a:srgbClr val="0066FF"/>
                </a:solidFill>
                <a:latin typeface="+mn-lt"/>
                <a:ea typeface="Microsoft YaHei" panose="020B0503020204020204" pitchFamily="34" charset="-122"/>
                <a:cs typeface="+mn-cs"/>
              </a:rPr>
              <a:t>Задача 1</a:t>
            </a:r>
          </a:p>
        </p:txBody>
      </p:sp>
      <p:sp>
        <p:nvSpPr>
          <p:cNvPr id="30723" name="Rectangle 3">
            <a:extLst>
              <a:ext uri="{FF2B5EF4-FFF2-40B4-BE49-F238E27FC236}">
                <a16:creationId xmlns:a16="http://schemas.microsoft.com/office/drawing/2014/main" id="{57483372-4B51-4DD4-9D56-DC29CBADDABE}"/>
              </a:ext>
            </a:extLst>
          </p:cNvPr>
          <p:cNvSpPr>
            <a:spLocks noGrp="1" noChangeArrowheads="1"/>
          </p:cNvSpPr>
          <p:nvPr>
            <p:ph idx="1"/>
          </p:nvPr>
        </p:nvSpPr>
        <p:spPr>
          <a:xfrm>
            <a:off x="263525" y="2251075"/>
            <a:ext cx="11593513" cy="2447925"/>
          </a:xfrm>
        </p:spPr>
        <p:txBody>
          <a:bodyPr/>
          <a:lstStyle/>
          <a:p>
            <a:pPr marL="0" indent="0" eaLnBrk="1" hangingPunct="1">
              <a:lnSpc>
                <a:spcPct val="76000"/>
              </a:lnSpc>
              <a:buFont typeface="Arial" panose="020B0604020202020204" pitchFamily="34" charset="0"/>
              <a:buNone/>
            </a:pPr>
            <a:r>
              <a:rPr lang="ru-RU" altLang="ru-RU" sz="3200" dirty="0"/>
              <a:t>Женя, Лена, Маша, Аня и Коля  бросили жребий – кому идти в магазин. Найдите вероятность</a:t>
            </a:r>
            <a:r>
              <a:rPr lang="ru-RU" altLang="ru-RU" sz="3200" b="1" dirty="0"/>
              <a:t> </a:t>
            </a:r>
            <a:r>
              <a:rPr lang="ru-RU" altLang="ru-RU" sz="3200" dirty="0"/>
              <a:t>того, что в магазин  надо будет идти Ане.</a:t>
            </a:r>
          </a:p>
          <a:p>
            <a:pPr marL="0" indent="0" eaLnBrk="1" hangingPunct="1">
              <a:lnSpc>
                <a:spcPct val="76000"/>
              </a:lnSpc>
              <a:buFont typeface="Arial" panose="020B0604020202020204" pitchFamily="34" charset="0"/>
              <a:buNone/>
            </a:pPr>
            <a:endParaRPr lang="ru-RU" altLang="ru-RU" sz="3200" dirty="0"/>
          </a:p>
          <a:p>
            <a:pPr marL="0" indent="0" eaLnBrk="1" hangingPunct="1">
              <a:lnSpc>
                <a:spcPct val="76000"/>
              </a:lnSpc>
              <a:buFont typeface="Arial" panose="020B0604020202020204" pitchFamily="34" charset="0"/>
              <a:buNone/>
            </a:pPr>
            <a:r>
              <a:rPr lang="ru-RU" altLang="ru-RU" sz="3200" b="1" dirty="0">
                <a:effectLst>
                  <a:outerShdw blurRad="38100" dist="38100" dir="2700000" algn="tl">
                    <a:srgbClr val="000000">
                      <a:alpha val="43137"/>
                    </a:srgbClr>
                  </a:outerShdw>
                </a:effectLst>
              </a:rPr>
              <a:t>Решение:</a:t>
            </a:r>
          </a:p>
        </p:txBody>
      </p:sp>
      <p:pic>
        <p:nvPicPr>
          <p:cNvPr id="30725" name="Picture 6" descr="gs-ic00">
            <a:extLst>
              <a:ext uri="{FF2B5EF4-FFF2-40B4-BE49-F238E27FC236}">
                <a16:creationId xmlns:a16="http://schemas.microsoft.com/office/drawing/2014/main" id="{C897FB2B-6A74-4465-A053-73CD1800D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76238"/>
            <a:ext cx="461010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96AAA4A-1C6B-4E75-98F3-3C8172174A67}"/>
                  </a:ext>
                </a:extLst>
              </p:cNvPr>
              <p:cNvSpPr txBox="1"/>
              <p:nvPr/>
            </p:nvSpPr>
            <p:spPr>
              <a:xfrm>
                <a:off x="5669026" y="4437112"/>
                <a:ext cx="6205490" cy="14800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48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ru-RU" sz="48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4800" i="1">
                              <a:effectLst/>
                              <a:latin typeface="Cambria Math" panose="02040503050406030204" pitchFamily="18" charset="0"/>
                              <a:ea typeface="Calibri" panose="020F0502020204030204" pitchFamily="34" charset="0"/>
                              <a:cs typeface="Times New Roman" panose="02020603050405020304" pitchFamily="18" charset="0"/>
                            </a:rPr>
                            <m:t>𝐴</m:t>
                          </m:r>
                        </m:e>
                      </m:d>
                      <m:r>
                        <a:rPr lang="ru-RU" sz="4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=0,2</m:t>
                      </m:r>
                    </m:oMath>
                  </m:oMathPara>
                </a14:m>
                <a:endParaRPr lang="ru-RU" sz="4000" dirty="0"/>
              </a:p>
            </p:txBody>
          </p:sp>
        </mc:Choice>
        <mc:Fallback xmlns="">
          <p:sp>
            <p:nvSpPr>
              <p:cNvPr id="7" name="TextBox 6">
                <a:extLst>
                  <a:ext uri="{FF2B5EF4-FFF2-40B4-BE49-F238E27FC236}">
                    <a16:creationId xmlns:a16="http://schemas.microsoft.com/office/drawing/2014/main" id="{296AAA4A-1C6B-4E75-98F3-3C8172174A67}"/>
                  </a:ext>
                </a:extLst>
              </p:cNvPr>
              <p:cNvSpPr txBox="1">
                <a:spLocks noRot="1" noChangeAspect="1" noMove="1" noResize="1" noEditPoints="1" noAdjustHandles="1" noChangeArrowheads="1" noChangeShapeType="1" noTextEdit="1"/>
              </p:cNvSpPr>
              <p:nvPr/>
            </p:nvSpPr>
            <p:spPr>
              <a:xfrm>
                <a:off x="5669026" y="4437112"/>
                <a:ext cx="6205490" cy="1480021"/>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E47B759-8004-4EA8-9A1A-26F3A06AC03D}"/>
                  </a:ext>
                </a:extLst>
              </p:cNvPr>
              <p:cNvSpPr txBox="1"/>
              <p:nvPr/>
            </p:nvSpPr>
            <p:spPr>
              <a:xfrm>
                <a:off x="1343472" y="4550295"/>
                <a:ext cx="3672408" cy="13679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4800" b="1" i="1" smtClean="0">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ru-RU"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4800" b="1" i="1">
                              <a:effectLst/>
                              <a:latin typeface="Cambria Math" panose="02040503050406030204" pitchFamily="18" charset="0"/>
                              <a:ea typeface="Calibri" panose="020F0502020204030204" pitchFamily="34" charset="0"/>
                              <a:cs typeface="Times New Roman" panose="02020603050405020304" pitchFamily="18" charset="0"/>
                            </a:rPr>
                            <m:t>𝑨</m:t>
                          </m:r>
                        </m:e>
                      </m:d>
                      <m:r>
                        <a:rPr lang="ru-RU" sz="4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4800" b="1" i="1">
                              <a:effectLst/>
                              <a:latin typeface="Cambria Math" panose="02040503050406030204" pitchFamily="18" charset="0"/>
                              <a:ea typeface="Calibri" panose="020F0502020204030204" pitchFamily="34" charset="0"/>
                              <a:cs typeface="Times New Roman" panose="02020603050405020304" pitchFamily="18" charset="0"/>
                            </a:rPr>
                            <m:t>𝒎</m:t>
                          </m:r>
                        </m:num>
                        <m:den>
                          <m:r>
                            <a:rPr lang="ru-RU" sz="4800" b="1" i="1">
                              <a:effectLst/>
                              <a:latin typeface="Cambria Math" panose="02040503050406030204" pitchFamily="18" charset="0"/>
                              <a:ea typeface="Calibri" panose="020F0502020204030204" pitchFamily="34" charset="0"/>
                              <a:cs typeface="Times New Roman" panose="02020603050405020304" pitchFamily="18" charset="0"/>
                            </a:rPr>
                            <m:t>𝒏</m:t>
                          </m:r>
                        </m:den>
                      </m:f>
                    </m:oMath>
                  </m:oMathPara>
                </a14:m>
                <a:endParaRPr lang="ru-RU" sz="4800" b="1" i="1" dirty="0"/>
              </a:p>
            </p:txBody>
          </p:sp>
        </mc:Choice>
        <mc:Fallback xmlns="">
          <p:sp>
            <p:nvSpPr>
              <p:cNvPr id="8" name="TextBox 7">
                <a:extLst>
                  <a:ext uri="{FF2B5EF4-FFF2-40B4-BE49-F238E27FC236}">
                    <a16:creationId xmlns:a16="http://schemas.microsoft.com/office/drawing/2014/main" id="{3E47B759-8004-4EA8-9A1A-26F3A06AC03D}"/>
                  </a:ext>
                </a:extLst>
              </p:cNvPr>
              <p:cNvSpPr txBox="1">
                <a:spLocks noRot="1" noChangeAspect="1" noMove="1" noResize="1" noEditPoints="1" noAdjustHandles="1" noChangeArrowheads="1" noChangeShapeType="1" noTextEdit="1"/>
              </p:cNvSpPr>
              <p:nvPr/>
            </p:nvSpPr>
            <p:spPr>
              <a:xfrm>
                <a:off x="1343472" y="4550295"/>
                <a:ext cx="3672408" cy="1367939"/>
              </a:xfrm>
              <a:prstGeom prst="rect">
                <a:avLst/>
              </a:prstGeom>
              <a:blipFill>
                <a:blip r:embed="rId4"/>
                <a:stretch>
                  <a:fillRect/>
                </a:stretch>
              </a:blipFill>
            </p:spPr>
            <p:txBody>
              <a:bodyPr/>
              <a:lstStyle/>
              <a:p>
                <a:r>
                  <a:rPr lang="ru-RU">
                    <a:noFill/>
                  </a:rPr>
                  <a:t> </a:t>
                </a:r>
              </a:p>
            </p:txBody>
          </p:sp>
        </mc:Fallback>
      </mc:AlternateContent>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FE9BB4D-91A7-4280-AB25-0849B6A642B4}"/>
              </a:ext>
            </a:extLst>
          </p:cNvPr>
          <p:cNvSpPr>
            <a:spLocks noGrp="1" noChangeArrowheads="1"/>
          </p:cNvSpPr>
          <p:nvPr>
            <p:ph type="title"/>
          </p:nvPr>
        </p:nvSpPr>
        <p:spPr>
          <a:xfrm>
            <a:off x="0" y="0"/>
            <a:ext cx="3432175" cy="765175"/>
          </a:xfrm>
        </p:spPr>
        <p:txBody>
          <a:bodyPr rtlCol="0">
            <a:normAutofit/>
          </a:bodyPr>
          <a:lstStyle/>
          <a:p>
            <a:pPr fontAlgn="auto">
              <a:spcAft>
                <a:spcPts val="0"/>
              </a:spcAft>
              <a:defRPr/>
            </a:pPr>
            <a:r>
              <a:rPr lang="ru-RU" altLang="ru-RU" sz="4000" dirty="0">
                <a:solidFill>
                  <a:srgbClr val="0066FF"/>
                </a:solidFill>
                <a:latin typeface="+mn-lt"/>
                <a:ea typeface="Microsoft YaHei" panose="020B0503020204020204" pitchFamily="34" charset="-122"/>
                <a:cs typeface="+mn-cs"/>
              </a:rPr>
              <a:t>Задача 2</a:t>
            </a:r>
          </a:p>
        </p:txBody>
      </p:sp>
      <p:sp>
        <p:nvSpPr>
          <p:cNvPr id="19460" name="Rectangle 3">
            <a:extLst>
              <a:ext uri="{FF2B5EF4-FFF2-40B4-BE49-F238E27FC236}">
                <a16:creationId xmlns:a16="http://schemas.microsoft.com/office/drawing/2014/main" id="{91EC0CA7-3C11-415D-BAEC-62E827E7823E}"/>
              </a:ext>
            </a:extLst>
          </p:cNvPr>
          <p:cNvSpPr>
            <a:spLocks noGrp="1" noChangeArrowheads="1"/>
          </p:cNvSpPr>
          <p:nvPr>
            <p:ph idx="1"/>
          </p:nvPr>
        </p:nvSpPr>
        <p:spPr>
          <a:xfrm>
            <a:off x="263352" y="784738"/>
            <a:ext cx="11052175" cy="3168650"/>
          </a:xfrm>
        </p:spPr>
        <p:txBody>
          <a:bodyPr rtlCol="0">
            <a:normAutofit/>
          </a:bodyPr>
          <a:lstStyle/>
          <a:p>
            <a:pPr marL="0" indent="0" eaLnBrk="1" fontAlgn="auto" hangingPunct="1">
              <a:lnSpc>
                <a:spcPct val="76000"/>
              </a:lnSpc>
              <a:spcAft>
                <a:spcPts val="0"/>
              </a:spcAft>
              <a:buFont typeface="Arial" panose="020B0604020202020204" pitchFamily="34" charset="0"/>
              <a:buNone/>
              <a:defRPr/>
            </a:pPr>
            <a:r>
              <a:rPr lang="ru-RU" altLang="ru-RU" sz="3600" dirty="0"/>
              <a:t>Бросают игральную кость. Найдите вероятность того, что выпадет число, меньшее 4 очков.</a:t>
            </a:r>
          </a:p>
          <a:p>
            <a:pPr marL="0" indent="0" eaLnBrk="1" fontAlgn="auto" hangingPunct="1">
              <a:lnSpc>
                <a:spcPct val="76000"/>
              </a:lnSpc>
              <a:spcAft>
                <a:spcPts val="0"/>
              </a:spcAft>
              <a:buFont typeface="Arial" panose="020B0604020202020204" pitchFamily="34" charset="0"/>
              <a:buNone/>
              <a:defRPr/>
            </a:pPr>
            <a:r>
              <a:rPr lang="ru-RU" altLang="ru-RU" sz="3600" b="1" dirty="0">
                <a:effectLst>
                  <a:outerShdw blurRad="38100" dist="38100" dir="2700000" algn="tl">
                    <a:srgbClr val="000000">
                      <a:alpha val="43137"/>
                    </a:srgbClr>
                  </a:outerShdw>
                </a:effectLst>
              </a:rPr>
              <a:t>Решение:</a:t>
            </a:r>
          </a:p>
          <a:p>
            <a:pPr marL="0" indent="0" eaLnBrk="1" fontAlgn="auto" hangingPunct="1">
              <a:lnSpc>
                <a:spcPct val="76000"/>
              </a:lnSpc>
              <a:spcAft>
                <a:spcPts val="0"/>
              </a:spcAft>
              <a:buFont typeface="Arial" panose="020B0604020202020204" pitchFamily="34" charset="0"/>
              <a:buNone/>
              <a:defRPr/>
            </a:pPr>
            <a:r>
              <a:rPr lang="ru-RU" altLang="ru-RU" sz="3600" dirty="0"/>
              <a:t>Этому событию благоприятствуют три элементарных события А=</a:t>
            </a:r>
            <a:r>
              <a:rPr lang="en-US" altLang="ru-RU" sz="3600" dirty="0"/>
              <a:t>{</a:t>
            </a:r>
            <a:r>
              <a:rPr lang="ru-RU" altLang="ru-RU" sz="3600" dirty="0"/>
              <a:t>1,2,3</a:t>
            </a:r>
            <a:r>
              <a:rPr lang="en-US" altLang="ru-RU" sz="3600" dirty="0"/>
              <a:t>}</a:t>
            </a:r>
            <a:r>
              <a:rPr lang="ru-RU" altLang="ru-RU" sz="3600" dirty="0"/>
              <a:t>, </a:t>
            </a:r>
            <a:r>
              <a:rPr lang="en-US" altLang="ru-RU" sz="3600" dirty="0"/>
              <a:t>m=3;</a:t>
            </a:r>
            <a:endParaRPr lang="ru-RU" altLang="ru-RU" sz="3600" dirty="0"/>
          </a:p>
          <a:p>
            <a:pPr marL="0" indent="0" eaLnBrk="1" fontAlgn="auto" hangingPunct="1">
              <a:lnSpc>
                <a:spcPct val="76000"/>
              </a:lnSpc>
              <a:spcAft>
                <a:spcPts val="0"/>
              </a:spcAft>
              <a:buFont typeface="Arial" panose="020B0604020202020204" pitchFamily="34" charset="0"/>
              <a:buNone/>
              <a:defRPr/>
            </a:pPr>
            <a:r>
              <a:rPr lang="ru-RU" altLang="ru-RU" sz="3600" dirty="0"/>
              <a:t>всего в этом опыте 6 элементарных событий </a:t>
            </a:r>
            <a:r>
              <a:rPr lang="en-US" altLang="ru-RU" sz="3600" dirty="0"/>
              <a:t>n=6</a:t>
            </a:r>
            <a:endParaRPr lang="ru-RU" altLang="ru-RU" sz="3600" dirty="0"/>
          </a:p>
          <a:p>
            <a:pPr eaLnBrk="1" fontAlgn="auto" hangingPunct="1">
              <a:lnSpc>
                <a:spcPct val="76000"/>
              </a:lnSpc>
              <a:spcAft>
                <a:spcPts val="0"/>
              </a:spcAft>
              <a:defRPr/>
            </a:pPr>
            <a:endParaRPr lang="ru-RU" altLang="ru-RU" sz="3600" dirty="0"/>
          </a:p>
        </p:txBody>
      </p:sp>
      <p:pic>
        <p:nvPicPr>
          <p:cNvPr id="31749" name="Picture 5" descr="V4016">
            <a:extLst>
              <a:ext uri="{FF2B5EF4-FFF2-40B4-BE49-F238E27FC236}">
                <a16:creationId xmlns:a16="http://schemas.microsoft.com/office/drawing/2014/main" id="{EA9487AA-A91E-4373-B73E-A73AE0548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0" b="21"/>
          <a:stretch>
            <a:fillRect/>
          </a:stretch>
        </p:blipFill>
        <p:spPr bwMode="auto">
          <a:xfrm>
            <a:off x="9768407" y="4356620"/>
            <a:ext cx="1683817" cy="168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F2E9072-733B-4562-9D89-465EA7073136}"/>
                  </a:ext>
                </a:extLst>
              </p:cNvPr>
              <p:cNvSpPr txBox="1"/>
              <p:nvPr/>
            </p:nvSpPr>
            <p:spPr>
              <a:xfrm>
                <a:off x="4367808" y="4282803"/>
                <a:ext cx="4345857" cy="14800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48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ru-RU" sz="48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4800" i="1">
                              <a:effectLst/>
                              <a:latin typeface="Cambria Math" panose="02040503050406030204" pitchFamily="18" charset="0"/>
                              <a:ea typeface="Calibri" panose="020F0502020204030204" pitchFamily="34" charset="0"/>
                              <a:cs typeface="Times New Roman" panose="02020603050405020304" pitchFamily="18" charset="0"/>
                            </a:rPr>
                            <m:t>𝐴</m:t>
                          </m:r>
                        </m:e>
                      </m:d>
                      <m:r>
                        <a:rPr lang="ru-RU" sz="4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4800" b="0" i="1" smtClean="0">
                              <a:effectLst/>
                              <a:latin typeface="Cambria Math" panose="02040503050406030204" pitchFamily="18" charset="0"/>
                              <a:ea typeface="Calibri" panose="020F0502020204030204" pitchFamily="34" charset="0"/>
                              <a:cs typeface="Times New Roman" panose="02020603050405020304" pitchFamily="18" charset="0"/>
                            </a:rPr>
                            <m:t>3</m:t>
                          </m:r>
                        </m:num>
                        <m:den>
                          <m:r>
                            <a:rPr lang="ru-RU" sz="4800" b="0" i="1" smtClean="0">
                              <a:effectLst/>
                              <a:latin typeface="Cambria Math" panose="02040503050406030204" pitchFamily="18" charset="0"/>
                              <a:ea typeface="Calibri" panose="020F0502020204030204" pitchFamily="34" charset="0"/>
                              <a:cs typeface="Times New Roman" panose="02020603050405020304" pitchFamily="18" charset="0"/>
                            </a:rPr>
                            <m:t>6</m:t>
                          </m:r>
                        </m:den>
                      </m:f>
                      <m:r>
                        <a:rPr lang="en-US" sz="48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ru-RU" sz="4800" b="0" i="1" smtClean="0">
                          <a:effectLst/>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ru-RU" sz="4000" dirty="0"/>
              </a:p>
            </p:txBody>
          </p:sp>
        </mc:Choice>
        <mc:Fallback xmlns="">
          <p:sp>
            <p:nvSpPr>
              <p:cNvPr id="6" name="TextBox 5">
                <a:extLst>
                  <a:ext uri="{FF2B5EF4-FFF2-40B4-BE49-F238E27FC236}">
                    <a16:creationId xmlns:a16="http://schemas.microsoft.com/office/drawing/2014/main" id="{9F2E9072-733B-4562-9D89-465EA7073136}"/>
                  </a:ext>
                </a:extLst>
              </p:cNvPr>
              <p:cNvSpPr txBox="1">
                <a:spLocks noRot="1" noChangeAspect="1" noMove="1" noResize="1" noEditPoints="1" noAdjustHandles="1" noChangeArrowheads="1" noChangeShapeType="1" noTextEdit="1"/>
              </p:cNvSpPr>
              <p:nvPr/>
            </p:nvSpPr>
            <p:spPr>
              <a:xfrm>
                <a:off x="4367808" y="4282803"/>
                <a:ext cx="4345857" cy="1480021"/>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9B3DA7-5393-4C5D-83FE-2D0A9227C528}"/>
                  </a:ext>
                </a:extLst>
              </p:cNvPr>
              <p:cNvSpPr txBox="1"/>
              <p:nvPr/>
            </p:nvSpPr>
            <p:spPr>
              <a:xfrm>
                <a:off x="526270" y="4295447"/>
                <a:ext cx="3672408" cy="13679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4800" b="1" i="1" smtClean="0">
                          <a:effectLst/>
                          <a:latin typeface="Cambria Math" panose="02040503050406030204" pitchFamily="18" charset="0"/>
                          <a:ea typeface="Calibri" panose="020F0502020204030204" pitchFamily="34" charset="0"/>
                          <a:cs typeface="Times New Roman" panose="02020603050405020304" pitchFamily="18" charset="0"/>
                        </a:rPr>
                        <m:t>𝑷</m:t>
                      </m:r>
                      <m:d>
                        <m:dPr>
                          <m:ctrlPr>
                            <a:rPr lang="ru-RU" sz="4800" b="1"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4800" b="1" i="1">
                              <a:effectLst/>
                              <a:latin typeface="Cambria Math" panose="02040503050406030204" pitchFamily="18" charset="0"/>
                              <a:ea typeface="Calibri" panose="020F0502020204030204" pitchFamily="34" charset="0"/>
                              <a:cs typeface="Times New Roman" panose="02020603050405020304" pitchFamily="18" charset="0"/>
                            </a:rPr>
                            <m:t>𝑨</m:t>
                          </m:r>
                        </m:e>
                      </m:d>
                      <m:r>
                        <a:rPr lang="ru-RU" sz="4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4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4800" b="1" i="1">
                              <a:effectLst/>
                              <a:latin typeface="Cambria Math" panose="02040503050406030204" pitchFamily="18" charset="0"/>
                              <a:ea typeface="Calibri" panose="020F0502020204030204" pitchFamily="34" charset="0"/>
                              <a:cs typeface="Times New Roman" panose="02020603050405020304" pitchFamily="18" charset="0"/>
                            </a:rPr>
                            <m:t>𝒎</m:t>
                          </m:r>
                        </m:num>
                        <m:den>
                          <m:r>
                            <a:rPr lang="ru-RU" sz="4800" b="1" i="1">
                              <a:effectLst/>
                              <a:latin typeface="Cambria Math" panose="02040503050406030204" pitchFamily="18" charset="0"/>
                              <a:ea typeface="Calibri" panose="020F0502020204030204" pitchFamily="34" charset="0"/>
                              <a:cs typeface="Times New Roman" panose="02020603050405020304" pitchFamily="18" charset="0"/>
                            </a:rPr>
                            <m:t>𝒏</m:t>
                          </m:r>
                        </m:den>
                      </m:f>
                    </m:oMath>
                  </m:oMathPara>
                </a14:m>
                <a:endParaRPr lang="ru-RU" sz="4800" b="1" i="1" dirty="0"/>
              </a:p>
            </p:txBody>
          </p:sp>
        </mc:Choice>
        <mc:Fallback xmlns="">
          <p:sp>
            <p:nvSpPr>
              <p:cNvPr id="8" name="TextBox 7">
                <a:extLst>
                  <a:ext uri="{FF2B5EF4-FFF2-40B4-BE49-F238E27FC236}">
                    <a16:creationId xmlns:a16="http://schemas.microsoft.com/office/drawing/2014/main" id="{EC9B3DA7-5393-4C5D-83FE-2D0A9227C528}"/>
                  </a:ext>
                </a:extLst>
              </p:cNvPr>
              <p:cNvSpPr txBox="1">
                <a:spLocks noRot="1" noChangeAspect="1" noMove="1" noResize="1" noEditPoints="1" noAdjustHandles="1" noChangeArrowheads="1" noChangeShapeType="1" noTextEdit="1"/>
              </p:cNvSpPr>
              <p:nvPr/>
            </p:nvSpPr>
            <p:spPr>
              <a:xfrm>
                <a:off x="526270" y="4295447"/>
                <a:ext cx="3672408" cy="1367939"/>
              </a:xfrm>
              <a:prstGeom prst="rect">
                <a:avLst/>
              </a:prstGeom>
              <a:blipFill>
                <a:blip r:embed="rId4"/>
                <a:stretch>
                  <a:fillRect/>
                </a:stretch>
              </a:blipFill>
            </p:spPr>
            <p:txBody>
              <a:bodyPr/>
              <a:lstStyle/>
              <a:p>
                <a:r>
                  <a:rPr lang="ru-RU">
                    <a:noFill/>
                  </a:rPr>
                  <a:t> </a:t>
                </a:r>
              </a:p>
            </p:txBody>
          </p:sp>
        </mc:Fallback>
      </mc:AlternateContent>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0D6FE00-0BE5-4531-8465-A0B36B609F89}"/>
              </a:ext>
            </a:extLst>
          </p:cNvPr>
          <p:cNvSpPr>
            <a:spLocks noGrp="1" noChangeArrowheads="1"/>
          </p:cNvSpPr>
          <p:nvPr>
            <p:ph type="title"/>
          </p:nvPr>
        </p:nvSpPr>
        <p:spPr>
          <a:xfrm>
            <a:off x="0" y="0"/>
            <a:ext cx="4656138" cy="765175"/>
          </a:xfrm>
        </p:spPr>
        <p:txBody>
          <a:bodyPr rtlCol="0">
            <a:normAutofit/>
          </a:bodyPr>
          <a:lstStyle/>
          <a:p>
            <a:pPr>
              <a:defRPr/>
            </a:pPr>
            <a:r>
              <a:rPr lang="ru-RU" altLang="ru-RU" sz="4000" dirty="0">
                <a:solidFill>
                  <a:srgbClr val="0066FF"/>
                </a:solidFill>
                <a:latin typeface="+mn-lt"/>
                <a:ea typeface="Microsoft YaHei" panose="020B0503020204020204" pitchFamily="34" charset="-122"/>
                <a:cs typeface="+mn-cs"/>
              </a:rPr>
              <a:t>Задача 3</a:t>
            </a:r>
          </a:p>
        </p:txBody>
      </p:sp>
      <p:sp>
        <p:nvSpPr>
          <p:cNvPr id="32771" name="Rectangle 4">
            <a:extLst>
              <a:ext uri="{FF2B5EF4-FFF2-40B4-BE49-F238E27FC236}">
                <a16:creationId xmlns:a16="http://schemas.microsoft.com/office/drawing/2014/main" id="{CBC2530D-C09B-4CDA-87D7-C601C2B6E622}"/>
              </a:ext>
            </a:extLst>
          </p:cNvPr>
          <p:cNvSpPr>
            <a:spLocks noGrp="1" noChangeArrowheads="1"/>
          </p:cNvSpPr>
          <p:nvPr>
            <p:ph sz="half" idx="1"/>
          </p:nvPr>
        </p:nvSpPr>
        <p:spPr>
          <a:xfrm>
            <a:off x="2495600" y="2476746"/>
            <a:ext cx="5616624" cy="4624662"/>
          </a:xfrm>
        </p:spPr>
        <p:txBody>
          <a:bodyPr/>
          <a:lstStyle/>
          <a:p>
            <a:pPr marL="0" indent="0" eaLnBrk="1" hangingPunct="1">
              <a:lnSpc>
                <a:spcPct val="100000"/>
              </a:lnSpc>
              <a:spcBef>
                <a:spcPct val="20000"/>
              </a:spcBef>
              <a:buFont typeface="Arial" panose="020B0604020202020204" pitchFamily="34" charset="0"/>
              <a:buNone/>
            </a:pPr>
            <a:endParaRPr lang="ru-RU" altLang="ru-RU" dirty="0"/>
          </a:p>
          <a:p>
            <a:pPr marL="0" indent="0" eaLnBrk="1" hangingPunct="1">
              <a:lnSpc>
                <a:spcPct val="100000"/>
              </a:lnSpc>
              <a:spcBef>
                <a:spcPct val="20000"/>
              </a:spcBef>
              <a:buFont typeface="Arial" panose="020B0604020202020204" pitchFamily="34" charset="0"/>
              <a:buNone/>
            </a:pPr>
            <a:endParaRPr lang="ru-RU" altLang="ru-RU" dirty="0"/>
          </a:p>
          <a:p>
            <a:pPr marL="0" indent="0" eaLnBrk="1" hangingPunct="1">
              <a:lnSpc>
                <a:spcPct val="100000"/>
              </a:lnSpc>
              <a:spcBef>
                <a:spcPct val="20000"/>
              </a:spcBef>
              <a:buFont typeface="Arial" panose="020B0604020202020204" pitchFamily="34" charset="0"/>
              <a:buNone/>
            </a:pPr>
            <a:endParaRPr lang="ru-RU" altLang="ru-RU" dirty="0"/>
          </a:p>
          <a:p>
            <a:pPr marL="0" indent="0" eaLnBrk="1" hangingPunct="1">
              <a:lnSpc>
                <a:spcPct val="100000"/>
              </a:lnSpc>
              <a:spcBef>
                <a:spcPct val="20000"/>
              </a:spcBef>
            </a:pPr>
            <a:endParaRPr lang="ru-RU" altLang="ru-RU" sz="3600" dirty="0"/>
          </a:p>
        </p:txBody>
      </p:sp>
      <p:sp>
        <p:nvSpPr>
          <p:cNvPr id="20486" name="Rectangle 6">
            <a:extLst>
              <a:ext uri="{FF2B5EF4-FFF2-40B4-BE49-F238E27FC236}">
                <a16:creationId xmlns:a16="http://schemas.microsoft.com/office/drawing/2014/main" id="{CE8002F5-1A5F-4DF6-9A80-2D2E2A272FFA}"/>
              </a:ext>
            </a:extLst>
          </p:cNvPr>
          <p:cNvSpPr>
            <a:spLocks noChangeArrowheads="1"/>
          </p:cNvSpPr>
          <p:nvPr/>
        </p:nvSpPr>
        <p:spPr bwMode="auto">
          <a:xfrm>
            <a:off x="407368" y="765175"/>
            <a:ext cx="10657184" cy="1587500"/>
          </a:xfrm>
          <a:prstGeom prst="rect">
            <a:avLst/>
          </a:prstGeom>
          <a:noFill/>
          <a:ln>
            <a:noFill/>
          </a:ln>
          <a:effectLst/>
        </p:spPr>
        <p:txBody>
          <a:bodyPr wrap="square">
            <a:spAutoFit/>
          </a:bodyPr>
          <a:lstStyle/>
          <a:p>
            <a:pPr eaLnBrk="1" hangingPunct="1">
              <a:lnSpc>
                <a:spcPct val="90000"/>
              </a:lnSpc>
              <a:spcBef>
                <a:spcPct val="20000"/>
              </a:spcBef>
              <a:buClr>
                <a:srgbClr val="000000"/>
              </a:buClr>
              <a:buSzPct val="100000"/>
              <a:buFont typeface="Times New Roman" panose="02020603050405020304" pitchFamily="18" charset="0"/>
              <a:buNone/>
              <a:defRPr/>
            </a:pPr>
            <a:r>
              <a:rPr lang="ru-RU" altLang="ru-RU" sz="3600" dirty="0">
                <a:latin typeface="+mn-lt"/>
              </a:rPr>
              <a:t>В коробке лежат 10 карточек, пронумерованных числами от 1 до 10. Какова вероятность того, что на наугад вынутой карточке будет записано:</a:t>
            </a:r>
          </a:p>
        </p:txBody>
      </p:sp>
      <mc:AlternateContent xmlns:mc="http://schemas.openxmlformats.org/markup-compatibility/2006" xmlns:a14="http://schemas.microsoft.com/office/drawing/2010/main">
        <mc:Choice Requires="a14">
          <p:graphicFrame>
            <p:nvGraphicFramePr>
              <p:cNvPr id="2" name="Таблица 2">
                <a:extLst>
                  <a:ext uri="{FF2B5EF4-FFF2-40B4-BE49-F238E27FC236}">
                    <a16:creationId xmlns:a16="http://schemas.microsoft.com/office/drawing/2014/main" id="{C53B0DED-4FC2-411F-8F42-C21354D16230}"/>
                  </a:ext>
                </a:extLst>
              </p:cNvPr>
              <p:cNvGraphicFramePr>
                <a:graphicFrameLocks noGrp="1"/>
              </p:cNvGraphicFramePr>
              <p:nvPr>
                <p:extLst>
                  <p:ext uri="{D42A27DB-BD31-4B8C-83A1-F6EECF244321}">
                    <p14:modId xmlns:p14="http://schemas.microsoft.com/office/powerpoint/2010/main" val="1844146717"/>
                  </p:ext>
                </p:extLst>
              </p:nvPr>
            </p:nvGraphicFramePr>
            <p:xfrm>
              <a:off x="2711624" y="2480539"/>
              <a:ext cx="6048672" cy="3749040"/>
            </p:xfrm>
            <a:graphic>
              <a:graphicData uri="http://schemas.openxmlformats.org/drawingml/2006/table">
                <a:tbl>
                  <a:tblPr firstRow="1" bandRow="1">
                    <a:tableStyleId>{BDBED569-4797-4DF1-A0F4-6AAB3CD982D8}</a:tableStyleId>
                  </a:tblPr>
                  <a:tblGrid>
                    <a:gridCol w="3024336">
                      <a:extLst>
                        <a:ext uri="{9D8B030D-6E8A-4147-A177-3AD203B41FA5}">
                          <a16:colId xmlns:a16="http://schemas.microsoft.com/office/drawing/2014/main" val="122569715"/>
                        </a:ext>
                      </a:extLst>
                    </a:gridCol>
                    <a:gridCol w="3024336">
                      <a:extLst>
                        <a:ext uri="{9D8B030D-6E8A-4147-A177-3AD203B41FA5}">
                          <a16:colId xmlns:a16="http://schemas.microsoft.com/office/drawing/2014/main" val="1302218600"/>
                        </a:ext>
                      </a:extLst>
                    </a:gridCol>
                  </a:tblGrid>
                  <a:tr h="441839">
                    <a:tc>
                      <a:txBody>
                        <a:bodyPr/>
                        <a:lstStyle/>
                        <a:p>
                          <a:endParaRPr lang="ru-RU" sz="2400"/>
                        </a:p>
                      </a:txBody>
                      <a:tcPr/>
                    </a:tc>
                    <a:tc>
                      <a:txBody>
                        <a:bodyPr/>
                        <a:lstStyle/>
                        <a:p>
                          <a:pPr algn="ctr"/>
                          <a:r>
                            <a:rPr lang="ru-RU" sz="2400" dirty="0"/>
                            <a:t>Решение:</a:t>
                          </a:r>
                        </a:p>
                      </a:txBody>
                      <a:tcPr/>
                    </a:tc>
                    <a:extLst>
                      <a:ext uri="{0D108BD9-81ED-4DB2-BD59-A6C34878D82A}">
                        <a16:rowId xmlns:a16="http://schemas.microsoft.com/office/drawing/2014/main" val="3173370968"/>
                      </a:ext>
                    </a:extLst>
                  </a:tr>
                  <a:tr h="630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2400" dirty="0"/>
                            <a:t>а) Чётное число</a:t>
                          </a:r>
                        </a:p>
                        <a:p>
                          <a:endParaRPr lang="ru-RU"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2400" smtClean="0">
                                    <a:effectLst/>
                                    <a:latin typeface="Cambria Math" panose="02040503050406030204" pitchFamily="18" charset="0"/>
                                  </a:rPr>
                                  <m:t>𝑃</m:t>
                                </m:r>
                                <m:d>
                                  <m:dPr>
                                    <m:ctrlPr>
                                      <a:rPr lang="ru-RU" sz="2400" i="1">
                                        <a:effectLst/>
                                        <a:latin typeface="Cambria Math" panose="02040503050406030204" pitchFamily="18" charset="0"/>
                                      </a:rPr>
                                    </m:ctrlPr>
                                  </m:dPr>
                                  <m:e>
                                    <m:r>
                                      <a:rPr lang="ru-RU" sz="2400">
                                        <a:effectLst/>
                                        <a:latin typeface="Cambria Math" panose="02040503050406030204" pitchFamily="18" charset="0"/>
                                      </a:rPr>
                                      <m:t>𝐴</m:t>
                                    </m:r>
                                  </m:e>
                                </m:d>
                                <m:r>
                                  <a:rPr lang="ru-RU" sz="2400">
                                    <a:effectLst/>
                                    <a:latin typeface="Cambria Math" panose="02040503050406030204" pitchFamily="18" charset="0"/>
                                  </a:rPr>
                                  <m:t>=</m:t>
                                </m:r>
                                <m:f>
                                  <m:fPr>
                                    <m:ctrlPr>
                                      <a:rPr lang="ru-RU" sz="2400" i="1" smtClean="0">
                                        <a:effectLst/>
                                        <a:latin typeface="Cambria Math" panose="02040503050406030204" pitchFamily="18" charset="0"/>
                                      </a:rPr>
                                    </m:ctrlPr>
                                  </m:fPr>
                                  <m:num>
                                    <m:r>
                                      <a:rPr lang="ru-RU" sz="2400" b="0" smtClean="0">
                                        <a:effectLst/>
                                        <a:latin typeface="Cambria Math" panose="02040503050406030204" pitchFamily="18" charset="0"/>
                                      </a:rPr>
                                      <m:t>5</m:t>
                                    </m:r>
                                  </m:num>
                                  <m:den>
                                    <m:r>
                                      <a:rPr lang="ru-RU" sz="2400" b="0" smtClean="0">
                                        <a:effectLst/>
                                        <a:latin typeface="Cambria Math" panose="02040503050406030204" pitchFamily="18" charset="0"/>
                                      </a:rPr>
                                      <m:t>10</m:t>
                                    </m:r>
                                  </m:den>
                                </m:f>
                                <m:r>
                                  <a:rPr lang="en-US" sz="2400" b="0" smtClean="0">
                                    <a:effectLst/>
                                    <a:latin typeface="Cambria Math" panose="02040503050406030204" pitchFamily="18" charset="0"/>
                                  </a:rPr>
                                  <m:t>=0,</m:t>
                                </m:r>
                                <m:r>
                                  <a:rPr lang="ru-RU" sz="2400" b="0" smtClean="0">
                                    <a:effectLst/>
                                    <a:latin typeface="Cambria Math" panose="02040503050406030204" pitchFamily="18" charset="0"/>
                                  </a:rPr>
                                  <m:t>5</m:t>
                                </m:r>
                              </m:oMath>
                            </m:oMathPara>
                          </a14:m>
                          <a:endParaRPr lang="ru-RU" sz="1800" dirty="0"/>
                        </a:p>
                      </a:txBody>
                      <a:tcPr/>
                    </a:tc>
                    <a:extLst>
                      <a:ext uri="{0D108BD9-81ED-4DB2-BD59-A6C34878D82A}">
                        <a16:rowId xmlns:a16="http://schemas.microsoft.com/office/drawing/2014/main" val="2542059238"/>
                      </a:ext>
                    </a:extLst>
                  </a:tr>
                  <a:tr h="773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2400" dirty="0"/>
                            <a:t>б) Число, кратное 3</a:t>
                          </a:r>
                        </a:p>
                        <a:p>
                          <a:endParaRPr lang="ru-RU"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2400" smtClean="0">
                                    <a:effectLst/>
                                    <a:latin typeface="Cambria Math" panose="02040503050406030204" pitchFamily="18" charset="0"/>
                                  </a:rPr>
                                  <m:t>𝑃</m:t>
                                </m:r>
                                <m:d>
                                  <m:dPr>
                                    <m:ctrlPr>
                                      <a:rPr lang="ru-RU" sz="2400" i="1">
                                        <a:effectLst/>
                                        <a:latin typeface="Cambria Math" panose="02040503050406030204" pitchFamily="18" charset="0"/>
                                      </a:rPr>
                                    </m:ctrlPr>
                                  </m:dPr>
                                  <m:e>
                                    <m:r>
                                      <a:rPr lang="ru-RU" sz="2400">
                                        <a:effectLst/>
                                        <a:latin typeface="Cambria Math" panose="02040503050406030204" pitchFamily="18" charset="0"/>
                                      </a:rPr>
                                      <m:t>𝐴</m:t>
                                    </m:r>
                                  </m:e>
                                </m:d>
                                <m:r>
                                  <a:rPr lang="ru-RU" sz="2400">
                                    <a:effectLst/>
                                    <a:latin typeface="Cambria Math" panose="02040503050406030204" pitchFamily="18" charset="0"/>
                                  </a:rPr>
                                  <m:t>=</m:t>
                                </m:r>
                                <m:f>
                                  <m:fPr>
                                    <m:ctrlPr>
                                      <a:rPr lang="ru-RU" sz="2400" i="1" smtClean="0">
                                        <a:effectLst/>
                                        <a:latin typeface="Cambria Math" panose="02040503050406030204" pitchFamily="18" charset="0"/>
                                      </a:rPr>
                                    </m:ctrlPr>
                                  </m:fPr>
                                  <m:num>
                                    <m:r>
                                      <a:rPr lang="ru-RU" sz="2400" b="0" smtClean="0">
                                        <a:effectLst/>
                                        <a:latin typeface="Cambria Math" panose="02040503050406030204" pitchFamily="18" charset="0"/>
                                      </a:rPr>
                                      <m:t>3</m:t>
                                    </m:r>
                                  </m:num>
                                  <m:den>
                                    <m:r>
                                      <a:rPr lang="ru-RU" sz="2400" b="0" smtClean="0">
                                        <a:effectLst/>
                                        <a:latin typeface="Cambria Math" panose="02040503050406030204" pitchFamily="18" charset="0"/>
                                      </a:rPr>
                                      <m:t>10</m:t>
                                    </m:r>
                                  </m:den>
                                </m:f>
                                <m:r>
                                  <a:rPr lang="en-US" sz="2400" b="0" smtClean="0">
                                    <a:effectLst/>
                                    <a:latin typeface="Cambria Math" panose="02040503050406030204" pitchFamily="18" charset="0"/>
                                  </a:rPr>
                                  <m:t>=0,</m:t>
                                </m:r>
                                <m:r>
                                  <a:rPr lang="ru-RU" sz="2400" b="0" smtClean="0">
                                    <a:effectLst/>
                                    <a:latin typeface="Cambria Math" panose="02040503050406030204" pitchFamily="18" charset="0"/>
                                  </a:rPr>
                                  <m:t>3</m:t>
                                </m:r>
                              </m:oMath>
                            </m:oMathPara>
                          </a14:m>
                          <a:endParaRPr lang="ru-RU" sz="2400" dirty="0"/>
                        </a:p>
                      </a:txBody>
                      <a:tcPr/>
                    </a:tc>
                    <a:extLst>
                      <a:ext uri="{0D108BD9-81ED-4DB2-BD59-A6C34878D82A}">
                        <a16:rowId xmlns:a16="http://schemas.microsoft.com/office/drawing/2014/main" val="906938708"/>
                      </a:ext>
                    </a:extLst>
                  </a:tr>
                  <a:tr h="773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2400" dirty="0"/>
                            <a:t>в) Нечётное число</a:t>
                          </a:r>
                        </a:p>
                        <a:p>
                          <a:endParaRPr lang="ru-RU"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2400" smtClean="0">
                                    <a:effectLst/>
                                    <a:latin typeface="Cambria Math" panose="02040503050406030204" pitchFamily="18" charset="0"/>
                                  </a:rPr>
                                  <m:t>𝑃</m:t>
                                </m:r>
                                <m:d>
                                  <m:dPr>
                                    <m:ctrlPr>
                                      <a:rPr lang="ru-RU" sz="2400" i="1">
                                        <a:effectLst/>
                                        <a:latin typeface="Cambria Math" panose="02040503050406030204" pitchFamily="18" charset="0"/>
                                      </a:rPr>
                                    </m:ctrlPr>
                                  </m:dPr>
                                  <m:e>
                                    <m:r>
                                      <a:rPr lang="ru-RU" sz="2400">
                                        <a:effectLst/>
                                        <a:latin typeface="Cambria Math" panose="02040503050406030204" pitchFamily="18" charset="0"/>
                                      </a:rPr>
                                      <m:t>𝐴</m:t>
                                    </m:r>
                                  </m:e>
                                </m:d>
                                <m:r>
                                  <a:rPr lang="ru-RU" sz="2400">
                                    <a:effectLst/>
                                    <a:latin typeface="Cambria Math" panose="02040503050406030204" pitchFamily="18" charset="0"/>
                                  </a:rPr>
                                  <m:t>=</m:t>
                                </m:r>
                                <m:f>
                                  <m:fPr>
                                    <m:ctrlPr>
                                      <a:rPr lang="ru-RU" sz="2400" i="1" smtClean="0">
                                        <a:effectLst/>
                                        <a:latin typeface="Cambria Math" panose="02040503050406030204" pitchFamily="18" charset="0"/>
                                      </a:rPr>
                                    </m:ctrlPr>
                                  </m:fPr>
                                  <m:num>
                                    <m:r>
                                      <a:rPr lang="ru-RU" sz="2400" b="0" smtClean="0">
                                        <a:effectLst/>
                                        <a:latin typeface="Cambria Math" panose="02040503050406030204" pitchFamily="18" charset="0"/>
                                      </a:rPr>
                                      <m:t>5</m:t>
                                    </m:r>
                                  </m:num>
                                  <m:den>
                                    <m:r>
                                      <a:rPr lang="ru-RU" sz="2400" b="0" smtClean="0">
                                        <a:effectLst/>
                                        <a:latin typeface="Cambria Math" panose="02040503050406030204" pitchFamily="18" charset="0"/>
                                      </a:rPr>
                                      <m:t>10</m:t>
                                    </m:r>
                                  </m:den>
                                </m:f>
                                <m:r>
                                  <a:rPr lang="en-US" sz="2400" b="0" smtClean="0">
                                    <a:effectLst/>
                                    <a:latin typeface="Cambria Math" panose="02040503050406030204" pitchFamily="18" charset="0"/>
                                  </a:rPr>
                                  <m:t>=0,</m:t>
                                </m:r>
                                <m:r>
                                  <a:rPr lang="ru-RU" sz="2400" b="0" smtClean="0">
                                    <a:effectLst/>
                                    <a:latin typeface="Cambria Math" panose="02040503050406030204" pitchFamily="18" charset="0"/>
                                  </a:rPr>
                                  <m:t>5</m:t>
                                </m:r>
                              </m:oMath>
                            </m:oMathPara>
                          </a14:m>
                          <a:endParaRPr lang="ru-RU" sz="2400" dirty="0"/>
                        </a:p>
                      </a:txBody>
                      <a:tcPr/>
                    </a:tc>
                    <a:extLst>
                      <a:ext uri="{0D108BD9-81ED-4DB2-BD59-A6C34878D82A}">
                        <a16:rowId xmlns:a16="http://schemas.microsoft.com/office/drawing/2014/main" val="720119257"/>
                      </a:ext>
                    </a:extLst>
                  </a:tr>
                  <a:tr h="773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2400" dirty="0"/>
                            <a:t>г) Число, кратное 4</a:t>
                          </a:r>
                        </a:p>
                        <a:p>
                          <a:endParaRPr lang="ru-RU"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2400" smtClean="0">
                                    <a:effectLst/>
                                    <a:latin typeface="Cambria Math" panose="02040503050406030204" pitchFamily="18" charset="0"/>
                                  </a:rPr>
                                  <m:t>𝑃</m:t>
                                </m:r>
                                <m:d>
                                  <m:dPr>
                                    <m:ctrlPr>
                                      <a:rPr lang="ru-RU" sz="2400" i="1">
                                        <a:effectLst/>
                                        <a:latin typeface="Cambria Math" panose="02040503050406030204" pitchFamily="18" charset="0"/>
                                      </a:rPr>
                                    </m:ctrlPr>
                                  </m:dPr>
                                  <m:e>
                                    <m:r>
                                      <a:rPr lang="ru-RU" sz="2400">
                                        <a:effectLst/>
                                        <a:latin typeface="Cambria Math" panose="02040503050406030204" pitchFamily="18" charset="0"/>
                                      </a:rPr>
                                      <m:t>𝐴</m:t>
                                    </m:r>
                                  </m:e>
                                </m:d>
                                <m:r>
                                  <a:rPr lang="ru-RU" sz="2400">
                                    <a:effectLst/>
                                    <a:latin typeface="Cambria Math" panose="02040503050406030204" pitchFamily="18" charset="0"/>
                                  </a:rPr>
                                  <m:t>=</m:t>
                                </m:r>
                                <m:f>
                                  <m:fPr>
                                    <m:ctrlPr>
                                      <a:rPr lang="ru-RU" sz="2400" i="1" smtClean="0">
                                        <a:effectLst/>
                                        <a:latin typeface="Cambria Math" panose="02040503050406030204" pitchFamily="18" charset="0"/>
                                      </a:rPr>
                                    </m:ctrlPr>
                                  </m:fPr>
                                  <m:num>
                                    <m:r>
                                      <a:rPr lang="ru-RU" sz="2400" b="0" smtClean="0">
                                        <a:effectLst/>
                                        <a:latin typeface="Cambria Math" panose="02040503050406030204" pitchFamily="18" charset="0"/>
                                      </a:rPr>
                                      <m:t>2</m:t>
                                    </m:r>
                                  </m:num>
                                  <m:den>
                                    <m:r>
                                      <a:rPr lang="ru-RU" sz="2400" b="0" smtClean="0">
                                        <a:effectLst/>
                                        <a:latin typeface="Cambria Math" panose="02040503050406030204" pitchFamily="18" charset="0"/>
                                      </a:rPr>
                                      <m:t>10</m:t>
                                    </m:r>
                                  </m:den>
                                </m:f>
                                <m:r>
                                  <a:rPr lang="en-US" sz="2400" b="0" smtClean="0">
                                    <a:effectLst/>
                                    <a:latin typeface="Cambria Math" panose="02040503050406030204" pitchFamily="18" charset="0"/>
                                  </a:rPr>
                                  <m:t>=0,</m:t>
                                </m:r>
                                <m:r>
                                  <a:rPr lang="ru-RU" sz="2400" b="0" smtClean="0">
                                    <a:effectLst/>
                                    <a:latin typeface="Cambria Math" panose="02040503050406030204" pitchFamily="18" charset="0"/>
                                  </a:rPr>
                                  <m:t>2</m:t>
                                </m:r>
                              </m:oMath>
                            </m:oMathPara>
                          </a14:m>
                          <a:endParaRPr lang="ru-RU" sz="2400" dirty="0"/>
                        </a:p>
                      </a:txBody>
                      <a:tcPr/>
                    </a:tc>
                    <a:extLst>
                      <a:ext uri="{0D108BD9-81ED-4DB2-BD59-A6C34878D82A}">
                        <a16:rowId xmlns:a16="http://schemas.microsoft.com/office/drawing/2014/main" val="3651345645"/>
                      </a:ext>
                    </a:extLst>
                  </a:tr>
                </a:tbl>
              </a:graphicData>
            </a:graphic>
          </p:graphicFrame>
        </mc:Choice>
        <mc:Fallback xmlns="">
          <p:graphicFrame>
            <p:nvGraphicFramePr>
              <p:cNvPr id="2" name="Таблица 2">
                <a:extLst>
                  <a:ext uri="{FF2B5EF4-FFF2-40B4-BE49-F238E27FC236}">
                    <a16:creationId xmlns:a16="http://schemas.microsoft.com/office/drawing/2014/main" id="{C53B0DED-4FC2-411F-8F42-C21354D16230}"/>
                  </a:ext>
                </a:extLst>
              </p:cNvPr>
              <p:cNvGraphicFramePr>
                <a:graphicFrameLocks noGrp="1"/>
              </p:cNvGraphicFramePr>
              <p:nvPr>
                <p:extLst>
                  <p:ext uri="{D42A27DB-BD31-4B8C-83A1-F6EECF244321}">
                    <p14:modId xmlns:p14="http://schemas.microsoft.com/office/powerpoint/2010/main" val="1844146717"/>
                  </p:ext>
                </p:extLst>
              </p:nvPr>
            </p:nvGraphicFramePr>
            <p:xfrm>
              <a:off x="2711624" y="2480539"/>
              <a:ext cx="6048672" cy="3749040"/>
            </p:xfrm>
            <a:graphic>
              <a:graphicData uri="http://schemas.openxmlformats.org/drawingml/2006/table">
                <a:tbl>
                  <a:tblPr firstRow="1" bandRow="1">
                    <a:tableStyleId>{BDBED569-4797-4DF1-A0F4-6AAB3CD982D8}</a:tableStyleId>
                  </a:tblPr>
                  <a:tblGrid>
                    <a:gridCol w="3024336">
                      <a:extLst>
                        <a:ext uri="{9D8B030D-6E8A-4147-A177-3AD203B41FA5}">
                          <a16:colId xmlns:a16="http://schemas.microsoft.com/office/drawing/2014/main" val="122569715"/>
                        </a:ext>
                      </a:extLst>
                    </a:gridCol>
                    <a:gridCol w="3024336">
                      <a:extLst>
                        <a:ext uri="{9D8B030D-6E8A-4147-A177-3AD203B41FA5}">
                          <a16:colId xmlns:a16="http://schemas.microsoft.com/office/drawing/2014/main" val="1302218600"/>
                        </a:ext>
                      </a:extLst>
                    </a:gridCol>
                  </a:tblGrid>
                  <a:tr h="457200">
                    <a:tc>
                      <a:txBody>
                        <a:bodyPr/>
                        <a:lstStyle/>
                        <a:p>
                          <a:endParaRPr lang="ru-RU" sz="2400"/>
                        </a:p>
                      </a:txBody>
                      <a:tcPr/>
                    </a:tc>
                    <a:tc>
                      <a:txBody>
                        <a:bodyPr/>
                        <a:lstStyle/>
                        <a:p>
                          <a:pPr algn="ctr"/>
                          <a:r>
                            <a:rPr lang="ru-RU" sz="2400" dirty="0"/>
                            <a:t>Решение:</a:t>
                          </a:r>
                        </a:p>
                      </a:txBody>
                      <a:tcPr/>
                    </a:tc>
                    <a:extLst>
                      <a:ext uri="{0D108BD9-81ED-4DB2-BD59-A6C34878D82A}">
                        <a16:rowId xmlns:a16="http://schemas.microsoft.com/office/drawing/2014/main" val="3173370968"/>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2400" dirty="0"/>
                            <a:t>а) Чётное число</a:t>
                          </a:r>
                        </a:p>
                        <a:p>
                          <a:endParaRPr lang="ru-RU" sz="2400" dirty="0"/>
                        </a:p>
                      </a:txBody>
                      <a:tcPr/>
                    </a:tc>
                    <a:tc>
                      <a:txBody>
                        <a:bodyPr/>
                        <a:lstStyle/>
                        <a:p>
                          <a:endParaRPr lang="ru-RU"/>
                        </a:p>
                      </a:txBody>
                      <a:tcPr>
                        <a:blipFill>
                          <a:blip r:embed="rId2"/>
                          <a:stretch>
                            <a:fillRect l="-100201" t="-60741" r="-604" b="-302222"/>
                          </a:stretch>
                        </a:blipFill>
                      </a:tcPr>
                    </a:tc>
                    <a:extLst>
                      <a:ext uri="{0D108BD9-81ED-4DB2-BD59-A6C34878D82A}">
                        <a16:rowId xmlns:a16="http://schemas.microsoft.com/office/drawing/2014/main" val="2542059238"/>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2400" dirty="0"/>
                            <a:t>б) Число, кратное 3</a:t>
                          </a:r>
                        </a:p>
                        <a:p>
                          <a:endParaRPr lang="ru-RU" sz="2400" dirty="0"/>
                        </a:p>
                      </a:txBody>
                      <a:tcPr/>
                    </a:tc>
                    <a:tc>
                      <a:txBody>
                        <a:bodyPr/>
                        <a:lstStyle/>
                        <a:p>
                          <a:endParaRPr lang="ru-RU"/>
                        </a:p>
                      </a:txBody>
                      <a:tcPr>
                        <a:blipFill>
                          <a:blip r:embed="rId2"/>
                          <a:stretch>
                            <a:fillRect l="-100201" t="-159559" r="-604" b="-200000"/>
                          </a:stretch>
                        </a:blipFill>
                      </a:tcPr>
                    </a:tc>
                    <a:extLst>
                      <a:ext uri="{0D108BD9-81ED-4DB2-BD59-A6C34878D82A}">
                        <a16:rowId xmlns:a16="http://schemas.microsoft.com/office/drawing/2014/main" val="906938708"/>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2400" dirty="0"/>
                            <a:t>в) Нечётное число</a:t>
                          </a:r>
                        </a:p>
                        <a:p>
                          <a:endParaRPr lang="ru-RU" sz="2400" dirty="0"/>
                        </a:p>
                      </a:txBody>
                      <a:tcPr/>
                    </a:tc>
                    <a:tc>
                      <a:txBody>
                        <a:bodyPr/>
                        <a:lstStyle/>
                        <a:p>
                          <a:endParaRPr lang="ru-RU"/>
                        </a:p>
                      </a:txBody>
                      <a:tcPr>
                        <a:blipFill>
                          <a:blip r:embed="rId2"/>
                          <a:stretch>
                            <a:fillRect l="-100201" t="-261481" r="-604" b="-101481"/>
                          </a:stretch>
                        </a:blipFill>
                      </a:tcPr>
                    </a:tc>
                    <a:extLst>
                      <a:ext uri="{0D108BD9-81ED-4DB2-BD59-A6C34878D82A}">
                        <a16:rowId xmlns:a16="http://schemas.microsoft.com/office/drawing/2014/main" val="720119257"/>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2400" dirty="0"/>
                            <a:t>г) Число, кратное 4</a:t>
                          </a:r>
                        </a:p>
                        <a:p>
                          <a:endParaRPr lang="ru-RU" sz="2400" dirty="0"/>
                        </a:p>
                      </a:txBody>
                      <a:tcPr/>
                    </a:tc>
                    <a:tc>
                      <a:txBody>
                        <a:bodyPr/>
                        <a:lstStyle/>
                        <a:p>
                          <a:endParaRPr lang="ru-RU"/>
                        </a:p>
                      </a:txBody>
                      <a:tcPr>
                        <a:blipFill>
                          <a:blip r:embed="rId2"/>
                          <a:stretch>
                            <a:fillRect l="-100201" t="-361481" r="-604" b="-1481"/>
                          </a:stretch>
                        </a:blipFill>
                      </a:tcPr>
                    </a:tc>
                    <a:extLst>
                      <a:ext uri="{0D108BD9-81ED-4DB2-BD59-A6C34878D82A}">
                        <a16:rowId xmlns:a16="http://schemas.microsoft.com/office/drawing/2014/main" val="3651345645"/>
                      </a:ext>
                    </a:extLst>
                  </a:tr>
                </a:tbl>
              </a:graphicData>
            </a:graphic>
          </p:graphicFrame>
        </mc:Fallback>
      </mc:AlternateContent>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51DEE1B-ED15-4A2F-AEC0-B3EDA0FE10F9}"/>
              </a:ext>
            </a:extLst>
          </p:cNvPr>
          <p:cNvSpPr>
            <a:spLocks noGrp="1" noChangeArrowheads="1"/>
          </p:cNvSpPr>
          <p:nvPr>
            <p:ph type="title"/>
          </p:nvPr>
        </p:nvSpPr>
        <p:spPr>
          <a:xfrm>
            <a:off x="0" y="0"/>
            <a:ext cx="3503613" cy="692150"/>
          </a:xfrm>
        </p:spPr>
        <p:txBody>
          <a:bodyPr rtlCol="0">
            <a:normAutofit/>
          </a:bodyPr>
          <a:lstStyle/>
          <a:p>
            <a:pPr fontAlgn="auto">
              <a:spcAft>
                <a:spcPts val="0"/>
              </a:spcAft>
              <a:defRPr/>
            </a:pPr>
            <a:r>
              <a:rPr lang="ru-RU" altLang="ru-RU" sz="4000" dirty="0">
                <a:solidFill>
                  <a:srgbClr val="0066FF"/>
                </a:solidFill>
                <a:latin typeface="+mn-lt"/>
                <a:ea typeface="Microsoft YaHei" panose="020B0503020204020204" pitchFamily="34" charset="-122"/>
                <a:cs typeface="+mn-cs"/>
              </a:rPr>
              <a:t>Задача 4</a:t>
            </a:r>
          </a:p>
        </p:txBody>
      </p:sp>
      <p:sp>
        <p:nvSpPr>
          <p:cNvPr id="21509" name="Rectangle 6">
            <a:extLst>
              <a:ext uri="{FF2B5EF4-FFF2-40B4-BE49-F238E27FC236}">
                <a16:creationId xmlns:a16="http://schemas.microsoft.com/office/drawing/2014/main" id="{9FA4CBE4-D275-4CF6-AB23-89FEA2229608}"/>
              </a:ext>
            </a:extLst>
          </p:cNvPr>
          <p:cNvSpPr>
            <a:spLocks noChangeArrowheads="1"/>
          </p:cNvSpPr>
          <p:nvPr/>
        </p:nvSpPr>
        <p:spPr bwMode="auto">
          <a:xfrm>
            <a:off x="1127447" y="981075"/>
            <a:ext cx="10153128" cy="1800225"/>
          </a:xfrm>
          <a:prstGeom prst="rect">
            <a:avLst/>
          </a:prstGeom>
          <a:noFill/>
          <a:ln>
            <a:noFill/>
          </a:ln>
          <a:effectLst/>
        </p:spPr>
        <p:txBody>
          <a:bodyPr wrap="square">
            <a:spAutoFit/>
          </a:bodyPr>
          <a:lstStyle/>
          <a:p>
            <a:pPr eaLnBrk="1" hangingPunct="1">
              <a:lnSpc>
                <a:spcPct val="90000"/>
              </a:lnSpc>
              <a:spcBef>
                <a:spcPct val="20000"/>
              </a:spcBef>
              <a:buClr>
                <a:srgbClr val="000000"/>
              </a:buClr>
              <a:buSzPct val="100000"/>
              <a:buFont typeface="Times New Roman" panose="02020603050405020304" pitchFamily="18" charset="0"/>
              <a:buNone/>
              <a:defRPr/>
            </a:pPr>
            <a:r>
              <a:rPr lang="ru-RU" altLang="ru-RU" sz="4000" dirty="0">
                <a:latin typeface="+mn-lt"/>
              </a:rPr>
              <a:t>В коробке лежат 18 зелёных и 12 голубых шариков.  Какова вероятность того, что выбранный наугад шарик окажется:</a:t>
            </a:r>
          </a:p>
        </p:txBody>
      </p:sp>
      <mc:AlternateContent xmlns:mc="http://schemas.openxmlformats.org/markup-compatibility/2006" xmlns:a14="http://schemas.microsoft.com/office/drawing/2010/main">
        <mc:Choice Requires="a14">
          <p:graphicFrame>
            <p:nvGraphicFramePr>
              <p:cNvPr id="2" name="Таблица 2">
                <a:extLst>
                  <a:ext uri="{FF2B5EF4-FFF2-40B4-BE49-F238E27FC236}">
                    <a16:creationId xmlns:a16="http://schemas.microsoft.com/office/drawing/2014/main" id="{1E9DAC95-DB7B-40D5-A17B-D5B7E287A05F}"/>
                  </a:ext>
                </a:extLst>
              </p:cNvPr>
              <p:cNvGraphicFramePr>
                <a:graphicFrameLocks noGrp="1"/>
              </p:cNvGraphicFramePr>
              <p:nvPr>
                <p:extLst>
                  <p:ext uri="{D42A27DB-BD31-4B8C-83A1-F6EECF244321}">
                    <p14:modId xmlns:p14="http://schemas.microsoft.com/office/powerpoint/2010/main" val="2419638712"/>
                  </p:ext>
                </p:extLst>
              </p:nvPr>
            </p:nvGraphicFramePr>
            <p:xfrm>
              <a:off x="1127448" y="2996952"/>
              <a:ext cx="10153128" cy="3209544"/>
            </p:xfrm>
            <a:graphic>
              <a:graphicData uri="http://schemas.openxmlformats.org/drawingml/2006/table">
                <a:tbl>
                  <a:tblPr firstRow="1" bandRow="1">
                    <a:tableStyleId>{BDBED569-4797-4DF1-A0F4-6AAB3CD982D8}</a:tableStyleId>
                  </a:tblPr>
                  <a:tblGrid>
                    <a:gridCol w="5076563">
                      <a:extLst>
                        <a:ext uri="{9D8B030D-6E8A-4147-A177-3AD203B41FA5}">
                          <a16:colId xmlns:a16="http://schemas.microsoft.com/office/drawing/2014/main" val="3580951325"/>
                        </a:ext>
                      </a:extLst>
                    </a:gridCol>
                    <a:gridCol w="5076565">
                      <a:extLst>
                        <a:ext uri="{9D8B030D-6E8A-4147-A177-3AD203B41FA5}">
                          <a16:colId xmlns:a16="http://schemas.microsoft.com/office/drawing/2014/main" val="3908673232"/>
                        </a:ext>
                      </a:extLst>
                    </a:gridCol>
                  </a:tblGrid>
                  <a:tr h="370840">
                    <a:tc>
                      <a:txBody>
                        <a:bodyPr/>
                        <a:lstStyle/>
                        <a:p>
                          <a:pPr algn="ctr"/>
                          <a:r>
                            <a:rPr lang="ru-RU" altLang="ru-RU" sz="2800" dirty="0">
                              <a:solidFill>
                                <a:srgbClr val="00B050"/>
                              </a:solidFill>
                            </a:rPr>
                            <a:t>а) зелёным </a:t>
                          </a:r>
                          <a:endParaRPr lang="ru-RU"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altLang="ru-RU" sz="2800" dirty="0">
                              <a:solidFill>
                                <a:srgbClr val="0066FF"/>
                              </a:solidFill>
                            </a:rPr>
                            <a:t>б) голубым</a:t>
                          </a:r>
                        </a:p>
                        <a:p>
                          <a:pPr algn="ctr"/>
                          <a:endParaRPr lang="ru-RU" sz="2800" dirty="0"/>
                        </a:p>
                      </a:txBody>
                      <a:tcPr/>
                    </a:tc>
                    <a:extLst>
                      <a:ext uri="{0D108BD9-81ED-4DB2-BD59-A6C34878D82A}">
                        <a16:rowId xmlns:a16="http://schemas.microsoft.com/office/drawing/2014/main" val="1410506621"/>
                      </a:ext>
                    </a:extLst>
                  </a:tr>
                  <a:tr h="370840">
                    <a:tc>
                      <a:txBody>
                        <a:bodyPr/>
                        <a:lstStyle/>
                        <a:p>
                          <a:pPr algn="ctr"/>
                          <a:r>
                            <a:rPr lang="ru-RU" sz="2800" dirty="0"/>
                            <a:t>Решение:</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t>Решение:</a:t>
                          </a:r>
                        </a:p>
                      </a:txBody>
                      <a:tcPr/>
                    </a:tc>
                    <a:extLst>
                      <a:ext uri="{0D108BD9-81ED-4DB2-BD59-A6C34878D82A}">
                        <a16:rowId xmlns:a16="http://schemas.microsoft.com/office/drawing/2014/main" val="2524703482"/>
                      </a:ext>
                    </a:extLst>
                  </a:tr>
                  <a:tr h="370840">
                    <a:tc>
                      <a:txBody>
                        <a:bodyPr/>
                        <a:lstStyle/>
                        <a:p>
                          <a:r>
                            <a:rPr lang="ru-RU" sz="2800" dirty="0"/>
                            <a:t>Всего 30 шариков. Зеленых – 18</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28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ru-RU"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2800" i="1">
                                        <a:effectLst/>
                                        <a:latin typeface="Cambria Math" panose="02040503050406030204" pitchFamily="18" charset="0"/>
                                        <a:ea typeface="Calibri" panose="020F0502020204030204" pitchFamily="34" charset="0"/>
                                        <a:cs typeface="Times New Roman" panose="02020603050405020304" pitchFamily="18" charset="0"/>
                                      </a:rPr>
                                      <m:t>𝐴</m:t>
                                    </m:r>
                                  </m:e>
                                </m:d>
                                <m:r>
                                  <a:rPr lang="ru-RU"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18</m:t>
                                    </m:r>
                                  </m:num>
                                  <m:den>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30</m:t>
                                    </m:r>
                                  </m:den>
                                </m:f>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3</m:t>
                                    </m:r>
                                  </m:num>
                                  <m:den>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5</m:t>
                                    </m:r>
                                  </m:den>
                                </m:f>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6</m:t>
                                </m:r>
                              </m:oMath>
                            </m:oMathPara>
                          </a14:m>
                          <a:endParaRPr lang="ru-RU" sz="2800" dirty="0"/>
                        </a:p>
                      </a:txBody>
                      <a:tcPr/>
                    </a:tc>
                    <a:tc>
                      <a:txBody>
                        <a:bodyPr/>
                        <a:lstStyle/>
                        <a:p>
                          <a:r>
                            <a:rPr lang="ru-RU" sz="2800" dirty="0"/>
                            <a:t>Всего 30 шариков. Голубых – 12</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28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ru-RU" sz="2800" i="1">
                                        <a:effectLst/>
                                        <a:latin typeface="Cambria Math" panose="02040503050406030204" pitchFamily="18" charset="0"/>
                                        <a:ea typeface="Calibri" panose="020F0502020204030204" pitchFamily="34" charset="0"/>
                                        <a:cs typeface="Times New Roman" panose="02020603050405020304" pitchFamily="18" charset="0"/>
                                      </a:rPr>
                                    </m:ctrlPr>
                                  </m:dPr>
                                  <m:e>
                                    <m:r>
                                      <a:rPr lang="ru-RU" sz="2800" i="1">
                                        <a:effectLst/>
                                        <a:latin typeface="Cambria Math" panose="02040503050406030204" pitchFamily="18" charset="0"/>
                                        <a:ea typeface="Calibri" panose="020F0502020204030204" pitchFamily="34" charset="0"/>
                                        <a:cs typeface="Times New Roman" panose="02020603050405020304" pitchFamily="18" charset="0"/>
                                      </a:rPr>
                                      <m:t>𝐴</m:t>
                                    </m:r>
                                  </m:e>
                                </m:d>
                                <m:r>
                                  <a:rPr lang="ru-RU" sz="2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12</m:t>
                                    </m:r>
                                  </m:num>
                                  <m:den>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30</m:t>
                                    </m:r>
                                  </m:den>
                                </m:f>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ru-RU"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2</m:t>
                                    </m:r>
                                  </m:num>
                                  <m:den>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5</m:t>
                                    </m:r>
                                  </m:den>
                                </m:f>
                                <m:r>
                                  <a:rPr lang="en-US" sz="28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ru-RU" sz="2800" b="0" i="1" smtClean="0">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ru-RU" sz="2800" dirty="0"/>
                        </a:p>
                        <a:p>
                          <a:endParaRPr lang="ru-RU" sz="2800" dirty="0"/>
                        </a:p>
                      </a:txBody>
                      <a:tcPr/>
                    </a:tc>
                    <a:extLst>
                      <a:ext uri="{0D108BD9-81ED-4DB2-BD59-A6C34878D82A}">
                        <a16:rowId xmlns:a16="http://schemas.microsoft.com/office/drawing/2014/main" val="1771339801"/>
                      </a:ext>
                    </a:extLst>
                  </a:tr>
                </a:tbl>
              </a:graphicData>
            </a:graphic>
          </p:graphicFrame>
        </mc:Choice>
        <mc:Fallback xmlns="">
          <p:graphicFrame>
            <p:nvGraphicFramePr>
              <p:cNvPr id="2" name="Таблица 2">
                <a:extLst>
                  <a:ext uri="{FF2B5EF4-FFF2-40B4-BE49-F238E27FC236}">
                    <a16:creationId xmlns:a16="http://schemas.microsoft.com/office/drawing/2014/main" id="{1E9DAC95-DB7B-40D5-A17B-D5B7E287A05F}"/>
                  </a:ext>
                </a:extLst>
              </p:cNvPr>
              <p:cNvGraphicFramePr>
                <a:graphicFrameLocks noGrp="1"/>
              </p:cNvGraphicFramePr>
              <p:nvPr>
                <p:extLst>
                  <p:ext uri="{D42A27DB-BD31-4B8C-83A1-F6EECF244321}">
                    <p14:modId xmlns:p14="http://schemas.microsoft.com/office/powerpoint/2010/main" val="2419638712"/>
                  </p:ext>
                </p:extLst>
              </p:nvPr>
            </p:nvGraphicFramePr>
            <p:xfrm>
              <a:off x="1127448" y="2996952"/>
              <a:ext cx="10153128" cy="3209544"/>
            </p:xfrm>
            <a:graphic>
              <a:graphicData uri="http://schemas.openxmlformats.org/drawingml/2006/table">
                <a:tbl>
                  <a:tblPr firstRow="1" bandRow="1">
                    <a:tableStyleId>{BDBED569-4797-4DF1-A0F4-6AAB3CD982D8}</a:tableStyleId>
                  </a:tblPr>
                  <a:tblGrid>
                    <a:gridCol w="5076563">
                      <a:extLst>
                        <a:ext uri="{9D8B030D-6E8A-4147-A177-3AD203B41FA5}">
                          <a16:colId xmlns:a16="http://schemas.microsoft.com/office/drawing/2014/main" val="3580951325"/>
                        </a:ext>
                      </a:extLst>
                    </a:gridCol>
                    <a:gridCol w="5076565">
                      <a:extLst>
                        <a:ext uri="{9D8B030D-6E8A-4147-A177-3AD203B41FA5}">
                          <a16:colId xmlns:a16="http://schemas.microsoft.com/office/drawing/2014/main" val="3908673232"/>
                        </a:ext>
                      </a:extLst>
                    </a:gridCol>
                  </a:tblGrid>
                  <a:tr h="944880">
                    <a:tc>
                      <a:txBody>
                        <a:bodyPr/>
                        <a:lstStyle/>
                        <a:p>
                          <a:pPr algn="ctr"/>
                          <a:r>
                            <a:rPr lang="ru-RU" altLang="ru-RU" sz="2800" dirty="0">
                              <a:solidFill>
                                <a:srgbClr val="00B050"/>
                              </a:solidFill>
                            </a:rPr>
                            <a:t>а) зелёным </a:t>
                          </a:r>
                          <a:endParaRPr lang="ru-RU"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altLang="ru-RU" sz="2800" dirty="0">
                              <a:solidFill>
                                <a:srgbClr val="0066FF"/>
                              </a:solidFill>
                            </a:rPr>
                            <a:t>б) голубым</a:t>
                          </a:r>
                        </a:p>
                        <a:p>
                          <a:pPr algn="ctr"/>
                          <a:endParaRPr lang="ru-RU" sz="2800" dirty="0"/>
                        </a:p>
                      </a:txBody>
                      <a:tcPr/>
                    </a:tc>
                    <a:extLst>
                      <a:ext uri="{0D108BD9-81ED-4DB2-BD59-A6C34878D82A}">
                        <a16:rowId xmlns:a16="http://schemas.microsoft.com/office/drawing/2014/main" val="1410506621"/>
                      </a:ext>
                    </a:extLst>
                  </a:tr>
                  <a:tr h="518160">
                    <a:tc>
                      <a:txBody>
                        <a:bodyPr/>
                        <a:lstStyle/>
                        <a:p>
                          <a:pPr algn="ctr"/>
                          <a:r>
                            <a:rPr lang="ru-RU" sz="2800" dirty="0"/>
                            <a:t>Решение:</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dirty="0"/>
                            <a:t>Решение:</a:t>
                          </a:r>
                        </a:p>
                      </a:txBody>
                      <a:tcPr/>
                    </a:tc>
                    <a:extLst>
                      <a:ext uri="{0D108BD9-81ED-4DB2-BD59-A6C34878D82A}">
                        <a16:rowId xmlns:a16="http://schemas.microsoft.com/office/drawing/2014/main" val="2524703482"/>
                      </a:ext>
                    </a:extLst>
                  </a:tr>
                  <a:tr h="1746504">
                    <a:tc>
                      <a:txBody>
                        <a:bodyPr/>
                        <a:lstStyle/>
                        <a:p>
                          <a:endParaRPr lang="ru-RU"/>
                        </a:p>
                      </a:txBody>
                      <a:tcPr>
                        <a:blipFill>
                          <a:blip r:embed="rId2"/>
                          <a:stretch>
                            <a:fillRect l="-120" t="-87108" r="-100480" b="-697"/>
                          </a:stretch>
                        </a:blipFill>
                      </a:tcPr>
                    </a:tc>
                    <a:tc>
                      <a:txBody>
                        <a:bodyPr/>
                        <a:lstStyle/>
                        <a:p>
                          <a:endParaRPr lang="ru-RU"/>
                        </a:p>
                      </a:txBody>
                      <a:tcPr>
                        <a:blipFill>
                          <a:blip r:embed="rId2"/>
                          <a:stretch>
                            <a:fillRect l="-100000" t="-87108" r="-360" b="-697"/>
                          </a:stretch>
                        </a:blipFill>
                      </a:tcPr>
                    </a:tc>
                    <a:extLst>
                      <a:ext uri="{0D108BD9-81ED-4DB2-BD59-A6C34878D82A}">
                        <a16:rowId xmlns:a16="http://schemas.microsoft.com/office/drawing/2014/main" val="1771339801"/>
                      </a:ext>
                    </a:extLst>
                  </a:tr>
                </a:tbl>
              </a:graphicData>
            </a:graphic>
          </p:graphicFrame>
        </mc:Fallback>
      </mc:AlternateContent>
    </p:spTree>
  </p:cSld>
  <p:clrMapOvr>
    <a:masterClrMapping/>
  </p:clrMapOvr>
  <p:transition>
    <p:wedge/>
  </p:transition>
</p:sld>
</file>

<file path=ppt/theme/theme1.xml><?xml version="1.0" encoding="utf-8"?>
<a:theme xmlns:a="http://schemas.openxmlformats.org/drawingml/2006/main" name="Моя ВиС">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Моя ВиС" id="{BD50439A-06F0-427D-9F7B-BD4B268259D3}" vid="{89E8DD5D-3E09-4C03-965A-D9BE0F7440A2}"/>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2277</TotalTime>
  <Words>1235</Words>
  <Application>Microsoft Office PowerPoint</Application>
  <PresentationFormat>Широкоэкранный</PresentationFormat>
  <Paragraphs>112</Paragraphs>
  <Slides>16</Slides>
  <Notes>1</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3" baseType="lpstr">
      <vt:lpstr>Arial</vt:lpstr>
      <vt:lpstr>Calibri</vt:lpstr>
      <vt:lpstr>Calibri Light</vt:lpstr>
      <vt:lpstr>Cambria Math</vt:lpstr>
      <vt:lpstr>Times New Roman</vt:lpstr>
      <vt:lpstr>Моя ВиС</vt:lpstr>
      <vt:lpstr>Worksheet</vt:lpstr>
      <vt:lpstr>Вероятность и частота события  </vt:lpstr>
      <vt:lpstr>Определение</vt:lpstr>
      <vt:lpstr>Запомни!</vt:lpstr>
      <vt:lpstr>Определение</vt:lpstr>
      <vt:lpstr>Пример</vt:lpstr>
      <vt:lpstr>Задача 1</vt:lpstr>
      <vt:lpstr>Задача 2</vt:lpstr>
      <vt:lpstr>Задача 3</vt:lpstr>
      <vt:lpstr>Задача 4</vt:lpstr>
      <vt:lpstr>Задача 5</vt:lpstr>
      <vt:lpstr>Решение Задача 5 (а, б)</vt:lpstr>
      <vt:lpstr>Решение Задача 5 (а, г)</vt:lpstr>
      <vt:lpstr>Роль маловероятных событий в жизни человека</vt:lpstr>
      <vt:lpstr>Роль маловероятных событий в природе и обществе</vt:lpstr>
      <vt:lpstr>Роль маловероятных событий в природе и обществе</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Деловой </dc:title>
  <dc:creator>AV</dc:creator>
  <cp:lastModifiedBy>AV-server</cp:lastModifiedBy>
  <cp:revision>124</cp:revision>
  <cp:lastPrinted>1601-01-01T00:00:00Z</cp:lastPrinted>
  <dcterms:created xsi:type="dcterms:W3CDTF">1601-01-01T00:00:00Z</dcterms:created>
  <dcterms:modified xsi:type="dcterms:W3CDTF">2025-04-21T14:45:05Z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0008007c030000000000010243100207f6000400038000</vt:lpwstr>
  </property>
</Properties>
</file>