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12"/>
  </p:notesMasterIdLst>
  <p:sldIdLst>
    <p:sldId id="256" r:id="rId2"/>
    <p:sldId id="278" r:id="rId3"/>
    <p:sldId id="284" r:id="rId4"/>
    <p:sldId id="286" r:id="rId5"/>
    <p:sldId id="261" r:id="rId6"/>
    <p:sldId id="283" r:id="rId7"/>
    <p:sldId id="263" r:id="rId8"/>
    <p:sldId id="264" r:id="rId9"/>
    <p:sldId id="281" r:id="rId10"/>
    <p:sldId id="285" r:id="rId11"/>
  </p:sldIdLst>
  <p:sldSz cx="12192000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9933FF"/>
    <a:srgbClr val="FFFFCC"/>
    <a:srgbClr val="FF0000"/>
    <a:srgbClr val="66FF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CA1A512E-A449-4FED-9559-41C179B6EA8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77E6C727-F616-4016-BA8A-071D42B4D3A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D60DA5A-FD4B-42DB-912A-623587F04B9A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BC5D87C-0BB6-4FC0-8E59-44D25763F5E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84211BB-82D3-4E3D-8A14-4FDAF0C1EEB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654DDF4-049F-4E89-B483-1C9A66BCE7D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B7F3230-AB37-44E2-B951-0C1A40C6FC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C9C2FC0B-D004-47C0-8FA2-CA9F60D6E4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B36345-E025-4A27-86C6-75B9B713E5EA}" type="slidenum">
              <a:rPr lang="ru-RU" altLang="ru-RU" sz="1400" smtClean="0"/>
              <a:pPr>
                <a:spcBef>
                  <a:spcPct val="0"/>
                </a:spcBef>
              </a:pPr>
              <a:t>1</a:t>
            </a:fld>
            <a:endParaRPr lang="ru-RU" altLang="ru-RU" sz="1400"/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AA6E3724-9CE5-4446-98C8-D61813F39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CF36818E-2E93-4566-91D1-22DE0E76B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856D50FC-A994-4F9A-B64A-34A6A4CF6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72A9205C-DE4D-4FFB-8581-F4B72BF5A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1FD2ADED-A54A-4347-B64E-5617D56C8E6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C06A925-89CA-4C69-87C7-13CA1FEB8123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856D50FC-A994-4F9A-B64A-34A6A4CF6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72A9205C-DE4D-4FFB-8581-F4B72BF5A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1FD2ADED-A54A-4347-B64E-5617D56C8E6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C06A925-89CA-4C69-87C7-13CA1FEB8123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4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5765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3.9.17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11B19-DF3D-4E7B-B5F9-DFBF8CAF9B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26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3.9.17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CA632-E66E-4B17-9B3F-13C59FC667F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432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38" y="2038350"/>
            <a:ext cx="7559675" cy="22193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B29147-E503-4F4B-9554-99C1E85D72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3.9.17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C7E42-E8F5-443B-800B-7A6DA58CBEB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AC386-B8D6-41D6-AF99-B8A91EBE20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113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3.9.17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FB1D6-7834-404F-8E6B-9EB5E70A0FD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0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3.9.17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BEA90-76AF-4552-80DC-DEA9DD09D0A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51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3.9.17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5648A-D7A4-4F00-83A0-22EC61F2E8A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8097900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3.9.17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2C0B9-5122-4E9D-B96C-3A02072A4B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180601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3.9.17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35AB-A65A-42CA-A61A-03F16EBCF3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7977367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3.9.17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583CD-F582-4530-93BA-D78E18216C2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431778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3.9.17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C9DA3-7395-442D-8551-82C1FD5858E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03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3.9.17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253E-567B-4A0E-891E-16E76925E8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74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3.9.17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6B2DB9-1028-4D96-ADB7-323625F0EAC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93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ransition>
    <p:wedg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18636DC7-5FD5-4D7C-A907-413A3A3D6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560" y="1149643"/>
            <a:ext cx="7561212" cy="1806574"/>
          </a:xfrm>
        </p:spPr>
        <p:txBody>
          <a:bodyPr rtlCol="0"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altLang="ru-RU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Случайный опыт и случайное событие</a:t>
            </a:r>
            <a:br>
              <a:rPr lang="ru-RU" altLang="ru-RU" sz="6000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altLang="ru-RU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18435" name="Рисунок 2">
            <a:extLst>
              <a:ext uri="{FF2B5EF4-FFF2-40B4-BE49-F238E27FC236}">
                <a16:creationId xmlns:a16="http://schemas.microsoft.com/office/drawing/2014/main" id="{55551176-01ED-478F-A499-11323296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4141788"/>
            <a:ext cx="42449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4">
            <a:extLst>
              <a:ext uri="{FF2B5EF4-FFF2-40B4-BE49-F238E27FC236}">
                <a16:creationId xmlns:a16="http://schemas.microsoft.com/office/drawing/2014/main" id="{FDAC7363-07CD-48A8-B18A-22F39130F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141788"/>
            <a:ext cx="3979863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97E93DAF-74D1-4E5E-90B6-F2547D36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27448" y="1628800"/>
            <a:ext cx="9505056" cy="324063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27 часть 1 стр. 108</a:t>
            </a:r>
            <a:r>
              <a:rPr lang="en-US" alt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-109</a:t>
            </a:r>
            <a:endParaRPr lang="ru-RU" altLang="ru-RU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стр. 109</a:t>
            </a:r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9852643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4">
            <a:extLst>
              <a:ext uri="{FF2B5EF4-FFF2-40B4-BE49-F238E27FC236}">
                <a16:creationId xmlns:a16="http://schemas.microsoft.com/office/drawing/2014/main" id="{5FE43A08-E827-4CD4-988E-37CDCB0C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765175"/>
            <a:ext cx="10153650" cy="16221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</a:pPr>
            <a:r>
              <a:rPr lang="ru-RU" altLang="ru-RU" sz="3200" dirty="0">
                <a:solidFill>
                  <a:srgbClr val="0066FF"/>
                </a:solidFill>
                <a:latin typeface="+mn-lt"/>
              </a:rPr>
              <a:t>Случайный опыт </a:t>
            </a:r>
            <a:r>
              <a:rPr lang="ru-RU" altLang="ru-RU" sz="3200" dirty="0">
                <a:latin typeface="+mn-lt"/>
              </a:rPr>
              <a:t>(эксперимент, наблюдение, испытание)  это условия и обстоятельства, в которых мы рассматриваем случайные события.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0CAC2-3262-4C4B-A632-A2DD97048CF0}"/>
              </a:ext>
            </a:extLst>
          </p:cNvPr>
          <p:cNvSpPr txBox="1"/>
          <p:nvPr/>
        </p:nvSpPr>
        <p:spPr>
          <a:xfrm>
            <a:off x="0" y="0"/>
            <a:ext cx="6429375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Определение</a:t>
            </a: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3E137B5B-2A69-4F9D-A869-BEF5F0EFB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2996952"/>
            <a:ext cx="10525125" cy="3416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dirty="0">
                <a:latin typeface="+mn-lt"/>
              </a:rPr>
              <a:t>Примерами случайных испытаний являются подбрасывание монеты, покупка лотерейного билета, бросание игрального кубика, стрельба по мишени.  Не все из перечисленных действий проводятся в абсолютно одинаковых условиях. Например, даже когда один и тот же стрелок стреляет по мишени, условия немного отличаются (по-разному сконцентрировался, задержал дыхание на разное время). </a:t>
            </a:r>
          </a:p>
          <a:p>
            <a:pPr>
              <a:defRPr/>
            </a:pPr>
            <a:r>
              <a:rPr lang="ru-RU" altLang="ru-RU" sz="2400" dirty="0">
                <a:latin typeface="+mn-lt"/>
              </a:rPr>
              <a:t>Будем считать случайным опытом действие, результат которого зависит от случая и которое проводится большое количество раз в приблизительно одинаковых условиях.</a:t>
            </a: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2">
            <a:extLst>
              <a:ext uri="{FF2B5EF4-FFF2-40B4-BE49-F238E27FC236}">
                <a16:creationId xmlns:a16="http://schemas.microsoft.com/office/drawing/2014/main" id="{798EB30B-2501-4E7B-8242-77DBA2C80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65237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914400" eaLnBrk="1" hangingPunct="1">
              <a:lnSpc>
                <a:spcPct val="90000"/>
              </a:lnSpc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Событие</a:t>
            </a:r>
          </a:p>
        </p:txBody>
      </p:sp>
      <p:sp>
        <p:nvSpPr>
          <p:cNvPr id="8196" name="Прямоугольник 3">
            <a:extLst>
              <a:ext uri="{FF2B5EF4-FFF2-40B4-BE49-F238E27FC236}">
                <a16:creationId xmlns:a16="http://schemas.microsoft.com/office/drawing/2014/main" id="{5B84B9E0-7167-4F3A-94C3-E267E2A05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764704"/>
            <a:ext cx="10873208" cy="11918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</a:pPr>
            <a:r>
              <a:rPr lang="ru-RU" altLang="ru-RU" sz="3200" dirty="0">
                <a:solidFill>
                  <a:srgbClr val="0066FF"/>
                </a:solidFill>
                <a:latin typeface="+mn-lt"/>
              </a:rPr>
              <a:t>Событие или возможный исход </a:t>
            </a:r>
            <a:r>
              <a:rPr lang="ru-RU" altLang="ru-RU" sz="3200" dirty="0">
                <a:latin typeface="+mn-lt"/>
              </a:rPr>
              <a:t>- любое явление, которое может произойти или не произойти в результате опыта.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E839F-FB77-48D1-9C3D-94B6E3310CDC}"/>
              </a:ext>
            </a:extLst>
          </p:cNvPr>
          <p:cNvSpPr txBox="1"/>
          <p:nvPr/>
        </p:nvSpPr>
        <p:spPr>
          <a:xfrm>
            <a:off x="695400" y="4514022"/>
            <a:ext cx="107291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</a:pPr>
            <a:r>
              <a:rPr lang="ru-RU" altLang="ru-RU" sz="3200" dirty="0">
                <a:latin typeface="+mn-lt"/>
              </a:rPr>
              <a:t>Пример элементарного события: промах при стрельбе по мишени, выпадение орла при бросании монеты, выпадение трех очков при бросании игрального кубика и т. д.</a:t>
            </a:r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0A297748-D4E7-4389-AEFA-5786BBEFC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96" y="2708920"/>
            <a:ext cx="10873208" cy="11918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</a:pPr>
            <a:r>
              <a:rPr lang="ru-RU" altLang="ru-RU" sz="3200" dirty="0">
                <a:latin typeface="+mn-lt"/>
              </a:rPr>
              <a:t>Событие, которое нельзя разделить на более мелкие события называется </a:t>
            </a:r>
            <a:r>
              <a:rPr lang="ru-RU" altLang="ru-RU" sz="3200" dirty="0">
                <a:solidFill>
                  <a:srgbClr val="0066FF"/>
                </a:solidFill>
                <a:latin typeface="+mn-lt"/>
              </a:rPr>
              <a:t>элементарное событие.</a:t>
            </a: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2">
            <a:extLst>
              <a:ext uri="{FF2B5EF4-FFF2-40B4-BE49-F238E27FC236}">
                <a16:creationId xmlns:a16="http://schemas.microsoft.com/office/drawing/2014/main" id="{798EB30B-2501-4E7B-8242-77DBA2C80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65237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000" b="1" dirty="0">
                <a:solidFill>
                  <a:srgbClr val="0066FF"/>
                </a:solidFill>
                <a:latin typeface="+mn-lt"/>
              </a:rPr>
              <a:t>События бывают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9200CF5-B741-4556-9D2C-479C7241A179}"/>
              </a:ext>
            </a:extLst>
          </p:cNvPr>
          <p:cNvSpPr txBox="1">
            <a:spLocks noChangeArrowheads="1"/>
          </p:cNvSpPr>
          <p:nvPr/>
        </p:nvSpPr>
        <p:spPr>
          <a:xfrm>
            <a:off x="3215680" y="1268760"/>
            <a:ext cx="7632848" cy="46051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5400" dirty="0">
                <a:solidFill>
                  <a:srgbClr val="0066FF"/>
                </a:solidFill>
              </a:rPr>
              <a:t>Случайными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sz="5400" dirty="0">
              <a:solidFill>
                <a:srgbClr val="0066FF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5400" dirty="0">
                <a:solidFill>
                  <a:srgbClr val="0066FF"/>
                </a:solidFill>
              </a:rPr>
              <a:t>Невозможными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sz="5400" dirty="0">
              <a:solidFill>
                <a:srgbClr val="0066FF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5400" dirty="0">
                <a:solidFill>
                  <a:srgbClr val="0066FF"/>
                </a:solidFill>
              </a:rPr>
              <a:t>Достоверными </a:t>
            </a:r>
          </a:p>
        </p:txBody>
      </p:sp>
    </p:spTree>
    <p:extLst>
      <p:ext uri="{BB962C8B-B14F-4D97-AF65-F5344CB8AC3E}">
        <p14:creationId xmlns:p14="http://schemas.microsoft.com/office/powerpoint/2010/main" val="1746245968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F167D8E-B6C4-4197-AF49-65E1F5D7E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352213" cy="6207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  <a:ea typeface="Microsoft YaHei" panose="020B0503020204020204" pitchFamily="34" charset="-122"/>
                <a:cs typeface="+mn-cs"/>
              </a:rPr>
              <a:t>Определение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5FEF481-D69E-4BC2-B6D5-26B92F7E34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471" y="3165865"/>
            <a:ext cx="10008741" cy="288019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ru-RU" altLang="ru-RU" sz="3200" b="1" dirty="0"/>
              <a:t>Например:</a:t>
            </a:r>
          </a:p>
          <a:p>
            <a:pPr eaLnBrk="1" fontAlgn="auto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3200" dirty="0"/>
              <a:t>Подбрасываем монету. Выпал орел. А ведь могла выпасть и решка.</a:t>
            </a:r>
            <a:r>
              <a:rPr lang="en-US" altLang="ru-RU" sz="3200" dirty="0"/>
              <a:t> </a:t>
            </a:r>
            <a:r>
              <a:rPr lang="ru-RU" altLang="ru-RU" sz="3200" dirty="0"/>
              <a:t>То что выпал Орел - </a:t>
            </a:r>
            <a:r>
              <a:rPr lang="ru-RU" altLang="ru-RU" sz="3200" dirty="0">
                <a:solidFill>
                  <a:srgbClr val="0066FF"/>
                </a:solidFill>
              </a:rPr>
              <a:t>случайное событие.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3200" dirty="0"/>
              <a:t>Стрелок поражает цель. Но мог и не попасть.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200" dirty="0"/>
              <a:t>Попадание в цель – </a:t>
            </a:r>
            <a:r>
              <a:rPr lang="ru-RU" altLang="ru-RU" sz="3200" dirty="0">
                <a:solidFill>
                  <a:srgbClr val="0066FF"/>
                </a:solidFill>
              </a:rPr>
              <a:t>случайное событие.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C2A5C-F63A-48A1-B129-2F23BEF97A92}"/>
              </a:ext>
            </a:extLst>
          </p:cNvPr>
          <p:cNvSpPr txBox="1"/>
          <p:nvPr/>
        </p:nvSpPr>
        <p:spPr>
          <a:xfrm>
            <a:off x="839416" y="980728"/>
            <a:ext cx="10513168" cy="19409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3600" dirty="0">
                <a:latin typeface="+mn-lt"/>
              </a:rPr>
              <a:t>Событие, которое в одних и тех же условиях может произойти, а может и не произойти, называют </a:t>
            </a:r>
            <a:r>
              <a:rPr lang="ru-RU" altLang="ru-RU" sz="3600" b="1" dirty="0">
                <a:solidFill>
                  <a:srgbClr val="0066FF"/>
                </a:solidFill>
                <a:latin typeface="+mn-lt"/>
              </a:rPr>
              <a:t>случайным</a:t>
            </a:r>
            <a:endParaRPr lang="en-US" altLang="ru-RU" sz="3600" dirty="0">
              <a:solidFill>
                <a:srgbClr val="0066FF"/>
              </a:solidFill>
              <a:latin typeface="+mn-lt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5C68902C-F97D-433E-B887-8BB95FC5B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04063" cy="5492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  <a:ea typeface="Microsoft YaHei" panose="020B0503020204020204" pitchFamily="34" charset="-122"/>
                <a:cs typeface="+mn-cs"/>
              </a:rPr>
              <a:t>Примеры случайных событий</a:t>
            </a: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F60C255D-A348-4358-8585-870280A41E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3432" y="1668276"/>
            <a:ext cx="10083800" cy="352144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3200" dirty="0">
                <a:cs typeface="Times New Roman" panose="02020603050405020304" pitchFamily="18" charset="0"/>
              </a:rPr>
              <a:t>Вы выиграли в лотерею — случайное событие.</a:t>
            </a:r>
            <a:endParaRPr lang="en-US" altLang="ru-RU" sz="32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32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3200" dirty="0">
                <a:cs typeface="Times New Roman" panose="02020603050405020304" pitchFamily="18" charset="0"/>
              </a:rPr>
              <a:t>Невозможно предсказать длительность начавшегося или будущего телефонного разговора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32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3200" dirty="0">
                <a:cs typeface="Times New Roman" panose="02020603050405020304" pitchFamily="18" charset="0"/>
              </a:rPr>
              <a:t>Нельзя предсказать сколько ошибок сделает школьник на контрольной работе</a:t>
            </a: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B8064B6-4A4A-4F43-B75D-AC04DE674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16275" cy="679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66FF"/>
                </a:solidFill>
                <a:ea typeface="Microsoft YaHei" panose="020B0503020204020204" pitchFamily="34" charset="-122"/>
                <a:cs typeface="+mn-cs"/>
              </a:rPr>
              <a:t>Определение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1203081-CBBE-4A7D-8474-6F6653A2BF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440" y="2996952"/>
            <a:ext cx="9793088" cy="254806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200" b="1" dirty="0"/>
              <a:t>Например: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3200" u="sng" dirty="0">
              <a:solidFill>
                <a:schemeClr val="accent2"/>
              </a:solidFill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3200" dirty="0"/>
              <a:t>вода в реке замёрзла при температуре +25 градусах;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sz="3200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3200" dirty="0"/>
              <a:t>при бросании игрального кубика выпало 7 очков</a:t>
            </a:r>
            <a:endParaRPr lang="ru-RU" altLang="ru-RU" sz="32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46AF8-6001-4655-97AF-028505E604F1}"/>
              </a:ext>
            </a:extLst>
          </p:cNvPr>
          <p:cNvSpPr txBox="1"/>
          <p:nvPr/>
        </p:nvSpPr>
        <p:spPr>
          <a:xfrm>
            <a:off x="1055440" y="1169338"/>
            <a:ext cx="10081120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>
            <a:defPPr>
              <a:defRPr lang="en-GB"/>
            </a:defPPr>
            <a:lvl1pPr marL="0" indent="0" eaLnBrk="1" fontAlgn="auto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latin typeface="+mn-lt"/>
              </a:defRPr>
            </a:lvl1pPr>
          </a:lstStyle>
          <a:p>
            <a:r>
              <a:rPr lang="ru-RU" altLang="ru-RU" dirty="0"/>
              <a:t>События, которые в данных условиях никогда не происходят, называются </a:t>
            </a:r>
            <a:r>
              <a:rPr lang="ru-RU" altLang="ru-RU" b="1" dirty="0">
                <a:solidFill>
                  <a:srgbClr val="0066FF"/>
                </a:solidFill>
              </a:rPr>
              <a:t>невозможными</a:t>
            </a:r>
            <a:endParaRPr lang="ru-RU" altLang="ru-RU" b="1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A94F631-C191-4AA9-B6DB-726EE6BF1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92538" cy="692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66FF"/>
                </a:solidFill>
                <a:ea typeface="Microsoft YaHei" panose="020B0503020204020204" pitchFamily="34" charset="-122"/>
                <a:cs typeface="+mn-cs"/>
              </a:rPr>
              <a:t>Определение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A3F58A8-5B7A-4802-9196-F2F0098508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324" y="2718287"/>
            <a:ext cx="8929191" cy="263092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200" dirty="0"/>
              <a:t>Например: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3200" dirty="0"/>
              <a:t>после четверга наступит пятница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200" dirty="0"/>
              <a:t>  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3200" dirty="0"/>
              <a:t>при бросании игрального кубика выпадет число    меньшее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134A6-1A18-42BF-ACB7-8AC1594DF1A7}"/>
              </a:ext>
            </a:extLst>
          </p:cNvPr>
          <p:cNvSpPr txBox="1"/>
          <p:nvPr/>
        </p:nvSpPr>
        <p:spPr>
          <a:xfrm>
            <a:off x="839416" y="1041207"/>
            <a:ext cx="10369152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>
            <a:defPPr>
              <a:defRPr lang="en-GB"/>
            </a:defPPr>
            <a:lvl1pPr marL="0" indent="0" eaLnBrk="1" fontAlgn="auto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latin typeface="+mn-lt"/>
              </a:defRPr>
            </a:lvl1pPr>
          </a:lstStyle>
          <a:p>
            <a:r>
              <a:rPr lang="ru-RU" altLang="ru-RU" dirty="0"/>
              <a:t>События, которые при данных условиях обязательно происходят, называют </a:t>
            </a:r>
            <a:r>
              <a:rPr lang="ru-RU" altLang="ru-RU" b="1" dirty="0">
                <a:solidFill>
                  <a:srgbClr val="0066FF"/>
                </a:solidFill>
              </a:rPr>
              <a:t>достоверными</a:t>
            </a: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81301765-F587-4896-86C7-87311E01A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16725" cy="600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  <a:ea typeface="Microsoft YaHei" panose="020B0503020204020204" pitchFamily="34" charset="-122"/>
                <a:cs typeface="+mn-cs"/>
              </a:rPr>
              <a:t>Ответьте на вопросы:</a:t>
            </a:r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97E93DAF-74D1-4E5E-90B6-F2547D36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7408" y="692150"/>
            <a:ext cx="10261600" cy="54737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Является ли случайным событие «Меня завтра спросят на уроке?»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Является ли случайным событие «Летом у меня будут каникулы»?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Является ли случайным событие «Мне сегодня встретится черная кошка»?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Вообразите, что вы отправились на рыбную ловлю, где водится только окунь и плотва. Какие случайные события могут произойти при этом?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Приведите примеры случайных событий из вашей школьной жизни</a:t>
            </a:r>
            <a:r>
              <a:rPr lang="ru-RU" altLang="ru-RU" sz="24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/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Моя 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ВиС" id="{BD50439A-06F0-427D-9F7B-BD4B268259D3}" vid="{89E8DD5D-3E09-4C03-965A-D9BE0F7440A2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408</Words>
  <Application>Microsoft Office PowerPoint</Application>
  <PresentationFormat>Широкоэкранный</PresentationFormat>
  <Paragraphs>56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Моя ВиС</vt:lpstr>
      <vt:lpstr>Случайный опыт и случайное событие  </vt:lpstr>
      <vt:lpstr>Презентация PowerPoint</vt:lpstr>
      <vt:lpstr>Презентация PowerPoint</vt:lpstr>
      <vt:lpstr>Презентация PowerPoint</vt:lpstr>
      <vt:lpstr>Определение</vt:lpstr>
      <vt:lpstr>Примеры случайных событий</vt:lpstr>
      <vt:lpstr>Определение</vt:lpstr>
      <vt:lpstr>Определение</vt:lpstr>
      <vt:lpstr>Ответьте на вопросы: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 </dc:title>
  <dc:creator>AV</dc:creator>
  <cp:lastModifiedBy>AV-server</cp:lastModifiedBy>
  <cp:revision>88</cp:revision>
  <cp:lastPrinted>1601-01-01T00:00:00Z</cp:lastPrinted>
  <dcterms:created xsi:type="dcterms:W3CDTF">1601-01-01T00:00:00Z</dcterms:created>
  <dcterms:modified xsi:type="dcterms:W3CDTF">2025-04-21T10:52:52Z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0008007c030000000000010243100207f6000400038000</vt:lpwstr>
  </property>
</Properties>
</file>