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3" r:id="rId3"/>
    <p:sldId id="379" r:id="rId4"/>
    <p:sldId id="380" r:id="rId5"/>
    <p:sldId id="386" r:id="rId6"/>
    <p:sldId id="388" r:id="rId7"/>
    <p:sldId id="384" r:id="rId8"/>
    <p:sldId id="387" r:id="rId9"/>
    <p:sldId id="389" r:id="rId10"/>
    <p:sldId id="381" r:id="rId11"/>
    <p:sldId id="382" r:id="rId12"/>
    <p:sldId id="383" r:id="rId13"/>
    <p:sldId id="385" r:id="rId14"/>
    <p:sldId id="374" r:id="rId15"/>
  </p:sldIdLst>
  <p:sldSz cx="12192000" cy="6858000"/>
  <p:notesSz cx="6888163" cy="46577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CCFFFF"/>
    <a:srgbClr val="BEBEF0"/>
    <a:srgbClr val="ABABEB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86479" autoAdjust="0"/>
  </p:normalViewPr>
  <p:slideViewPr>
    <p:cSldViewPr>
      <p:cViewPr varScale="1">
        <p:scale>
          <a:sx n="114" d="100"/>
          <a:sy n="114" d="100"/>
        </p:scale>
        <p:origin x="82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3-Операции над графами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0108C4-2C95-427F-B122-C2F9C40770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90713" y="349250"/>
            <a:ext cx="3106737" cy="1747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2212975"/>
            <a:ext cx="5049837" cy="209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3-Операции над графами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3BE9F73-621D-4C6A-B8D6-88A1547653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FEF66D-E9F5-4156-8EFB-87B5DF5F38C5}" type="slidenum">
              <a:rPr kumimoji="0" lang="ru-RU" altLang="ru-RU" sz="900"/>
              <a:pPr>
                <a:spcBef>
                  <a:spcPct val="0"/>
                </a:spcBef>
              </a:pPr>
              <a:t>1</a:t>
            </a:fld>
            <a:endParaRPr kumimoji="0" lang="ru-RU" altLang="ru-RU" sz="900"/>
          </a:p>
        </p:txBody>
      </p:sp>
      <p:sp>
        <p:nvSpPr>
          <p:cNvPr id="23557" name="Нижний колонтитул 4"/>
          <p:cNvSpPr>
            <a:spLocks noGrp="1"/>
          </p:cNvSpPr>
          <p:nvPr>
            <p:ph type="ftr" sz="quarter" idx="4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>
                <a:latin typeface="Times New Roman" panose="02020603050405020304" pitchFamily="18" charset="0"/>
              </a:rPr>
              <a:t>3-Операции над графами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9511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5B21B-417E-438A-A070-8496B508E71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8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F1743-DB23-45FB-842F-3B34FD321DF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328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80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1237C-9EFF-4925-B684-E1FCB2FDE7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577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7CA58-1A5E-4F85-8E4A-9FFF2EC9E19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596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B073-49A3-4782-B90A-EBF82B27EDB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7909282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19AEC-F86B-44A1-8C8E-7C7A4F3D79B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8425756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5CA1F-0A2C-4042-BB91-DFA477988D4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9828250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099B1-3321-4E07-B8C1-25B4B04E39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1899598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8B53-D05B-41A2-9187-A6A27B52C65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85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20853-6C68-4D56-ABC7-D92733BE31A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933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E61D70-7F52-4DFC-BEE5-066A1F7215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280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edg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83556" y="1637740"/>
            <a:ext cx="8624887" cy="3083921"/>
          </a:xfrm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7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Представление об ориентированных графах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A41E97-859F-4DAA-B860-612768D88EB4}"/>
              </a:ext>
            </a:extLst>
          </p:cNvPr>
          <p:cNvSpPr txBox="1"/>
          <p:nvPr/>
        </p:nvSpPr>
        <p:spPr>
          <a:xfrm>
            <a:off x="119336" y="708220"/>
            <a:ext cx="1058517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i="0" dirty="0">
                <a:solidFill>
                  <a:srgbClr val="000000"/>
                </a:solidFill>
                <a:effectLst/>
                <a:latin typeface="+mn-lt"/>
              </a:rPr>
              <a:t>На рисунке – схема дорог, связывающих города А, Б, В, Г, Д, Е, Ж, З, И, К и Л. По каждой дороге можно двигаться только в одном направлении, указанном стрелкой. Сколько существует различных путей из города А в город Л?</a:t>
            </a:r>
            <a:endParaRPr lang="ru-RU" sz="3200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CAD40E-268E-4CD8-B779-5C20433B5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67" y="3068960"/>
            <a:ext cx="5992866" cy="324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3652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A41E97-859F-4DAA-B860-612768D88EB4}"/>
              </a:ext>
            </a:extLst>
          </p:cNvPr>
          <p:cNvSpPr txBox="1"/>
          <p:nvPr/>
        </p:nvSpPr>
        <p:spPr>
          <a:xfrm>
            <a:off x="119336" y="708220"/>
            <a:ext cx="105851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i="0" dirty="0">
                <a:solidFill>
                  <a:srgbClr val="000000"/>
                </a:solidFill>
                <a:effectLst/>
                <a:latin typeface="+mn-lt"/>
              </a:rPr>
              <a:t>На рисунке – схема дорог, связывающих города А, Б, В, Г, Д, Е, Ж, З, И, К и Л. По каждой дороге можно двигаться только в одном направлении, указанном стрелкой. Сколько существует различных путей из города А в город Л, не проходящих через город В?</a:t>
            </a:r>
            <a:endParaRPr lang="ru-RU" sz="3200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CAD40E-268E-4CD8-B779-5C20433B5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67" y="3140968"/>
            <a:ext cx="5992866" cy="324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60146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A41E97-859F-4DAA-B860-612768D88EB4}"/>
              </a:ext>
            </a:extLst>
          </p:cNvPr>
          <p:cNvSpPr txBox="1"/>
          <p:nvPr/>
        </p:nvSpPr>
        <p:spPr>
          <a:xfrm>
            <a:off x="119336" y="708220"/>
            <a:ext cx="105851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i="0" dirty="0">
                <a:solidFill>
                  <a:srgbClr val="000000"/>
                </a:solidFill>
                <a:effectLst/>
                <a:latin typeface="+mn-lt"/>
              </a:rPr>
              <a:t>На рисунке – схема дорог, связывающих города А, Б, В, Г, Д, Е, Ж, З, И, К и Л. По каждой дороге можно двигаться только в одном направлении, указанном стрелкой. Сколько существует различных путей из города А в город Л, проходящих через город </a:t>
            </a:r>
            <a:r>
              <a:rPr lang="ru-RU" sz="3200" dirty="0">
                <a:solidFill>
                  <a:srgbClr val="000000"/>
                </a:solidFill>
                <a:latin typeface="+mn-lt"/>
              </a:rPr>
              <a:t>Ж</a:t>
            </a:r>
            <a:r>
              <a:rPr lang="ru-RU" sz="3200" i="0" dirty="0">
                <a:solidFill>
                  <a:srgbClr val="000000"/>
                </a:solidFill>
                <a:effectLst/>
                <a:latin typeface="+mn-lt"/>
              </a:rPr>
              <a:t>?</a:t>
            </a:r>
            <a:endParaRPr lang="ru-RU" sz="3200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CAD40E-268E-4CD8-B779-5C20433B5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67" y="3262765"/>
            <a:ext cx="5992866" cy="324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91538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A41E97-859F-4DAA-B860-612768D88EB4}"/>
              </a:ext>
            </a:extLst>
          </p:cNvPr>
          <p:cNvSpPr txBox="1"/>
          <p:nvPr/>
        </p:nvSpPr>
        <p:spPr>
          <a:xfrm>
            <a:off x="119336" y="708220"/>
            <a:ext cx="1058517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i="0" dirty="0">
                <a:solidFill>
                  <a:srgbClr val="000000"/>
                </a:solidFill>
                <a:effectLst/>
                <a:latin typeface="+mn-lt"/>
              </a:rPr>
              <a:t>На рисунке – схема дорог, связывающих города А, Б, В, Г, Д, Е, Ж, З, И, К и Л. По каждой дороге можно двигаться только в одном направлении, указанном стрелкой. Найдите кратчайшее расстояние из города А в город К?</a:t>
            </a:r>
            <a:endParaRPr lang="ru-RU" sz="3200" dirty="0">
              <a:latin typeface="+mn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C00587-FAFB-4B0B-B22C-256F50AB5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411" y="2924944"/>
            <a:ext cx="591502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8634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207568" y="669472"/>
            <a:ext cx="7920880" cy="1152128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altLang="ru-RU" sz="6000" b="1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Домашнее задание: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A769E4-D15F-47C8-A9BC-E901A20EA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356992"/>
            <a:ext cx="5180409" cy="28621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DC6174-639B-4288-B193-26D1236527B3}"/>
              </a:ext>
            </a:extLst>
          </p:cNvPr>
          <p:cNvSpPr txBox="1"/>
          <p:nvPr/>
        </p:nvSpPr>
        <p:spPr>
          <a:xfrm>
            <a:off x="1127448" y="1791644"/>
            <a:ext cx="99371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i="0" dirty="0">
                <a:solidFill>
                  <a:srgbClr val="000000"/>
                </a:solidFill>
                <a:effectLst/>
                <a:latin typeface="+mn-lt"/>
              </a:rPr>
              <a:t>Сколько существует различных путей из города А в город К, проходящих через город </a:t>
            </a:r>
            <a:r>
              <a:rPr lang="ru-RU" sz="3600" dirty="0">
                <a:solidFill>
                  <a:srgbClr val="000000"/>
                </a:solidFill>
                <a:latin typeface="+mn-lt"/>
              </a:rPr>
              <a:t>В</a:t>
            </a:r>
            <a:r>
              <a:rPr lang="ru-RU" sz="3600" i="0" dirty="0">
                <a:solidFill>
                  <a:srgbClr val="000000"/>
                </a:solidFill>
                <a:effectLst/>
                <a:latin typeface="+mn-lt"/>
              </a:rPr>
              <a:t>?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Ориентированный граф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1847528" y="708219"/>
            <a:ext cx="6544171" cy="2808312"/>
            <a:chOff x="767408" y="1060400"/>
            <a:chExt cx="4680520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607980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3905024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Д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015880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Е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015880" y="2634399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Ж</a:t>
              </a:r>
            </a:p>
          </p:txBody>
        </p:sp>
        <p:cxnSp>
          <p:nvCxnSpPr>
            <p:cNvPr id="5" name="Прямая соединительная линия 4"/>
            <p:cNvCxnSpPr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stCxn id="8" idx="7"/>
              <a:endCxn id="9" idx="3"/>
            </p:cNvCxnSpPr>
            <p:nvPr/>
          </p:nvCxnSpPr>
          <p:spPr>
            <a:xfrm flipV="1">
              <a:off x="2067081" y="2148736"/>
              <a:ext cx="604171" cy="55144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stCxn id="6" idx="5"/>
              <a:endCxn id="9" idx="1"/>
            </p:cNvCxnSpPr>
            <p:nvPr/>
          </p:nvCxnSpPr>
          <p:spPr>
            <a:xfrm>
              <a:off x="2072288" y="1429176"/>
              <a:ext cx="598964" cy="414056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единительная линия 25"/>
            <p:cNvCxnSpPr>
              <a:stCxn id="6" idx="6"/>
              <a:endCxn id="11" idx="2"/>
            </p:cNvCxnSpPr>
            <p:nvPr/>
          </p:nvCxnSpPr>
          <p:spPr>
            <a:xfrm>
              <a:off x="2135560" y="1276424"/>
              <a:ext cx="288032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Прямая соединительная линия 29"/>
            <p:cNvCxnSpPr>
              <a:stCxn id="10" idx="7"/>
              <a:endCxn id="11" idx="3"/>
            </p:cNvCxnSpPr>
            <p:nvPr/>
          </p:nvCxnSpPr>
          <p:spPr>
            <a:xfrm flipV="1">
              <a:off x="4273800" y="1429176"/>
              <a:ext cx="805352" cy="414056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3" name="Прямая соединительная линия 32"/>
            <p:cNvCxnSpPr>
              <a:stCxn id="10" idx="5"/>
              <a:endCxn id="12" idx="1"/>
            </p:cNvCxnSpPr>
            <p:nvPr/>
          </p:nvCxnSpPr>
          <p:spPr>
            <a:xfrm>
              <a:off x="4273800" y="2148736"/>
              <a:ext cx="805352" cy="548935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6" name="Прямая соединительная линия 45"/>
            <p:cNvCxnSpPr>
              <a:stCxn id="11" idx="4"/>
              <a:endCxn id="12" idx="0"/>
            </p:cNvCxnSpPr>
            <p:nvPr/>
          </p:nvCxnSpPr>
          <p:spPr>
            <a:xfrm>
              <a:off x="5231904" y="1492448"/>
              <a:ext cx="0" cy="1141951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9" name="Прямая соединительная линия 48"/>
            <p:cNvCxnSpPr>
              <a:stCxn id="9" idx="6"/>
              <a:endCxn id="10" idx="2"/>
            </p:cNvCxnSpPr>
            <p:nvPr/>
          </p:nvCxnSpPr>
          <p:spPr>
            <a:xfrm>
              <a:off x="3040028" y="1995984"/>
              <a:ext cx="864996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22CA19E1-E2D5-43C0-9C89-C2CB6EE7EBEE}"/>
              </a:ext>
            </a:extLst>
          </p:cNvPr>
          <p:cNvSpPr/>
          <p:nvPr/>
        </p:nvSpPr>
        <p:spPr>
          <a:xfrm>
            <a:off x="1170456" y="3683473"/>
            <a:ext cx="10732072" cy="282630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0000FF"/>
                </a:solidFill>
                <a:latin typeface="+mn-lt"/>
                <a:cs typeface="+mn-cs"/>
              </a:rPr>
              <a:t>Ориентированный граф (орграф) </a:t>
            </a:r>
            <a:r>
              <a:rPr lang="ru-RU" sz="3200" dirty="0">
                <a:latin typeface="+mn-lt"/>
                <a:cs typeface="+mn-cs"/>
              </a:rPr>
              <a:t>– это граф в котором некоторые или все ребра соединены дугами (на рисунке изображаются стрелками) т.е. связи между вершинами имеют направление. Это означает что некоторая вершина связана с другой, а обратной связи нет.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Ориентированный граф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2495600" y="708219"/>
            <a:ext cx="6544171" cy="2808312"/>
            <a:chOff x="767408" y="1060400"/>
            <a:chExt cx="4680520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607980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3905024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Д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015880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Е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015880" y="2634399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Ж</a:t>
              </a:r>
            </a:p>
          </p:txBody>
        </p:sp>
        <p:cxnSp>
          <p:nvCxnSpPr>
            <p:cNvPr id="5" name="Прямая соединительная линия 4"/>
            <p:cNvCxnSpPr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stCxn id="8" idx="7"/>
              <a:endCxn id="9" idx="3"/>
            </p:cNvCxnSpPr>
            <p:nvPr/>
          </p:nvCxnSpPr>
          <p:spPr>
            <a:xfrm flipV="1">
              <a:off x="2067081" y="2148736"/>
              <a:ext cx="604171" cy="55144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stCxn id="6" idx="5"/>
              <a:endCxn id="9" idx="1"/>
            </p:cNvCxnSpPr>
            <p:nvPr/>
          </p:nvCxnSpPr>
          <p:spPr>
            <a:xfrm>
              <a:off x="2072288" y="1429176"/>
              <a:ext cx="598964" cy="414056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единительная линия 25"/>
            <p:cNvCxnSpPr>
              <a:stCxn id="6" idx="6"/>
              <a:endCxn id="11" idx="2"/>
            </p:cNvCxnSpPr>
            <p:nvPr/>
          </p:nvCxnSpPr>
          <p:spPr>
            <a:xfrm>
              <a:off x="2135560" y="1276424"/>
              <a:ext cx="288032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Прямая соединительная линия 29"/>
            <p:cNvCxnSpPr>
              <a:stCxn id="10" idx="7"/>
              <a:endCxn id="11" idx="3"/>
            </p:cNvCxnSpPr>
            <p:nvPr/>
          </p:nvCxnSpPr>
          <p:spPr>
            <a:xfrm flipV="1">
              <a:off x="4273800" y="1429176"/>
              <a:ext cx="805352" cy="414056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3" name="Прямая соединительная линия 32"/>
            <p:cNvCxnSpPr>
              <a:cxnSpLocks/>
              <a:stCxn id="10" idx="5"/>
              <a:endCxn id="12" idx="1"/>
            </p:cNvCxnSpPr>
            <p:nvPr/>
          </p:nvCxnSpPr>
          <p:spPr>
            <a:xfrm>
              <a:off x="4273800" y="2148736"/>
              <a:ext cx="805352" cy="548935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6" name="Прямая соединительная линия 45"/>
            <p:cNvCxnSpPr>
              <a:stCxn id="11" idx="4"/>
              <a:endCxn id="12" idx="0"/>
            </p:cNvCxnSpPr>
            <p:nvPr/>
          </p:nvCxnSpPr>
          <p:spPr>
            <a:xfrm>
              <a:off x="5231904" y="1492448"/>
              <a:ext cx="0" cy="1141951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9" name="Прямая соединительная линия 48"/>
            <p:cNvCxnSpPr>
              <a:stCxn id="9" idx="6"/>
              <a:endCxn id="10" idx="2"/>
            </p:cNvCxnSpPr>
            <p:nvPr/>
          </p:nvCxnSpPr>
          <p:spPr>
            <a:xfrm>
              <a:off x="3040028" y="1995984"/>
              <a:ext cx="864996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22CA19E1-E2D5-43C0-9C89-C2CB6EE7EBEE}"/>
              </a:ext>
            </a:extLst>
          </p:cNvPr>
          <p:cNvSpPr/>
          <p:nvPr/>
        </p:nvSpPr>
        <p:spPr>
          <a:xfrm>
            <a:off x="1559496" y="3909642"/>
            <a:ext cx="9294594" cy="17366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dirty="0">
                <a:latin typeface="+mn-lt"/>
                <a:cs typeface="+mn-cs"/>
              </a:rPr>
              <a:t>В ориентированном графе (орграфе) ребра (дуги) представляют собой упорядоченные пары вершин: первая вершина начало ребра, вторая его конец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703512" y="5826615"/>
            <a:ext cx="9294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А,Б)(А,В)(Б,В)(Б,Г)(Б,Е)(В,Г)(Г,Д)(Д,Е)(Д,Ж)(Е,Ж)</a:t>
            </a:r>
          </a:p>
        </p:txBody>
      </p:sp>
    </p:spTree>
    <p:extLst>
      <p:ext uri="{BB962C8B-B14F-4D97-AF65-F5344CB8AC3E}">
        <p14:creationId xmlns:p14="http://schemas.microsoft.com/office/powerpoint/2010/main" val="123034432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1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1055440" y="2348880"/>
            <a:ext cx="3160703" cy="3628414"/>
            <a:chOff x="767408" y="1060400"/>
            <a:chExt cx="2260597" cy="2595113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8" idx="7"/>
              <a:endCxn id="9" idx="3"/>
            </p:cNvCxnSpPr>
            <p:nvPr/>
          </p:nvCxnSpPr>
          <p:spPr>
            <a:xfrm flipV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F7CF2603-05F2-4F05-8BEF-C6192EC7A051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9294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Орграф задан упорядоченными парами вершин </a:t>
            </a: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(Б,Г)(В,Г)(Г,А). Найдите его?</a:t>
            </a:r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9A11AD72-A842-49EC-A276-4511198C4A66}"/>
              </a:ext>
            </a:extLst>
          </p:cNvPr>
          <p:cNvGrpSpPr/>
          <p:nvPr/>
        </p:nvGrpSpPr>
        <p:grpSpPr>
          <a:xfrm>
            <a:off x="4865360" y="2348880"/>
            <a:ext cx="3183187" cy="3628414"/>
            <a:chOff x="767408" y="1060400"/>
            <a:chExt cx="2276678" cy="2595113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5505C4C-9379-438B-8764-E912E9532F55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0DA8D8BB-C755-4881-86D0-2B878B49D697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B71DEAD5-7FAD-44D6-B92C-0E0FDE9C1EA4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24062068-759A-49BC-A964-5A6260D8EDBD}"/>
                </a:ext>
              </a:extLst>
            </p:cNvPr>
            <p:cNvSpPr/>
            <p:nvPr/>
          </p:nvSpPr>
          <p:spPr>
            <a:xfrm>
              <a:off x="2612038" y="185203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F0A8ECD4-5A7F-4302-B2DC-8DF71A547F97}"/>
                </a:ext>
              </a:extLst>
            </p:cNvPr>
            <p:cNvCxnSpPr>
              <a:cxnSpLocks/>
              <a:stCxn id="48" idx="7"/>
              <a:endCxn id="50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B7283B70-82B6-4819-B8FA-EBE39A7E3719}"/>
                </a:ext>
              </a:extLst>
            </p:cNvPr>
            <p:cNvCxnSpPr>
              <a:cxnSpLocks/>
              <a:stCxn id="52" idx="7"/>
              <a:endCxn id="53" idx="3"/>
            </p:cNvCxnSpPr>
            <p:nvPr/>
          </p:nvCxnSpPr>
          <p:spPr>
            <a:xfrm flipV="1">
              <a:off x="2067081" y="2220810"/>
              <a:ext cx="608229" cy="479375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CC8154A5-D944-4B52-8CB6-C316EF524367}"/>
                </a:ext>
              </a:extLst>
            </p:cNvPr>
            <p:cNvCxnSpPr>
              <a:cxnSpLocks/>
              <a:stCxn id="48" idx="5"/>
              <a:endCxn id="52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0" name="Прямая соединительная линия 59">
              <a:extLst>
                <a:ext uri="{FF2B5EF4-FFF2-40B4-BE49-F238E27FC236}">
                  <a16:creationId xmlns:a16="http://schemas.microsoft.com/office/drawing/2014/main" id="{16BDFBFC-8DF7-4B58-BB91-35E24B936FAE}"/>
                </a:ext>
              </a:extLst>
            </p:cNvPr>
            <p:cNvCxnSpPr>
              <a:cxnSpLocks/>
              <a:stCxn id="50" idx="5"/>
              <a:endCxn id="53" idx="1"/>
            </p:cNvCxnSpPr>
            <p:nvPr/>
          </p:nvCxnSpPr>
          <p:spPr>
            <a:xfrm>
              <a:off x="2072288" y="1429176"/>
              <a:ext cx="603022" cy="48613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id="{3565DB68-F5C5-4D26-BB61-CEB24ED8EBED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E2E30137-541E-4EAD-A2FC-24F546ADDE28}"/>
              </a:ext>
            </a:extLst>
          </p:cNvPr>
          <p:cNvGrpSpPr/>
          <p:nvPr/>
        </p:nvGrpSpPr>
        <p:grpSpPr>
          <a:xfrm>
            <a:off x="8657453" y="2343522"/>
            <a:ext cx="3158926" cy="3633772"/>
            <a:chOff x="767408" y="1060400"/>
            <a:chExt cx="2259326" cy="2598945"/>
          </a:xfrm>
        </p:grpSpPr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0CDEEE9A-C92A-4EB4-81B4-389395928AEF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1010BE2A-608F-4CE5-8941-5858091C8845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999C4B78-E15D-4602-81E2-72B2F7269CBE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F90705F4-B635-4172-8BF0-036E00EA25E1}"/>
                </a:ext>
              </a:extLst>
            </p:cNvPr>
            <p:cNvSpPr/>
            <p:nvPr/>
          </p:nvSpPr>
          <p:spPr>
            <a:xfrm>
              <a:off x="2594686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DDC1E7AB-4191-42D0-971A-CEB0369C37AA}"/>
                </a:ext>
              </a:extLst>
            </p:cNvPr>
            <p:cNvCxnSpPr>
              <a:cxnSpLocks/>
              <a:stCxn id="68" idx="7"/>
              <a:endCxn id="69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3" name="Прямая соединительная линия 72">
              <a:extLst>
                <a:ext uri="{FF2B5EF4-FFF2-40B4-BE49-F238E27FC236}">
                  <a16:creationId xmlns:a16="http://schemas.microsoft.com/office/drawing/2014/main" id="{9E60A880-0516-4165-8093-ABB5B2F16BF3}"/>
                </a:ext>
              </a:extLst>
            </p:cNvPr>
            <p:cNvCxnSpPr>
              <a:cxnSpLocks/>
              <a:stCxn id="70" idx="7"/>
              <a:endCxn id="71" idx="3"/>
            </p:cNvCxnSpPr>
            <p:nvPr/>
          </p:nvCxnSpPr>
          <p:spPr>
            <a:xfrm flipV="1">
              <a:off x="2067081" y="2213600"/>
              <a:ext cx="590877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4" name="Прямая соединительная линия 73">
              <a:extLst>
                <a:ext uri="{FF2B5EF4-FFF2-40B4-BE49-F238E27FC236}">
                  <a16:creationId xmlns:a16="http://schemas.microsoft.com/office/drawing/2014/main" id="{9AEF2E6C-9AF5-4610-B875-EDE29B1D6F5C}"/>
                </a:ext>
              </a:extLst>
            </p:cNvPr>
            <p:cNvCxnSpPr>
              <a:cxnSpLocks/>
              <a:stCxn id="68" idx="5"/>
              <a:endCxn id="70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Прямая соединительная линия 74">
              <a:extLst>
                <a:ext uri="{FF2B5EF4-FFF2-40B4-BE49-F238E27FC236}">
                  <a16:creationId xmlns:a16="http://schemas.microsoft.com/office/drawing/2014/main" id="{B10272B1-7A59-4C3E-93FC-AB475F047990}"/>
                </a:ext>
              </a:extLst>
            </p:cNvPr>
            <p:cNvCxnSpPr>
              <a:cxnSpLocks/>
              <a:stCxn id="69" idx="5"/>
              <a:endCxn id="71" idx="1"/>
            </p:cNvCxnSpPr>
            <p:nvPr/>
          </p:nvCxnSpPr>
          <p:spPr>
            <a:xfrm>
              <a:off x="2072288" y="1429176"/>
              <a:ext cx="58567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6" name="Прямая соединительная линия 75">
              <a:extLst>
                <a:ext uri="{FF2B5EF4-FFF2-40B4-BE49-F238E27FC236}">
                  <a16:creationId xmlns:a16="http://schemas.microsoft.com/office/drawing/2014/main" id="{FB582683-57F7-4363-8EB7-CEAD87E4ED4D}"/>
                </a:ext>
              </a:extLst>
            </p:cNvPr>
            <p:cNvCxnSpPr>
              <a:cxnSpLocks/>
              <a:stCxn id="68" idx="6"/>
              <a:endCxn id="71" idx="2"/>
            </p:cNvCxnSpPr>
            <p:nvPr/>
          </p:nvCxnSpPr>
          <p:spPr>
            <a:xfrm>
              <a:off x="1199456" y="2060849"/>
              <a:ext cx="139523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id="{E721E8E0-13EB-42CB-85E1-EB3F07CC4BF6}"/>
                </a:ext>
              </a:extLst>
            </p:cNvPr>
            <p:cNvSpPr/>
            <p:nvPr/>
          </p:nvSpPr>
          <p:spPr>
            <a:xfrm>
              <a:off x="1699174" y="3227297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254532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1.2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1055440" y="2348880"/>
            <a:ext cx="3160703" cy="3628414"/>
            <a:chOff x="767408" y="1060400"/>
            <a:chExt cx="2260597" cy="2595113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8" idx="7"/>
              <a:endCxn id="9" idx="3"/>
            </p:cNvCxnSpPr>
            <p:nvPr/>
          </p:nvCxnSpPr>
          <p:spPr>
            <a:xfrm flipV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F7CF2603-05F2-4F05-8BEF-C6192EC7A051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1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9294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Орграф задан упорядоченными парами вершин </a:t>
            </a: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(Б,Г)(В,Г)(Г,А). Найдите его?</a:t>
            </a:r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9A11AD72-A842-49EC-A276-4511198C4A66}"/>
              </a:ext>
            </a:extLst>
          </p:cNvPr>
          <p:cNvGrpSpPr/>
          <p:nvPr/>
        </p:nvGrpSpPr>
        <p:grpSpPr>
          <a:xfrm>
            <a:off x="4865360" y="2348880"/>
            <a:ext cx="3183187" cy="3628414"/>
            <a:chOff x="767408" y="1060400"/>
            <a:chExt cx="2276678" cy="2595113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5505C4C-9379-438B-8764-E912E9532F55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0DA8D8BB-C755-4881-86D0-2B878B49D697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B71DEAD5-7FAD-44D6-B92C-0E0FDE9C1EA4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24062068-759A-49BC-A964-5A6260D8EDBD}"/>
                </a:ext>
              </a:extLst>
            </p:cNvPr>
            <p:cNvSpPr/>
            <p:nvPr/>
          </p:nvSpPr>
          <p:spPr>
            <a:xfrm>
              <a:off x="2612038" y="185203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F0A8ECD4-5A7F-4302-B2DC-8DF71A547F97}"/>
                </a:ext>
              </a:extLst>
            </p:cNvPr>
            <p:cNvCxnSpPr>
              <a:cxnSpLocks/>
              <a:stCxn id="48" idx="7"/>
              <a:endCxn id="50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B7283B70-82B6-4819-B8FA-EBE39A7E3719}"/>
                </a:ext>
              </a:extLst>
            </p:cNvPr>
            <p:cNvCxnSpPr>
              <a:cxnSpLocks/>
              <a:stCxn id="52" idx="7"/>
              <a:endCxn id="53" idx="3"/>
            </p:cNvCxnSpPr>
            <p:nvPr/>
          </p:nvCxnSpPr>
          <p:spPr>
            <a:xfrm flipV="1">
              <a:off x="2067081" y="2220810"/>
              <a:ext cx="608229" cy="479375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CC8154A5-D944-4B52-8CB6-C316EF524367}"/>
                </a:ext>
              </a:extLst>
            </p:cNvPr>
            <p:cNvCxnSpPr>
              <a:cxnSpLocks/>
              <a:stCxn id="48" idx="5"/>
              <a:endCxn id="52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0" name="Прямая соединительная линия 59">
              <a:extLst>
                <a:ext uri="{FF2B5EF4-FFF2-40B4-BE49-F238E27FC236}">
                  <a16:creationId xmlns:a16="http://schemas.microsoft.com/office/drawing/2014/main" id="{16BDFBFC-8DF7-4B58-BB91-35E24B936FAE}"/>
                </a:ext>
              </a:extLst>
            </p:cNvPr>
            <p:cNvCxnSpPr>
              <a:cxnSpLocks/>
              <a:stCxn id="50" idx="5"/>
              <a:endCxn id="53" idx="1"/>
            </p:cNvCxnSpPr>
            <p:nvPr/>
          </p:nvCxnSpPr>
          <p:spPr>
            <a:xfrm>
              <a:off x="2072288" y="1429176"/>
              <a:ext cx="603022" cy="48613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id="{3565DB68-F5C5-4D26-BB61-CEB24ED8EBED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2</a:t>
              </a:r>
            </a:p>
          </p:txBody>
        </p: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3BD3F4A8-0FE7-451B-B103-E6C938B6B292}"/>
                </a:ext>
              </a:extLst>
            </p:cNvPr>
            <p:cNvCxnSpPr>
              <a:cxnSpLocks/>
              <a:stCxn id="48" idx="6"/>
              <a:endCxn id="53" idx="2"/>
            </p:cNvCxnSpPr>
            <p:nvPr/>
          </p:nvCxnSpPr>
          <p:spPr>
            <a:xfrm>
              <a:off x="1199456" y="2060849"/>
              <a:ext cx="1412582" cy="7209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E2E30137-541E-4EAD-A2FC-24F546ADDE28}"/>
              </a:ext>
            </a:extLst>
          </p:cNvPr>
          <p:cNvGrpSpPr/>
          <p:nvPr/>
        </p:nvGrpSpPr>
        <p:grpSpPr>
          <a:xfrm>
            <a:off x="8657453" y="2343522"/>
            <a:ext cx="3158926" cy="3633772"/>
            <a:chOff x="767408" y="1060400"/>
            <a:chExt cx="2259326" cy="2598945"/>
          </a:xfrm>
        </p:grpSpPr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0CDEEE9A-C92A-4EB4-81B4-389395928AEF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1010BE2A-608F-4CE5-8941-5858091C8845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999C4B78-E15D-4602-81E2-72B2F7269CBE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F90705F4-B635-4172-8BF0-036E00EA25E1}"/>
                </a:ext>
              </a:extLst>
            </p:cNvPr>
            <p:cNvSpPr/>
            <p:nvPr/>
          </p:nvSpPr>
          <p:spPr>
            <a:xfrm>
              <a:off x="2594686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DDC1E7AB-4191-42D0-971A-CEB0369C37AA}"/>
                </a:ext>
              </a:extLst>
            </p:cNvPr>
            <p:cNvCxnSpPr>
              <a:cxnSpLocks/>
              <a:stCxn id="68" idx="7"/>
              <a:endCxn id="69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3" name="Прямая соединительная линия 72">
              <a:extLst>
                <a:ext uri="{FF2B5EF4-FFF2-40B4-BE49-F238E27FC236}">
                  <a16:creationId xmlns:a16="http://schemas.microsoft.com/office/drawing/2014/main" id="{9E60A880-0516-4165-8093-ABB5B2F16BF3}"/>
                </a:ext>
              </a:extLst>
            </p:cNvPr>
            <p:cNvCxnSpPr>
              <a:cxnSpLocks/>
              <a:stCxn id="70" idx="7"/>
              <a:endCxn id="71" idx="3"/>
            </p:cNvCxnSpPr>
            <p:nvPr/>
          </p:nvCxnSpPr>
          <p:spPr>
            <a:xfrm flipV="1">
              <a:off x="2067081" y="2213600"/>
              <a:ext cx="590877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4" name="Прямая соединительная линия 73">
              <a:extLst>
                <a:ext uri="{FF2B5EF4-FFF2-40B4-BE49-F238E27FC236}">
                  <a16:creationId xmlns:a16="http://schemas.microsoft.com/office/drawing/2014/main" id="{9AEF2E6C-9AF5-4610-B875-EDE29B1D6F5C}"/>
                </a:ext>
              </a:extLst>
            </p:cNvPr>
            <p:cNvCxnSpPr>
              <a:cxnSpLocks/>
              <a:stCxn id="68" idx="5"/>
              <a:endCxn id="70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Прямая соединительная линия 74">
              <a:extLst>
                <a:ext uri="{FF2B5EF4-FFF2-40B4-BE49-F238E27FC236}">
                  <a16:creationId xmlns:a16="http://schemas.microsoft.com/office/drawing/2014/main" id="{B10272B1-7A59-4C3E-93FC-AB475F047990}"/>
                </a:ext>
              </a:extLst>
            </p:cNvPr>
            <p:cNvCxnSpPr>
              <a:cxnSpLocks/>
              <a:stCxn id="69" idx="5"/>
              <a:endCxn id="71" idx="1"/>
            </p:cNvCxnSpPr>
            <p:nvPr/>
          </p:nvCxnSpPr>
          <p:spPr>
            <a:xfrm>
              <a:off x="2072288" y="1429176"/>
              <a:ext cx="58567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6" name="Прямая соединительная линия 75">
              <a:extLst>
                <a:ext uri="{FF2B5EF4-FFF2-40B4-BE49-F238E27FC236}">
                  <a16:creationId xmlns:a16="http://schemas.microsoft.com/office/drawing/2014/main" id="{FB582683-57F7-4363-8EB7-CEAD87E4ED4D}"/>
                </a:ext>
              </a:extLst>
            </p:cNvPr>
            <p:cNvCxnSpPr>
              <a:cxnSpLocks/>
              <a:stCxn id="68" idx="6"/>
              <a:endCxn id="71" idx="2"/>
            </p:cNvCxnSpPr>
            <p:nvPr/>
          </p:nvCxnSpPr>
          <p:spPr>
            <a:xfrm>
              <a:off x="1199456" y="2060849"/>
              <a:ext cx="139523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id="{E721E8E0-13EB-42CB-85E1-EB3F07CC4BF6}"/>
                </a:ext>
              </a:extLst>
            </p:cNvPr>
            <p:cNvSpPr/>
            <p:nvPr/>
          </p:nvSpPr>
          <p:spPr>
            <a:xfrm>
              <a:off x="1699174" y="3227297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19423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1.3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1055440" y="2348880"/>
            <a:ext cx="3160703" cy="3628414"/>
            <a:chOff x="767408" y="1060400"/>
            <a:chExt cx="2260597" cy="2595113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9" idx="3"/>
              <a:endCxn id="8" idx="7"/>
            </p:cNvCxnSpPr>
            <p:nvPr/>
          </p:nvCxnSpPr>
          <p:spPr>
            <a:xfrm flipH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F7CF2603-05F2-4F05-8BEF-C6192EC7A051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1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9294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Орграф задан упорядоченными парами вершин </a:t>
            </a: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А,В)(Б,А) (А,Г)(В,Г)(Г,Б). Найдите его?</a:t>
            </a:r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9A11AD72-A842-49EC-A276-4511198C4A66}"/>
              </a:ext>
            </a:extLst>
          </p:cNvPr>
          <p:cNvGrpSpPr/>
          <p:nvPr/>
        </p:nvGrpSpPr>
        <p:grpSpPr>
          <a:xfrm>
            <a:off x="4865360" y="2348880"/>
            <a:ext cx="3183187" cy="3628414"/>
            <a:chOff x="767408" y="1060400"/>
            <a:chExt cx="2276678" cy="2595113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5505C4C-9379-438B-8764-E912E9532F55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0DA8D8BB-C755-4881-86D0-2B878B49D697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B71DEAD5-7FAD-44D6-B92C-0E0FDE9C1EA4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24062068-759A-49BC-A964-5A6260D8EDBD}"/>
                </a:ext>
              </a:extLst>
            </p:cNvPr>
            <p:cNvSpPr/>
            <p:nvPr/>
          </p:nvSpPr>
          <p:spPr>
            <a:xfrm>
              <a:off x="2612038" y="185203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F0A8ECD4-5A7F-4302-B2DC-8DF71A547F97}"/>
                </a:ext>
              </a:extLst>
            </p:cNvPr>
            <p:cNvCxnSpPr>
              <a:cxnSpLocks/>
              <a:stCxn id="50" idx="3"/>
              <a:endCxn id="48" idx="7"/>
            </p:cNvCxnSpPr>
            <p:nvPr/>
          </p:nvCxnSpPr>
          <p:spPr>
            <a:xfrm flipH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B7283B70-82B6-4819-B8FA-EBE39A7E3719}"/>
                </a:ext>
              </a:extLst>
            </p:cNvPr>
            <p:cNvCxnSpPr>
              <a:cxnSpLocks/>
              <a:stCxn id="52" idx="7"/>
              <a:endCxn id="53" idx="3"/>
            </p:cNvCxnSpPr>
            <p:nvPr/>
          </p:nvCxnSpPr>
          <p:spPr>
            <a:xfrm flipV="1">
              <a:off x="2067081" y="2220810"/>
              <a:ext cx="608229" cy="479375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CC8154A5-D944-4B52-8CB6-C316EF524367}"/>
                </a:ext>
              </a:extLst>
            </p:cNvPr>
            <p:cNvCxnSpPr>
              <a:cxnSpLocks/>
              <a:stCxn id="48" idx="5"/>
              <a:endCxn id="52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0" name="Прямая соединительная линия 59">
              <a:extLst>
                <a:ext uri="{FF2B5EF4-FFF2-40B4-BE49-F238E27FC236}">
                  <a16:creationId xmlns:a16="http://schemas.microsoft.com/office/drawing/2014/main" id="{16BDFBFC-8DF7-4B58-BB91-35E24B936FAE}"/>
                </a:ext>
              </a:extLst>
            </p:cNvPr>
            <p:cNvCxnSpPr>
              <a:cxnSpLocks/>
              <a:stCxn id="50" idx="5"/>
              <a:endCxn id="53" idx="1"/>
            </p:cNvCxnSpPr>
            <p:nvPr/>
          </p:nvCxnSpPr>
          <p:spPr>
            <a:xfrm>
              <a:off x="2072288" y="1429176"/>
              <a:ext cx="603022" cy="48613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id="{3565DB68-F5C5-4D26-BB61-CEB24ED8EBED}"/>
                </a:ext>
              </a:extLst>
            </p:cNvPr>
            <p:cNvSpPr/>
            <p:nvPr/>
          </p:nvSpPr>
          <p:spPr>
            <a:xfrm>
              <a:off x="1703512" y="3223465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2</a:t>
              </a:r>
            </a:p>
          </p:txBody>
        </p: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3BD3F4A8-0FE7-451B-B103-E6C938B6B292}"/>
                </a:ext>
              </a:extLst>
            </p:cNvPr>
            <p:cNvCxnSpPr>
              <a:cxnSpLocks/>
              <a:stCxn id="48" idx="6"/>
              <a:endCxn id="53" idx="2"/>
            </p:cNvCxnSpPr>
            <p:nvPr/>
          </p:nvCxnSpPr>
          <p:spPr>
            <a:xfrm>
              <a:off x="1199456" y="2060849"/>
              <a:ext cx="1412582" cy="7209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E2E30137-541E-4EAD-A2FC-24F546ADDE28}"/>
              </a:ext>
            </a:extLst>
          </p:cNvPr>
          <p:cNvGrpSpPr/>
          <p:nvPr/>
        </p:nvGrpSpPr>
        <p:grpSpPr>
          <a:xfrm>
            <a:off x="8657453" y="2343522"/>
            <a:ext cx="3158926" cy="3633772"/>
            <a:chOff x="767408" y="1060400"/>
            <a:chExt cx="2259326" cy="2598945"/>
          </a:xfrm>
        </p:grpSpPr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0CDEEE9A-C92A-4EB4-81B4-389395928AEF}"/>
                </a:ext>
              </a:extLst>
            </p:cNvPr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1010BE2A-608F-4CE5-8941-5858091C8845}"/>
                </a:ext>
              </a:extLst>
            </p:cNvPr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999C4B78-E15D-4602-81E2-72B2F7269CBE}"/>
                </a:ext>
              </a:extLst>
            </p:cNvPr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F90705F4-B635-4172-8BF0-036E00EA25E1}"/>
                </a:ext>
              </a:extLst>
            </p:cNvPr>
            <p:cNvSpPr/>
            <p:nvPr/>
          </p:nvSpPr>
          <p:spPr>
            <a:xfrm>
              <a:off x="2594686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DDC1E7AB-4191-42D0-971A-CEB0369C37AA}"/>
                </a:ext>
              </a:extLst>
            </p:cNvPr>
            <p:cNvCxnSpPr>
              <a:cxnSpLocks/>
              <a:stCxn id="69" idx="3"/>
              <a:endCxn id="68" idx="7"/>
            </p:cNvCxnSpPr>
            <p:nvPr/>
          </p:nvCxnSpPr>
          <p:spPr>
            <a:xfrm flipH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3" name="Прямая соединительная линия 72">
              <a:extLst>
                <a:ext uri="{FF2B5EF4-FFF2-40B4-BE49-F238E27FC236}">
                  <a16:creationId xmlns:a16="http://schemas.microsoft.com/office/drawing/2014/main" id="{9E60A880-0516-4165-8093-ABB5B2F16BF3}"/>
                </a:ext>
              </a:extLst>
            </p:cNvPr>
            <p:cNvCxnSpPr>
              <a:cxnSpLocks/>
              <a:stCxn id="70" idx="7"/>
              <a:endCxn id="71" idx="3"/>
            </p:cNvCxnSpPr>
            <p:nvPr/>
          </p:nvCxnSpPr>
          <p:spPr>
            <a:xfrm flipV="1">
              <a:off x="2067081" y="2213600"/>
              <a:ext cx="590877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4" name="Прямая соединительная линия 73">
              <a:extLst>
                <a:ext uri="{FF2B5EF4-FFF2-40B4-BE49-F238E27FC236}">
                  <a16:creationId xmlns:a16="http://schemas.microsoft.com/office/drawing/2014/main" id="{9AEF2E6C-9AF5-4610-B875-EDE29B1D6F5C}"/>
                </a:ext>
              </a:extLst>
            </p:cNvPr>
            <p:cNvCxnSpPr>
              <a:cxnSpLocks/>
              <a:stCxn id="70" idx="1"/>
              <a:endCxn id="68" idx="5"/>
            </p:cNvCxnSpPr>
            <p:nvPr/>
          </p:nvCxnSpPr>
          <p:spPr>
            <a:xfrm flipH="1" flipV="1"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Прямая соединительная линия 74">
              <a:extLst>
                <a:ext uri="{FF2B5EF4-FFF2-40B4-BE49-F238E27FC236}">
                  <a16:creationId xmlns:a16="http://schemas.microsoft.com/office/drawing/2014/main" id="{B10272B1-7A59-4C3E-93FC-AB475F047990}"/>
                </a:ext>
              </a:extLst>
            </p:cNvPr>
            <p:cNvCxnSpPr>
              <a:cxnSpLocks/>
              <a:stCxn id="69" idx="5"/>
              <a:endCxn id="71" idx="1"/>
            </p:cNvCxnSpPr>
            <p:nvPr/>
          </p:nvCxnSpPr>
          <p:spPr>
            <a:xfrm>
              <a:off x="2072288" y="1429176"/>
              <a:ext cx="58567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6" name="Прямая соединительная линия 75">
              <a:extLst>
                <a:ext uri="{FF2B5EF4-FFF2-40B4-BE49-F238E27FC236}">
                  <a16:creationId xmlns:a16="http://schemas.microsoft.com/office/drawing/2014/main" id="{FB582683-57F7-4363-8EB7-CEAD87E4ED4D}"/>
                </a:ext>
              </a:extLst>
            </p:cNvPr>
            <p:cNvCxnSpPr>
              <a:cxnSpLocks/>
              <a:stCxn id="68" idx="6"/>
              <a:endCxn id="71" idx="2"/>
            </p:cNvCxnSpPr>
            <p:nvPr/>
          </p:nvCxnSpPr>
          <p:spPr>
            <a:xfrm>
              <a:off x="1199456" y="2060849"/>
              <a:ext cx="139523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id="{E721E8E0-13EB-42CB-85E1-EB3F07CC4BF6}"/>
                </a:ext>
              </a:extLst>
            </p:cNvPr>
            <p:cNvSpPr/>
            <p:nvPr/>
          </p:nvSpPr>
          <p:spPr>
            <a:xfrm>
              <a:off x="1699174" y="3227297"/>
              <a:ext cx="432048" cy="432048"/>
            </a:xfrm>
            <a:prstGeom prst="ellipse">
              <a:avLst/>
            </a:prstGeom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066997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2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7752184" y="2276872"/>
            <a:ext cx="3160703" cy="2808312"/>
            <a:chOff x="767408" y="1060400"/>
            <a:chExt cx="2260597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8" idx="7"/>
              <a:endCxn id="9" idx="3"/>
            </p:cNvCxnSpPr>
            <p:nvPr/>
          </p:nvCxnSpPr>
          <p:spPr>
            <a:xfrm flipV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На рисунке изображен орграф. Выберите набор упорядоченных пар, которыми он может быть задан: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(Б,Г)(В,Г)(Г,А)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(Б,В)(Б,Г)(Г,В)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(Б,В)(Б,Г)(В,Г)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(А,Г)(В,Г)(В,Г)</a:t>
            </a:r>
          </a:p>
        </p:txBody>
      </p:sp>
    </p:spTree>
    <p:extLst>
      <p:ext uri="{BB962C8B-B14F-4D97-AF65-F5344CB8AC3E}">
        <p14:creationId xmlns:p14="http://schemas.microsoft.com/office/powerpoint/2010/main" val="198451348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2.2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7968208" y="2204864"/>
            <a:ext cx="3160703" cy="2808312"/>
            <a:chOff x="767408" y="1060400"/>
            <a:chExt cx="2260597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8" idx="7"/>
              <a:endCxn id="9" idx="3"/>
            </p:cNvCxnSpPr>
            <p:nvPr/>
          </p:nvCxnSpPr>
          <p:spPr>
            <a:xfrm flipV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9" idx="2"/>
              <a:endCxn id="3" idx="6"/>
            </p:cNvCxnSpPr>
            <p:nvPr/>
          </p:nvCxnSpPr>
          <p:spPr>
            <a:xfrm flipH="1">
              <a:off x="1199456" y="2060849"/>
              <a:ext cx="1396501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На рисунке изображен орграф. Выберите набор упорядоченных пар, которыми он может быть задан: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(Б,Г)(В,Г)(Г,А)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(Б,В)(Б,Г)(Г,В)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(Б,В)(Б,Г)(В,Г)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А,Б)(А,В) (А,Г)(В,Г)(В,Г)</a:t>
            </a:r>
          </a:p>
        </p:txBody>
      </p:sp>
    </p:spTree>
    <p:extLst>
      <p:ext uri="{BB962C8B-B14F-4D97-AF65-F5344CB8AC3E}">
        <p14:creationId xmlns:p14="http://schemas.microsoft.com/office/powerpoint/2010/main" val="103141316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2.3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7464152" y="2276872"/>
            <a:ext cx="3160703" cy="2808312"/>
            <a:chOff x="767408" y="1060400"/>
            <a:chExt cx="2260597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А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Б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95957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Г</a:t>
              </a:r>
            </a:p>
          </p:txBody>
        </p:sp>
        <p:cxnSp>
          <p:nvCxnSpPr>
            <p:cNvPr id="5" name="Прямая соединительная линия 4"/>
            <p:cNvCxnSpPr>
              <a:cxnSpLocks/>
              <a:stCxn id="6" idx="3"/>
              <a:endCxn id="3" idx="7"/>
            </p:cNvCxnSpPr>
            <p:nvPr/>
          </p:nvCxnSpPr>
          <p:spPr>
            <a:xfrm flipH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cxnSpLocks/>
              <a:stCxn id="8" idx="7"/>
              <a:endCxn id="9" idx="3"/>
            </p:cNvCxnSpPr>
            <p:nvPr/>
          </p:nvCxnSpPr>
          <p:spPr>
            <a:xfrm flipV="1">
              <a:off x="2067081" y="2213600"/>
              <a:ext cx="592148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cxnSpLocks/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cxnSpLocks/>
              <a:stCxn id="6" idx="5"/>
              <a:endCxn id="9" idx="1"/>
            </p:cNvCxnSpPr>
            <p:nvPr/>
          </p:nvCxnSpPr>
          <p:spPr>
            <a:xfrm>
              <a:off x="2072288" y="1429176"/>
              <a:ext cx="586941" cy="47892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cxnSpLocks/>
              <a:stCxn id="8" idx="0"/>
              <a:endCxn id="6" idx="4"/>
            </p:cNvCxnSpPr>
            <p:nvPr/>
          </p:nvCxnSpPr>
          <p:spPr>
            <a:xfrm flipV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BB1EAE1-9E96-4D79-BA8C-994A7F47CD29}"/>
              </a:ext>
            </a:extLst>
          </p:cNvPr>
          <p:cNvSpPr/>
          <p:nvPr/>
        </p:nvSpPr>
        <p:spPr>
          <a:xfrm>
            <a:off x="119336" y="73706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600" dirty="0">
                <a:latin typeface="+mn-lt"/>
                <a:cs typeface="+mn-cs"/>
              </a:rPr>
              <a:t>На рисунке изображен орграф. Выберите набор упорядоченных пар, которыми он может быть задан: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Б,А)(А,В) (Б,Г)(В,Г)(Г,А)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Б,А)(А,В) (Б,В)(Б,Г)(Г,В)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Б,А)(А,В) (Б,В)(Б,Г)(В,Г)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sz="3600" dirty="0">
                <a:latin typeface="+mn-lt"/>
                <a:cs typeface="+mn-cs"/>
              </a:rPr>
              <a:t>(</a:t>
            </a:r>
            <a:r>
              <a:rPr lang="ru-RU" sz="3600" dirty="0">
                <a:latin typeface="+mn-lt"/>
                <a:cs typeface="+mn-cs"/>
              </a:rPr>
              <a:t>Б,А)(А,В) (В,Б)(В,Г)(Б,Г)</a:t>
            </a:r>
          </a:p>
        </p:txBody>
      </p:sp>
    </p:spTree>
    <p:extLst>
      <p:ext uri="{BB962C8B-B14F-4D97-AF65-F5344CB8AC3E}">
        <p14:creationId xmlns:p14="http://schemas.microsoft.com/office/powerpoint/2010/main" val="18209736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Моя В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оя ВиС" id="{BD50439A-06F0-427D-9F7B-BD4B268259D3}" vid="{89E8DD5D-3E09-4C03-965A-D9BE0F7440A2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Моя ВиС</Template>
  <TotalTime>2567</TotalTime>
  <Words>861</Words>
  <Application>Microsoft Office PowerPoint</Application>
  <PresentationFormat>Широкоэкранный</PresentationFormat>
  <Paragraphs>113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Моя ВиС</vt:lpstr>
      <vt:lpstr>Представление об ориентированных графах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Случайные события. Вероятность</dc:title>
  <dc:creator>AV</dc:creator>
  <cp:lastModifiedBy>AV-server</cp:lastModifiedBy>
  <cp:revision>201</cp:revision>
  <cp:lastPrinted>2018-09-23T19:46:43Z</cp:lastPrinted>
  <dcterms:created xsi:type="dcterms:W3CDTF">2018-07-19T01:00:04Z</dcterms:created>
  <dcterms:modified xsi:type="dcterms:W3CDTF">2025-04-16T13:55:28Z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