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2" r:id="rId3"/>
    <p:sldId id="375" r:id="rId4"/>
    <p:sldId id="376" r:id="rId5"/>
    <p:sldId id="353" r:id="rId6"/>
    <p:sldId id="354" r:id="rId7"/>
    <p:sldId id="355" r:id="rId8"/>
    <p:sldId id="356" r:id="rId9"/>
    <p:sldId id="359" r:id="rId10"/>
    <p:sldId id="368" r:id="rId11"/>
    <p:sldId id="332" r:id="rId12"/>
    <p:sldId id="377" r:id="rId13"/>
    <p:sldId id="374" r:id="rId14"/>
  </p:sldIdLst>
  <p:sldSz cx="12192000" cy="6858000"/>
  <p:notesSz cx="6888163" cy="46577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CCFFFF"/>
    <a:srgbClr val="BEBEF0"/>
    <a:srgbClr val="ABABEB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86479" autoAdjust="0"/>
  </p:normalViewPr>
  <p:slideViewPr>
    <p:cSldViewPr>
      <p:cViewPr varScale="1">
        <p:scale>
          <a:sx n="114" d="100"/>
          <a:sy n="114" d="100"/>
        </p:scale>
        <p:origin x="82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3-Операции над графами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50108C4-2C95-427F-B122-C2F9C40770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233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90713" y="349250"/>
            <a:ext cx="3106737" cy="1747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2212975"/>
            <a:ext cx="5049837" cy="209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ru-RU"/>
              <a:t>3-Операции над графами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4424363"/>
            <a:ext cx="2984500" cy="2333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65974" tIns="32987" rIns="65974" bIns="329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3BE9F73-621D-4C6A-B8D6-88A1547653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FEF66D-E9F5-4156-8EFB-87B5DF5F38C5}" type="slidenum">
              <a:rPr kumimoji="0" lang="ru-RU" altLang="ru-RU" sz="900"/>
              <a:pPr>
                <a:spcBef>
                  <a:spcPct val="0"/>
                </a:spcBef>
              </a:pPr>
              <a:t>1</a:t>
            </a:fld>
            <a:endParaRPr kumimoji="0" lang="ru-RU" altLang="ru-RU" sz="900"/>
          </a:p>
        </p:txBody>
      </p:sp>
      <p:sp>
        <p:nvSpPr>
          <p:cNvPr id="23557" name="Нижний колонтитул 4"/>
          <p:cNvSpPr>
            <a:spLocks noGrp="1"/>
          </p:cNvSpPr>
          <p:nvPr>
            <p:ph type="ftr" sz="quarter" idx="4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>
                <a:latin typeface="Times New Roman" panose="02020603050405020304" pitchFamily="18" charset="0"/>
              </a:rPr>
              <a:t>3-Операции над графами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54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5B21B-417E-438A-A070-8496B508E71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574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F1743-DB23-45FB-842F-3B34FD321DF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73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80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1237C-9EFF-4925-B684-E1FCB2FDE7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6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7CA58-1A5E-4F85-8E4A-9FFF2EC9E19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1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CB073-49A3-4782-B90A-EBF82B27EDB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430090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19AEC-F86B-44A1-8C8E-7C7A4F3D79B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4080862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5CA1F-0A2C-4042-BB91-DFA477988D4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3814094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099B1-3321-4E07-B8C1-25B4B04E39C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1289408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8B53-D05B-41A2-9187-A6A27B52C65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044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20853-6C68-4D56-ABC7-D92733BE31A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897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E61D70-7F52-4DFC-BEE5-066A1F7215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866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>
    <p:wedg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87488" y="2254250"/>
            <a:ext cx="8624887" cy="1754188"/>
          </a:xfrm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Путь, цепь, цикл.</a:t>
            </a:r>
            <a:br>
              <a:rPr lang="ru-RU" altLang="ru-RU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altLang="ru-RU" sz="6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Связность графов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908720"/>
            <a:ext cx="10225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dirty="0">
                <a:latin typeface="+mn-lt"/>
                <a:cs typeface="+mn-cs"/>
              </a:rPr>
              <a:t>Может ли случиться, что в одной компании из 6 человек каждый знаком с двумя и только с двумя другими?</a:t>
            </a:r>
          </a:p>
        </p:txBody>
      </p:sp>
      <p:pic>
        <p:nvPicPr>
          <p:cNvPr id="1536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957363"/>
            <a:ext cx="8475663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A51B5BB-EC09-46E4-BFFC-9C2AE6E6D6DF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440988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Вопросы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9416" y="1340768"/>
            <a:ext cx="101531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Что такое маршрут?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В чем измеряется длина маршрута?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Что такое цепь?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Что такое путь? Чем он отличается от цепи?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Что такое цикл?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Какой граф называют связным?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Может ли в цикле ребер быть меньше, чем вершин?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" y="0"/>
            <a:ext cx="10440988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Вопросы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368" y="548680"/>
            <a:ext cx="1015312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dirty="0">
                <a:latin typeface="+mn-lt"/>
                <a:cs typeface="+mn-cs"/>
              </a:rPr>
              <a:t>Рассмотрите рисунок и выпишите номера графов, которые являются:</a:t>
            </a:r>
          </a:p>
          <a:p>
            <a:pPr marL="514350" indent="-514350" eaLnBrk="1" hangingPunct="1">
              <a:buFont typeface="+mj-lt"/>
              <a:buAutoNum type="alphaLcPeriod"/>
              <a:defRPr/>
            </a:pPr>
            <a:r>
              <a:rPr lang="ru-RU" sz="3200" dirty="0">
                <a:latin typeface="+mn-lt"/>
                <a:cs typeface="+mn-cs"/>
              </a:rPr>
              <a:t>Цепями</a:t>
            </a:r>
          </a:p>
          <a:p>
            <a:pPr marL="514350" indent="-514350" eaLnBrk="1" hangingPunct="1">
              <a:buFont typeface="+mj-lt"/>
              <a:buAutoNum type="alphaLcPeriod"/>
              <a:defRPr/>
            </a:pPr>
            <a:r>
              <a:rPr lang="ru-RU" sz="3200" dirty="0">
                <a:latin typeface="+mn-lt"/>
                <a:cs typeface="+mn-cs"/>
              </a:rPr>
              <a:t>Циклами</a:t>
            </a:r>
          </a:p>
          <a:p>
            <a:pPr marL="514350" indent="-514350" eaLnBrk="1" hangingPunct="1">
              <a:buFont typeface="+mj-lt"/>
              <a:buAutoNum type="alphaLcPeriod"/>
              <a:defRPr/>
            </a:pPr>
            <a:r>
              <a:rPr lang="ru-RU" sz="3200" dirty="0">
                <a:latin typeface="+mn-lt"/>
                <a:cs typeface="+mn-cs"/>
              </a:rPr>
              <a:t>Несвязными графами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" y="0"/>
            <a:ext cx="10440988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Задача 134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632528" y="3027040"/>
            <a:ext cx="1512168" cy="1961380"/>
            <a:chOff x="3443174" y="3015917"/>
            <a:chExt cx="2956023" cy="2855796"/>
          </a:xfrm>
        </p:grpSpPr>
        <p:cxnSp>
          <p:nvCxnSpPr>
            <p:cNvPr id="75" name="Прямая со стрелкой 74"/>
            <p:cNvCxnSpPr>
              <a:stCxn id="108" idx="3"/>
              <a:endCxn id="107" idx="7"/>
            </p:cNvCxnSpPr>
            <p:nvPr/>
          </p:nvCxnSpPr>
          <p:spPr>
            <a:xfrm flipH="1">
              <a:off x="3882016" y="3363979"/>
              <a:ext cx="2078339" cy="161045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 стрелкой 75"/>
            <p:cNvCxnSpPr>
              <a:stCxn id="90" idx="5"/>
              <a:endCxn id="114" idx="1"/>
            </p:cNvCxnSpPr>
            <p:nvPr/>
          </p:nvCxnSpPr>
          <p:spPr>
            <a:xfrm>
              <a:off x="3882015" y="3371486"/>
              <a:ext cx="2078341" cy="1602951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 стрелкой 78"/>
            <p:cNvCxnSpPr>
              <a:stCxn id="108" idx="2"/>
              <a:endCxn id="90" idx="6"/>
            </p:cNvCxnSpPr>
            <p:nvPr/>
          </p:nvCxnSpPr>
          <p:spPr>
            <a:xfrm flipH="1">
              <a:off x="3957309" y="3219807"/>
              <a:ext cx="1927752" cy="750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Овал 89"/>
            <p:cNvSpPr/>
            <p:nvPr/>
          </p:nvSpPr>
          <p:spPr>
            <a:xfrm>
              <a:off x="3443174" y="3023424"/>
              <a:ext cx="514135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3443174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5885061" y="301591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5885061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4206072" y="5522747"/>
              <a:ext cx="1430224" cy="348966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1</a:t>
              </a:r>
              <a:endParaRPr lang="ru-RU" sz="3200" b="1" dirty="0"/>
            </a:p>
          </p:txBody>
        </p:sp>
      </p:grpSp>
      <p:grpSp>
        <p:nvGrpSpPr>
          <p:cNvPr id="120" name="Группа 119"/>
          <p:cNvGrpSpPr/>
          <p:nvPr/>
        </p:nvGrpSpPr>
        <p:grpSpPr>
          <a:xfrm>
            <a:off x="2767186" y="3140968"/>
            <a:ext cx="1528614" cy="1893169"/>
            <a:chOff x="3411025" y="3015917"/>
            <a:chExt cx="2988172" cy="2756479"/>
          </a:xfrm>
        </p:grpSpPr>
        <p:cxnSp>
          <p:nvCxnSpPr>
            <p:cNvPr id="121" name="Прямая со стрелкой 120"/>
            <p:cNvCxnSpPr>
              <a:stCxn id="126" idx="4"/>
              <a:endCxn id="125" idx="0"/>
            </p:cNvCxnSpPr>
            <p:nvPr/>
          </p:nvCxnSpPr>
          <p:spPr>
            <a:xfrm flipH="1">
              <a:off x="6109981" y="3423697"/>
              <a:ext cx="32149" cy="1491021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 стрелкой 121"/>
            <p:cNvCxnSpPr>
              <a:stCxn id="124" idx="4"/>
              <a:endCxn id="127" idx="0"/>
            </p:cNvCxnSpPr>
            <p:nvPr/>
          </p:nvCxnSpPr>
          <p:spPr>
            <a:xfrm flipH="1">
              <a:off x="3668094" y="3431204"/>
              <a:ext cx="32147" cy="1483513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>
              <a:stCxn id="126" idx="2"/>
              <a:endCxn id="124" idx="6"/>
            </p:cNvCxnSpPr>
            <p:nvPr/>
          </p:nvCxnSpPr>
          <p:spPr>
            <a:xfrm flipH="1">
              <a:off x="3957309" y="3219807"/>
              <a:ext cx="1927752" cy="750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Овал 123"/>
            <p:cNvSpPr/>
            <p:nvPr/>
          </p:nvSpPr>
          <p:spPr>
            <a:xfrm>
              <a:off x="3443174" y="3023424"/>
              <a:ext cx="514135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5852912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5885061" y="301591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27" name="Овал 126"/>
            <p:cNvSpPr/>
            <p:nvPr/>
          </p:nvSpPr>
          <p:spPr>
            <a:xfrm>
              <a:off x="3411025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28" name="Овал 127"/>
            <p:cNvSpPr/>
            <p:nvPr/>
          </p:nvSpPr>
          <p:spPr>
            <a:xfrm>
              <a:off x="4206070" y="5399018"/>
              <a:ext cx="1430224" cy="373378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2</a:t>
              </a:r>
              <a:endParaRPr lang="ru-RU" sz="3200" b="1" dirty="0"/>
            </a:p>
          </p:txBody>
        </p:sp>
        <p:sp>
          <p:nvSpPr>
            <p:cNvPr id="133" name="Овал 132"/>
            <p:cNvSpPr/>
            <p:nvPr/>
          </p:nvSpPr>
          <p:spPr>
            <a:xfrm>
              <a:off x="4664114" y="376142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34" name="Прямая со стрелкой 133"/>
            <p:cNvCxnSpPr>
              <a:stCxn id="133" idx="3"/>
              <a:endCxn id="127" idx="7"/>
            </p:cNvCxnSpPr>
            <p:nvPr/>
          </p:nvCxnSpPr>
          <p:spPr>
            <a:xfrm flipH="1">
              <a:off x="3849867" y="4109488"/>
              <a:ext cx="889541" cy="864948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 стрелкой 140"/>
            <p:cNvCxnSpPr>
              <a:stCxn id="125" idx="1"/>
              <a:endCxn id="133" idx="5"/>
            </p:cNvCxnSpPr>
            <p:nvPr/>
          </p:nvCxnSpPr>
          <p:spPr>
            <a:xfrm flipH="1" flipV="1">
              <a:off x="5102957" y="4109488"/>
              <a:ext cx="825249" cy="864948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Группа 143"/>
          <p:cNvGrpSpPr/>
          <p:nvPr/>
        </p:nvGrpSpPr>
        <p:grpSpPr>
          <a:xfrm>
            <a:off x="4971364" y="3037412"/>
            <a:ext cx="1528614" cy="1996726"/>
            <a:chOff x="3411025" y="3015917"/>
            <a:chExt cx="2988172" cy="2907260"/>
          </a:xfrm>
        </p:grpSpPr>
        <p:cxnSp>
          <p:nvCxnSpPr>
            <p:cNvPr id="145" name="Прямая со стрелкой 144"/>
            <p:cNvCxnSpPr>
              <a:stCxn id="150" idx="4"/>
              <a:endCxn id="149" idx="0"/>
            </p:cNvCxnSpPr>
            <p:nvPr/>
          </p:nvCxnSpPr>
          <p:spPr>
            <a:xfrm flipH="1">
              <a:off x="6109981" y="3423697"/>
              <a:ext cx="32149" cy="1491021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 стрелкой 145"/>
            <p:cNvCxnSpPr>
              <a:stCxn id="148" idx="4"/>
              <a:endCxn id="151" idx="0"/>
            </p:cNvCxnSpPr>
            <p:nvPr/>
          </p:nvCxnSpPr>
          <p:spPr>
            <a:xfrm flipH="1">
              <a:off x="3668094" y="3431204"/>
              <a:ext cx="32147" cy="1483513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 стрелкой 146"/>
            <p:cNvCxnSpPr>
              <a:stCxn id="150" idx="2"/>
              <a:endCxn id="148" idx="6"/>
            </p:cNvCxnSpPr>
            <p:nvPr/>
          </p:nvCxnSpPr>
          <p:spPr>
            <a:xfrm flipH="1">
              <a:off x="3957309" y="3219807"/>
              <a:ext cx="1927752" cy="750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Овал 147"/>
            <p:cNvSpPr/>
            <p:nvPr/>
          </p:nvSpPr>
          <p:spPr>
            <a:xfrm>
              <a:off x="3443174" y="3023424"/>
              <a:ext cx="514135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5852912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5885061" y="301591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3411025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52" name="Овал 151"/>
            <p:cNvSpPr/>
            <p:nvPr/>
          </p:nvSpPr>
          <p:spPr>
            <a:xfrm>
              <a:off x="4245489" y="5488095"/>
              <a:ext cx="1430224" cy="435082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3</a:t>
              </a:r>
              <a:endParaRPr lang="ru-RU" sz="3200" b="1" dirty="0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4600657" y="3392912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54" name="Прямая со стрелкой 153"/>
            <p:cNvCxnSpPr>
              <a:stCxn id="153" idx="3"/>
              <a:endCxn id="164" idx="0"/>
            </p:cNvCxnSpPr>
            <p:nvPr/>
          </p:nvCxnSpPr>
          <p:spPr>
            <a:xfrm flipH="1">
              <a:off x="4274275" y="3740974"/>
              <a:ext cx="401675" cy="51478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Прямая со стрелкой 154"/>
            <p:cNvCxnSpPr>
              <a:stCxn id="163" idx="0"/>
              <a:endCxn id="153" idx="5"/>
            </p:cNvCxnSpPr>
            <p:nvPr/>
          </p:nvCxnSpPr>
          <p:spPr>
            <a:xfrm flipH="1" flipV="1">
              <a:off x="5039499" y="3740974"/>
              <a:ext cx="467555" cy="51478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 стрелкой 155"/>
            <p:cNvCxnSpPr>
              <a:stCxn id="149" idx="2"/>
              <a:endCxn id="151" idx="6"/>
            </p:cNvCxnSpPr>
            <p:nvPr/>
          </p:nvCxnSpPr>
          <p:spPr>
            <a:xfrm flipH="1">
              <a:off x="3925161" y="5118607"/>
              <a:ext cx="1927750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Овал 162"/>
            <p:cNvSpPr/>
            <p:nvPr/>
          </p:nvSpPr>
          <p:spPr>
            <a:xfrm>
              <a:off x="5249985" y="4255761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4017206" y="4255761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68" name="Прямая со стрелкой 167"/>
            <p:cNvCxnSpPr>
              <a:stCxn id="163" idx="2"/>
              <a:endCxn id="164" idx="6"/>
            </p:cNvCxnSpPr>
            <p:nvPr/>
          </p:nvCxnSpPr>
          <p:spPr>
            <a:xfrm flipH="1">
              <a:off x="4531343" y="4459650"/>
              <a:ext cx="718642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Группа 170"/>
          <p:cNvGrpSpPr/>
          <p:nvPr/>
        </p:nvGrpSpPr>
        <p:grpSpPr>
          <a:xfrm>
            <a:off x="7036785" y="2708920"/>
            <a:ext cx="1966064" cy="2271097"/>
            <a:chOff x="3411025" y="2416307"/>
            <a:chExt cx="3843308" cy="3306747"/>
          </a:xfrm>
        </p:grpSpPr>
        <p:cxnSp>
          <p:nvCxnSpPr>
            <p:cNvPr id="172" name="Прямая со стрелкой 171"/>
            <p:cNvCxnSpPr>
              <a:stCxn id="177" idx="4"/>
              <a:endCxn id="184" idx="7"/>
            </p:cNvCxnSpPr>
            <p:nvPr/>
          </p:nvCxnSpPr>
          <p:spPr>
            <a:xfrm flipH="1">
              <a:off x="6094961" y="2824087"/>
              <a:ext cx="29449" cy="149139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 стрелкой 172"/>
            <p:cNvCxnSpPr>
              <a:stCxn id="175" idx="4"/>
              <a:endCxn id="178" idx="0"/>
            </p:cNvCxnSpPr>
            <p:nvPr/>
          </p:nvCxnSpPr>
          <p:spPr>
            <a:xfrm>
              <a:off x="3668094" y="2850854"/>
              <a:ext cx="0" cy="2063864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 стрелкой 173"/>
            <p:cNvCxnSpPr>
              <a:stCxn id="177" idx="2"/>
              <a:endCxn id="175" idx="6"/>
            </p:cNvCxnSpPr>
            <p:nvPr/>
          </p:nvCxnSpPr>
          <p:spPr>
            <a:xfrm flipH="1">
              <a:off x="3925161" y="2620197"/>
              <a:ext cx="1942180" cy="2676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Овал 174"/>
            <p:cNvSpPr/>
            <p:nvPr/>
          </p:nvSpPr>
          <p:spPr>
            <a:xfrm>
              <a:off x="3411027" y="2443074"/>
              <a:ext cx="514134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77" name="Овал 176"/>
            <p:cNvSpPr/>
            <p:nvPr/>
          </p:nvSpPr>
          <p:spPr>
            <a:xfrm>
              <a:off x="5867342" y="241630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78" name="Овал 177"/>
            <p:cNvSpPr/>
            <p:nvPr/>
          </p:nvSpPr>
          <p:spPr>
            <a:xfrm>
              <a:off x="3411025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79" name="Овал 178"/>
            <p:cNvSpPr/>
            <p:nvPr/>
          </p:nvSpPr>
          <p:spPr>
            <a:xfrm>
              <a:off x="4435687" y="5384430"/>
              <a:ext cx="1430223" cy="338624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4</a:t>
              </a:r>
              <a:endParaRPr lang="ru-RU" sz="3200" b="1" dirty="0"/>
            </a:p>
          </p:txBody>
        </p:sp>
        <p:sp>
          <p:nvSpPr>
            <p:cNvPr id="180" name="Овал 179"/>
            <p:cNvSpPr/>
            <p:nvPr/>
          </p:nvSpPr>
          <p:spPr>
            <a:xfrm>
              <a:off x="6722112" y="3124764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81" name="Прямая со стрелкой 180"/>
            <p:cNvCxnSpPr>
              <a:stCxn id="180" idx="2"/>
              <a:endCxn id="196" idx="6"/>
            </p:cNvCxnSpPr>
            <p:nvPr/>
          </p:nvCxnSpPr>
          <p:spPr>
            <a:xfrm flipH="1">
              <a:off x="4531341" y="3328654"/>
              <a:ext cx="2190772" cy="1597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Прямая со стрелкой 181"/>
            <p:cNvCxnSpPr>
              <a:stCxn id="272" idx="0"/>
              <a:endCxn id="180" idx="4"/>
            </p:cNvCxnSpPr>
            <p:nvPr/>
          </p:nvCxnSpPr>
          <p:spPr>
            <a:xfrm flipH="1" flipV="1">
              <a:off x="6979182" y="3532544"/>
              <a:ext cx="18084" cy="134377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Прямая со стрелкой 182"/>
            <p:cNvCxnSpPr>
              <a:stCxn id="272" idx="2"/>
              <a:endCxn id="178" idx="6"/>
            </p:cNvCxnSpPr>
            <p:nvPr/>
          </p:nvCxnSpPr>
          <p:spPr>
            <a:xfrm flipH="1">
              <a:off x="3925161" y="5080206"/>
              <a:ext cx="2815036" cy="3840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Овал 183"/>
            <p:cNvSpPr/>
            <p:nvPr/>
          </p:nvSpPr>
          <p:spPr>
            <a:xfrm>
              <a:off x="5656119" y="4255760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4017206" y="4255761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86" name="Прямая со стрелкой 185"/>
            <p:cNvCxnSpPr>
              <a:stCxn id="184" idx="2"/>
              <a:endCxn id="185" idx="6"/>
            </p:cNvCxnSpPr>
            <p:nvPr/>
          </p:nvCxnSpPr>
          <p:spPr>
            <a:xfrm flipH="1">
              <a:off x="4531343" y="4459650"/>
              <a:ext cx="1124776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Овал 195"/>
            <p:cNvSpPr/>
            <p:nvPr/>
          </p:nvSpPr>
          <p:spPr>
            <a:xfrm>
              <a:off x="4017204" y="3140733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198" name="Прямая со стрелкой 197"/>
            <p:cNvCxnSpPr>
              <a:stCxn id="196" idx="4"/>
              <a:endCxn id="185" idx="0"/>
            </p:cNvCxnSpPr>
            <p:nvPr/>
          </p:nvCxnSpPr>
          <p:spPr>
            <a:xfrm>
              <a:off x="4274273" y="3548513"/>
              <a:ext cx="2" cy="707247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Овал 271"/>
            <p:cNvSpPr/>
            <p:nvPr/>
          </p:nvSpPr>
          <p:spPr>
            <a:xfrm>
              <a:off x="6740197" y="4876316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</p:grpSp>
      <p:grpSp>
        <p:nvGrpSpPr>
          <p:cNvPr id="223" name="Группа 222"/>
          <p:cNvGrpSpPr/>
          <p:nvPr/>
        </p:nvGrpSpPr>
        <p:grpSpPr>
          <a:xfrm>
            <a:off x="9375874" y="2771140"/>
            <a:ext cx="1956812" cy="2217280"/>
            <a:chOff x="3411025" y="2443074"/>
            <a:chExt cx="3825223" cy="3228390"/>
          </a:xfrm>
        </p:grpSpPr>
        <p:cxnSp>
          <p:nvCxnSpPr>
            <p:cNvPr id="225" name="Прямая со стрелкой 224"/>
            <p:cNvCxnSpPr>
              <a:stCxn id="227" idx="4"/>
              <a:endCxn id="230" idx="0"/>
            </p:cNvCxnSpPr>
            <p:nvPr/>
          </p:nvCxnSpPr>
          <p:spPr>
            <a:xfrm>
              <a:off x="3668094" y="2850854"/>
              <a:ext cx="0" cy="2063864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Овал 226"/>
            <p:cNvSpPr/>
            <p:nvPr/>
          </p:nvSpPr>
          <p:spPr>
            <a:xfrm>
              <a:off x="3411027" y="2443074"/>
              <a:ext cx="514134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6638727" y="4864291"/>
              <a:ext cx="597521" cy="45820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29" name="Овал 228"/>
            <p:cNvSpPr/>
            <p:nvPr/>
          </p:nvSpPr>
          <p:spPr>
            <a:xfrm>
              <a:off x="6673169" y="2458891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30" name="Овал 229"/>
            <p:cNvSpPr/>
            <p:nvPr/>
          </p:nvSpPr>
          <p:spPr>
            <a:xfrm>
              <a:off x="3411025" y="4914718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31" name="Овал 230"/>
            <p:cNvSpPr/>
            <p:nvPr/>
          </p:nvSpPr>
          <p:spPr>
            <a:xfrm>
              <a:off x="4636662" y="5097800"/>
              <a:ext cx="1430223" cy="573664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5</a:t>
              </a:r>
              <a:endParaRPr lang="ru-RU" sz="3200" b="1" dirty="0"/>
            </a:p>
          </p:txBody>
        </p:sp>
        <p:cxnSp>
          <p:nvCxnSpPr>
            <p:cNvPr id="234" name="Прямая со стрелкой 233"/>
            <p:cNvCxnSpPr>
              <a:stCxn id="228" idx="0"/>
              <a:endCxn id="229" idx="4"/>
            </p:cNvCxnSpPr>
            <p:nvPr/>
          </p:nvCxnSpPr>
          <p:spPr>
            <a:xfrm flipH="1" flipV="1">
              <a:off x="6930238" y="2866671"/>
              <a:ext cx="7250" cy="199762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Прямая со стрелкой 234"/>
            <p:cNvCxnSpPr>
              <a:stCxn id="239" idx="4"/>
              <a:endCxn id="230" idx="7"/>
            </p:cNvCxnSpPr>
            <p:nvPr/>
          </p:nvCxnSpPr>
          <p:spPr>
            <a:xfrm flipH="1">
              <a:off x="3849867" y="3446562"/>
              <a:ext cx="1327220" cy="1527875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Прямая со стрелкой 237"/>
            <p:cNvCxnSpPr>
              <a:stCxn id="228" idx="1"/>
              <a:endCxn id="239" idx="4"/>
            </p:cNvCxnSpPr>
            <p:nvPr/>
          </p:nvCxnSpPr>
          <p:spPr>
            <a:xfrm flipH="1" flipV="1">
              <a:off x="5177087" y="3446562"/>
              <a:ext cx="1549145" cy="1484833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Овал 238"/>
            <p:cNvSpPr/>
            <p:nvPr/>
          </p:nvSpPr>
          <p:spPr>
            <a:xfrm>
              <a:off x="4920018" y="3038782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</p:grpSp>
      <p:grpSp>
        <p:nvGrpSpPr>
          <p:cNvPr id="277" name="Группа 276"/>
          <p:cNvGrpSpPr/>
          <p:nvPr/>
        </p:nvGrpSpPr>
        <p:grpSpPr>
          <a:xfrm>
            <a:off x="4129646" y="5070301"/>
            <a:ext cx="2708570" cy="1592226"/>
            <a:chOff x="2468827" y="2645584"/>
            <a:chExt cx="5527383" cy="2559005"/>
          </a:xfrm>
        </p:grpSpPr>
        <p:cxnSp>
          <p:nvCxnSpPr>
            <p:cNvPr id="279" name="Прямая со стрелкой 278"/>
            <p:cNvCxnSpPr>
              <a:stCxn id="281" idx="6"/>
              <a:endCxn id="283" idx="2"/>
            </p:cNvCxnSpPr>
            <p:nvPr/>
          </p:nvCxnSpPr>
          <p:spPr>
            <a:xfrm>
              <a:off x="2982961" y="3843136"/>
              <a:ext cx="893427" cy="778254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Прямая со стрелкой 279"/>
            <p:cNvCxnSpPr>
              <a:stCxn id="282" idx="2"/>
              <a:endCxn id="281" idx="6"/>
            </p:cNvCxnSpPr>
            <p:nvPr/>
          </p:nvCxnSpPr>
          <p:spPr>
            <a:xfrm flipH="1">
              <a:off x="2982961" y="2911874"/>
              <a:ext cx="776362" cy="93126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Овал 280"/>
            <p:cNvSpPr/>
            <p:nvPr/>
          </p:nvSpPr>
          <p:spPr>
            <a:xfrm>
              <a:off x="2468827" y="3639246"/>
              <a:ext cx="514134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82" name="Овал 281"/>
            <p:cNvSpPr/>
            <p:nvPr/>
          </p:nvSpPr>
          <p:spPr>
            <a:xfrm>
              <a:off x="3759323" y="2707984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83" name="Овал 282"/>
            <p:cNvSpPr/>
            <p:nvPr/>
          </p:nvSpPr>
          <p:spPr>
            <a:xfrm>
              <a:off x="3876388" y="4417500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284" name="Овал 283"/>
            <p:cNvSpPr/>
            <p:nvPr/>
          </p:nvSpPr>
          <p:spPr>
            <a:xfrm>
              <a:off x="4496293" y="4477218"/>
              <a:ext cx="1430224" cy="727371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7</a:t>
              </a:r>
            </a:p>
          </p:txBody>
        </p:sp>
        <p:cxnSp>
          <p:nvCxnSpPr>
            <p:cNvPr id="287" name="Прямая со стрелкой 286"/>
            <p:cNvCxnSpPr>
              <a:stCxn id="294" idx="2"/>
              <a:endCxn id="282" idx="6"/>
            </p:cNvCxnSpPr>
            <p:nvPr/>
          </p:nvCxnSpPr>
          <p:spPr>
            <a:xfrm flipH="1" flipV="1">
              <a:off x="4273459" y="2911874"/>
              <a:ext cx="776364" cy="93126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Прямая со стрелкой 287"/>
            <p:cNvCxnSpPr>
              <a:stCxn id="294" idx="2"/>
              <a:endCxn id="283" idx="6"/>
            </p:cNvCxnSpPr>
            <p:nvPr/>
          </p:nvCxnSpPr>
          <p:spPr>
            <a:xfrm flipH="1">
              <a:off x="4390524" y="3843136"/>
              <a:ext cx="659299" cy="778254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Овал 289"/>
            <p:cNvSpPr/>
            <p:nvPr/>
          </p:nvSpPr>
          <p:spPr>
            <a:xfrm>
              <a:off x="7482074" y="3639246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291" name="Прямая со стрелкой 290"/>
            <p:cNvCxnSpPr>
              <a:stCxn id="328" idx="5"/>
              <a:endCxn id="290" idx="2"/>
            </p:cNvCxnSpPr>
            <p:nvPr/>
          </p:nvCxnSpPr>
          <p:spPr>
            <a:xfrm>
              <a:off x="6793789" y="2993646"/>
              <a:ext cx="688285" cy="849491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Овал 293"/>
            <p:cNvSpPr/>
            <p:nvPr/>
          </p:nvSpPr>
          <p:spPr>
            <a:xfrm>
              <a:off x="5049823" y="3639246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28" name="Овал 327"/>
            <p:cNvSpPr/>
            <p:nvPr/>
          </p:nvSpPr>
          <p:spPr>
            <a:xfrm>
              <a:off x="6354947" y="2645584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29" name="Овал 328"/>
            <p:cNvSpPr/>
            <p:nvPr/>
          </p:nvSpPr>
          <p:spPr>
            <a:xfrm>
              <a:off x="6354947" y="4417500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cxnSp>
          <p:nvCxnSpPr>
            <p:cNvPr id="334" name="Прямая со стрелкой 333"/>
            <p:cNvCxnSpPr>
              <a:stCxn id="329" idx="7"/>
              <a:endCxn id="290" idx="2"/>
            </p:cNvCxnSpPr>
            <p:nvPr/>
          </p:nvCxnSpPr>
          <p:spPr>
            <a:xfrm flipV="1">
              <a:off x="6793789" y="3843136"/>
              <a:ext cx="688285" cy="63408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Прямая со стрелкой 334"/>
            <p:cNvCxnSpPr>
              <a:stCxn id="294" idx="6"/>
              <a:endCxn id="329" idx="1"/>
            </p:cNvCxnSpPr>
            <p:nvPr/>
          </p:nvCxnSpPr>
          <p:spPr>
            <a:xfrm>
              <a:off x="5563959" y="3843136"/>
              <a:ext cx="866282" cy="63408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Прямая со стрелкой 339"/>
            <p:cNvCxnSpPr>
              <a:stCxn id="328" idx="3"/>
              <a:endCxn id="294" idx="6"/>
            </p:cNvCxnSpPr>
            <p:nvPr/>
          </p:nvCxnSpPr>
          <p:spPr>
            <a:xfrm flipH="1">
              <a:off x="5563959" y="2993646"/>
              <a:ext cx="866282" cy="849491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8" name="Группа 357"/>
          <p:cNvGrpSpPr/>
          <p:nvPr/>
        </p:nvGrpSpPr>
        <p:grpSpPr>
          <a:xfrm>
            <a:off x="7702114" y="5233667"/>
            <a:ext cx="1521665" cy="1163514"/>
            <a:chOff x="2631766" y="3051199"/>
            <a:chExt cx="2974587" cy="1694093"/>
          </a:xfrm>
        </p:grpSpPr>
        <p:sp>
          <p:nvSpPr>
            <p:cNvPr id="363" name="Овал 362"/>
            <p:cNvSpPr/>
            <p:nvPr/>
          </p:nvSpPr>
          <p:spPr>
            <a:xfrm rot="20276511">
              <a:off x="2631766" y="414769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64" name="Овал 363"/>
            <p:cNvSpPr/>
            <p:nvPr/>
          </p:nvSpPr>
          <p:spPr>
            <a:xfrm>
              <a:off x="4176130" y="4678725"/>
              <a:ext cx="1430223" cy="66567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8</a:t>
              </a:r>
              <a:endParaRPr lang="ru-RU" sz="3200" b="1" dirty="0"/>
            </a:p>
          </p:txBody>
        </p:sp>
        <p:cxnSp>
          <p:nvCxnSpPr>
            <p:cNvPr id="366" name="Прямая со стрелкой 365"/>
            <p:cNvCxnSpPr>
              <a:stCxn id="368" idx="4"/>
              <a:endCxn id="363" idx="6"/>
            </p:cNvCxnSpPr>
            <p:nvPr/>
          </p:nvCxnSpPr>
          <p:spPr>
            <a:xfrm flipH="1">
              <a:off x="3127085" y="3345333"/>
              <a:ext cx="1813494" cy="934348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Овал 367"/>
            <p:cNvSpPr/>
            <p:nvPr/>
          </p:nvSpPr>
          <p:spPr>
            <a:xfrm rot="3586050">
              <a:off x="4985614" y="2968932"/>
              <a:ext cx="382945" cy="5474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</p:grpSp>
      <p:grpSp>
        <p:nvGrpSpPr>
          <p:cNvPr id="372" name="Группа 371"/>
          <p:cNvGrpSpPr/>
          <p:nvPr/>
        </p:nvGrpSpPr>
        <p:grpSpPr>
          <a:xfrm>
            <a:off x="1606930" y="5060873"/>
            <a:ext cx="1514213" cy="1621421"/>
            <a:chOff x="3443174" y="3023424"/>
            <a:chExt cx="2960019" cy="2360810"/>
          </a:xfrm>
        </p:grpSpPr>
        <p:cxnSp>
          <p:nvCxnSpPr>
            <p:cNvPr id="373" name="Прямая со стрелкой 372"/>
            <p:cNvCxnSpPr>
              <a:stCxn id="378" idx="4"/>
              <a:endCxn id="377" idx="0"/>
            </p:cNvCxnSpPr>
            <p:nvPr/>
          </p:nvCxnSpPr>
          <p:spPr>
            <a:xfrm>
              <a:off x="6134483" y="3435506"/>
              <a:ext cx="11643" cy="98788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Прямая со стрелкой 373"/>
            <p:cNvCxnSpPr>
              <a:stCxn id="376" idx="4"/>
              <a:endCxn id="379" idx="0"/>
            </p:cNvCxnSpPr>
            <p:nvPr/>
          </p:nvCxnSpPr>
          <p:spPr>
            <a:xfrm>
              <a:off x="3700241" y="3431204"/>
              <a:ext cx="12188" cy="992182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 стрелкой 374"/>
            <p:cNvCxnSpPr>
              <a:stCxn id="378" idx="2"/>
              <a:endCxn id="376" idx="6"/>
            </p:cNvCxnSpPr>
            <p:nvPr/>
          </p:nvCxnSpPr>
          <p:spPr>
            <a:xfrm flipH="1" flipV="1">
              <a:off x="3957308" y="3227314"/>
              <a:ext cx="1920104" cy="4303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6" name="Овал 375"/>
            <p:cNvSpPr/>
            <p:nvPr/>
          </p:nvSpPr>
          <p:spPr>
            <a:xfrm>
              <a:off x="3443174" y="3023424"/>
              <a:ext cx="514135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77" name="Овал 376"/>
            <p:cNvSpPr/>
            <p:nvPr/>
          </p:nvSpPr>
          <p:spPr>
            <a:xfrm>
              <a:off x="5889057" y="4423386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78" name="Овал 377"/>
            <p:cNvSpPr/>
            <p:nvPr/>
          </p:nvSpPr>
          <p:spPr>
            <a:xfrm>
              <a:off x="5877413" y="3027727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79" name="Овал 378"/>
            <p:cNvSpPr/>
            <p:nvPr/>
          </p:nvSpPr>
          <p:spPr>
            <a:xfrm>
              <a:off x="3455360" y="4423386"/>
              <a:ext cx="514136" cy="40778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/>
            </a:p>
          </p:txBody>
        </p:sp>
        <p:sp>
          <p:nvSpPr>
            <p:cNvPr id="380" name="Овал 379"/>
            <p:cNvSpPr/>
            <p:nvPr/>
          </p:nvSpPr>
          <p:spPr>
            <a:xfrm>
              <a:off x="4206070" y="5010855"/>
              <a:ext cx="1430224" cy="373379"/>
            </a:xfrm>
            <a:prstGeom prst="ellipse">
              <a:avLst/>
            </a:prstGeom>
            <a:noFill/>
            <a:ln w="28575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>
                  <a:solidFill>
                    <a:schemeClr val="tx1"/>
                  </a:solidFill>
                </a:rPr>
                <a:t>6</a:t>
              </a:r>
              <a:endParaRPr lang="ru-RU" sz="3200" b="1" dirty="0"/>
            </a:p>
          </p:txBody>
        </p:sp>
        <p:cxnSp>
          <p:nvCxnSpPr>
            <p:cNvPr id="382" name="Прямая со стрелкой 381"/>
            <p:cNvCxnSpPr>
              <a:stCxn id="377" idx="2"/>
              <a:endCxn id="379" idx="6"/>
            </p:cNvCxnSpPr>
            <p:nvPr/>
          </p:nvCxnSpPr>
          <p:spPr>
            <a:xfrm flipH="1">
              <a:off x="3969497" y="4627276"/>
              <a:ext cx="1919560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Прямая со стрелкой 382"/>
            <p:cNvCxnSpPr>
              <a:stCxn id="377" idx="1"/>
              <a:endCxn id="376" idx="5"/>
            </p:cNvCxnSpPr>
            <p:nvPr/>
          </p:nvCxnSpPr>
          <p:spPr>
            <a:xfrm flipH="1" flipV="1">
              <a:off x="3882014" y="3371485"/>
              <a:ext cx="2082337" cy="1111619"/>
            </a:xfrm>
            <a:prstGeom prst="straightConnector1">
              <a:avLst/>
            </a:prstGeom>
            <a:ln w="38100">
              <a:solidFill>
                <a:srgbClr val="0066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94558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775520" y="1484784"/>
            <a:ext cx="8136904" cy="3312368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altLang="ru-RU" sz="6000" kern="0" dirty="0">
                <a:solidFill>
                  <a:srgbClr val="0066FF"/>
                </a:solidFill>
                <a:latin typeface="+mn-lt"/>
              </a:rPr>
              <a:t>Домашнее задание:</a:t>
            </a:r>
            <a:br>
              <a:rPr lang="ru-RU" altLang="ru-RU" sz="6000" kern="0" dirty="0">
                <a:solidFill>
                  <a:srgbClr val="0066FF"/>
                </a:solidFill>
                <a:latin typeface="+mn-lt"/>
              </a:rPr>
            </a:br>
            <a:br>
              <a:rPr lang="ru-RU" altLang="ru-RU" sz="6000" kern="0" dirty="0">
                <a:solidFill>
                  <a:srgbClr val="0066FF"/>
                </a:solidFill>
                <a:latin typeface="+mn-lt"/>
              </a:rPr>
            </a:br>
            <a:r>
              <a:rPr lang="ru-RU" altLang="ru-RU" sz="6000" kern="0" dirty="0">
                <a:solidFill>
                  <a:srgbClr val="0066FF"/>
                </a:solidFill>
                <a:latin typeface="+mn-lt"/>
              </a:rPr>
              <a:t>§ 20 Часть1 стр. 86</a:t>
            </a:r>
            <a:br>
              <a:rPr lang="ru-RU" altLang="ru-RU" sz="6000" kern="0" dirty="0">
                <a:solidFill>
                  <a:srgbClr val="0066FF"/>
                </a:solidFill>
                <a:latin typeface="+mn-lt"/>
              </a:rPr>
            </a:br>
            <a:r>
              <a:rPr lang="ru-RU" altLang="ru-RU" sz="6000" kern="0" dirty="0">
                <a:solidFill>
                  <a:srgbClr val="0066FF"/>
                </a:solidFill>
                <a:latin typeface="+mn-lt"/>
              </a:rPr>
              <a:t>№ 131, 132, 133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8640763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Путь, Цепь, Цикл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9063" y="771525"/>
            <a:ext cx="10504487" cy="10779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>
              <a:defRPr/>
            </a:pPr>
            <a:r>
              <a:rPr lang="ru-RU" sz="3200" dirty="0">
                <a:solidFill>
                  <a:srgbClr val="0066FF"/>
                </a:solidFill>
              </a:rPr>
              <a:t>Путем</a:t>
            </a:r>
            <a:r>
              <a:rPr lang="ru-RU" sz="3200" dirty="0"/>
              <a:t> в графе называется последовательность вершин и ребер, начинающаяся и заканчивающаяся вершиной</a:t>
            </a:r>
          </a:p>
        </p:txBody>
      </p:sp>
      <p:grpSp>
        <p:nvGrpSpPr>
          <p:cNvPr id="6148" name="Группа 42"/>
          <p:cNvGrpSpPr>
            <a:grpSpLocks/>
          </p:cNvGrpSpPr>
          <p:nvPr/>
        </p:nvGrpSpPr>
        <p:grpSpPr bwMode="auto">
          <a:xfrm>
            <a:off x="1703388" y="2565400"/>
            <a:ext cx="3795712" cy="3252788"/>
            <a:chOff x="2146750" y="3191742"/>
            <a:chExt cx="3795289" cy="3252590"/>
          </a:xfrm>
        </p:grpSpPr>
        <p:grpSp>
          <p:nvGrpSpPr>
            <p:cNvPr id="6150" name="Группа 43"/>
            <p:cNvGrpSpPr>
              <a:grpSpLocks/>
            </p:cNvGrpSpPr>
            <p:nvPr/>
          </p:nvGrpSpPr>
          <p:grpSpPr bwMode="auto">
            <a:xfrm>
              <a:off x="2288166" y="3557113"/>
              <a:ext cx="3559830" cy="2486920"/>
              <a:chOff x="4475975" y="4892922"/>
              <a:chExt cx="2393930" cy="1669716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5880642" y="4982268"/>
                <a:ext cx="0" cy="149635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H="1">
                <a:off x="4580488" y="4967347"/>
                <a:ext cx="1240377" cy="1492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59" name="Line 7"/>
              <p:cNvSpPr>
                <a:spLocks noChangeShapeType="1"/>
              </p:cNvSpPr>
              <p:nvPr/>
            </p:nvSpPr>
            <p:spPr bwMode="auto">
              <a:xfrm flipV="1">
                <a:off x="4569912" y="6478108"/>
                <a:ext cx="1311117" cy="8679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Oval 17"/>
              <p:cNvSpPr>
                <a:spLocks noChangeArrowheads="1"/>
              </p:cNvSpPr>
              <p:nvPr/>
            </p:nvSpPr>
            <p:spPr bwMode="auto">
              <a:xfrm>
                <a:off x="5820598" y="4903598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1" name="Line 7"/>
              <p:cNvSpPr>
                <a:spLocks noChangeShapeType="1"/>
              </p:cNvSpPr>
              <p:nvPr/>
            </p:nvSpPr>
            <p:spPr bwMode="auto">
              <a:xfrm flipV="1">
                <a:off x="4562310" y="5042708"/>
                <a:ext cx="0" cy="140992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2" name="Line 7"/>
              <p:cNvSpPr>
                <a:spLocks noChangeShapeType="1"/>
              </p:cNvSpPr>
              <p:nvPr/>
            </p:nvSpPr>
            <p:spPr bwMode="auto">
              <a:xfrm flipH="1" flipV="1">
                <a:off x="5969233" y="4964962"/>
                <a:ext cx="756209" cy="178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7"/>
              <p:cNvSpPr>
                <a:spLocks noChangeShapeType="1"/>
              </p:cNvSpPr>
              <p:nvPr/>
            </p:nvSpPr>
            <p:spPr bwMode="auto">
              <a:xfrm flipH="1" flipV="1">
                <a:off x="5880642" y="6487151"/>
                <a:ext cx="910535" cy="106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4" name="Oval 16"/>
              <p:cNvSpPr>
                <a:spLocks noChangeArrowheads="1"/>
              </p:cNvSpPr>
              <p:nvPr/>
            </p:nvSpPr>
            <p:spPr bwMode="auto">
              <a:xfrm>
                <a:off x="4481318" y="4915441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5" name="Oval 21"/>
              <p:cNvSpPr>
                <a:spLocks noChangeArrowheads="1"/>
              </p:cNvSpPr>
              <p:nvPr/>
            </p:nvSpPr>
            <p:spPr bwMode="auto">
              <a:xfrm>
                <a:off x="4475975" y="6402903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6" name="Oval 19"/>
              <p:cNvSpPr>
                <a:spLocks noChangeArrowheads="1"/>
              </p:cNvSpPr>
              <p:nvPr/>
            </p:nvSpPr>
            <p:spPr bwMode="auto">
              <a:xfrm>
                <a:off x="6725443" y="6415274"/>
                <a:ext cx="144462" cy="144463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7" name="Oval 18"/>
              <p:cNvSpPr>
                <a:spLocks noChangeArrowheads="1"/>
              </p:cNvSpPr>
              <p:nvPr/>
            </p:nvSpPr>
            <p:spPr bwMode="auto">
              <a:xfrm>
                <a:off x="6725443" y="4892922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168" name="Line 5"/>
              <p:cNvSpPr>
                <a:spLocks noChangeShapeType="1"/>
              </p:cNvSpPr>
              <p:nvPr/>
            </p:nvSpPr>
            <p:spPr bwMode="auto">
              <a:xfrm>
                <a:off x="4594170" y="5042672"/>
                <a:ext cx="1281517" cy="142353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9" name="Oval 20"/>
              <p:cNvSpPr>
                <a:spLocks noChangeArrowheads="1"/>
              </p:cNvSpPr>
              <p:nvPr/>
            </p:nvSpPr>
            <p:spPr bwMode="auto">
              <a:xfrm>
                <a:off x="5808798" y="6418176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151" name="TextBox 44"/>
            <p:cNvSpPr txBox="1">
              <a:spLocks noChangeArrowheads="1"/>
            </p:cNvSpPr>
            <p:nvPr/>
          </p:nvSpPr>
          <p:spPr bwMode="auto">
            <a:xfrm>
              <a:off x="2225402" y="3191743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А</a:t>
              </a:r>
            </a:p>
          </p:txBody>
        </p:sp>
        <p:sp>
          <p:nvSpPr>
            <p:cNvPr id="6152" name="TextBox 45"/>
            <p:cNvSpPr txBox="1">
              <a:spLocks noChangeArrowheads="1"/>
            </p:cNvSpPr>
            <p:nvPr/>
          </p:nvSpPr>
          <p:spPr bwMode="auto">
            <a:xfrm>
              <a:off x="4255128" y="3203063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Б</a:t>
              </a:r>
            </a:p>
          </p:txBody>
        </p:sp>
        <p:sp>
          <p:nvSpPr>
            <p:cNvPr id="6153" name="TextBox 46"/>
            <p:cNvSpPr txBox="1">
              <a:spLocks noChangeArrowheads="1"/>
            </p:cNvSpPr>
            <p:nvPr/>
          </p:nvSpPr>
          <p:spPr bwMode="auto">
            <a:xfrm>
              <a:off x="2146750" y="6063061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Г</a:t>
              </a:r>
            </a:p>
          </p:txBody>
        </p:sp>
        <p:sp>
          <p:nvSpPr>
            <p:cNvPr id="6154" name="TextBox 47"/>
            <p:cNvSpPr txBox="1">
              <a:spLocks noChangeArrowheads="1"/>
            </p:cNvSpPr>
            <p:nvPr/>
          </p:nvSpPr>
          <p:spPr bwMode="auto">
            <a:xfrm>
              <a:off x="4242163" y="6061758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В</a:t>
              </a:r>
            </a:p>
          </p:txBody>
        </p:sp>
        <p:sp>
          <p:nvSpPr>
            <p:cNvPr id="6155" name="TextBox 48"/>
            <p:cNvSpPr txBox="1">
              <a:spLocks noChangeArrowheads="1"/>
            </p:cNvSpPr>
            <p:nvPr/>
          </p:nvSpPr>
          <p:spPr bwMode="auto">
            <a:xfrm>
              <a:off x="5585802" y="6067727"/>
              <a:ext cx="356237" cy="369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Е</a:t>
              </a:r>
            </a:p>
          </p:txBody>
        </p:sp>
        <p:sp>
          <p:nvSpPr>
            <p:cNvPr id="6156" name="TextBox 49"/>
            <p:cNvSpPr txBox="1">
              <a:spLocks noChangeArrowheads="1"/>
            </p:cNvSpPr>
            <p:nvPr/>
          </p:nvSpPr>
          <p:spPr bwMode="auto">
            <a:xfrm>
              <a:off x="5585802" y="3191742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Д</a:t>
              </a:r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6565060" y="2565109"/>
            <a:ext cx="3884612" cy="3170099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>
              <a:defRPr/>
            </a:pPr>
            <a:r>
              <a:rPr lang="ru-RU" sz="4000" dirty="0"/>
              <a:t>Путь из А в Е:</a:t>
            </a:r>
          </a:p>
          <a:p>
            <a:pPr eaLnBrk="1">
              <a:defRPr/>
            </a:pPr>
            <a:r>
              <a:rPr lang="ru-RU" sz="4000" dirty="0"/>
              <a:t>АБВЕ</a:t>
            </a:r>
          </a:p>
          <a:p>
            <a:pPr eaLnBrk="1">
              <a:defRPr/>
            </a:pPr>
            <a:r>
              <a:rPr lang="ru-RU" sz="4000" dirty="0"/>
              <a:t>Или АГВЕ</a:t>
            </a:r>
          </a:p>
          <a:p>
            <a:pPr eaLnBrk="1">
              <a:defRPr/>
            </a:pPr>
            <a:r>
              <a:rPr lang="ru-RU" sz="4000" dirty="0"/>
              <a:t>Или АГВАБВЕ</a:t>
            </a:r>
          </a:p>
          <a:p>
            <a:pPr eaLnBrk="1">
              <a:defRPr/>
            </a:pPr>
            <a:r>
              <a:rPr lang="ru-RU" sz="4000" dirty="0"/>
              <a:t>Или АВЕ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1682" y="705824"/>
            <a:ext cx="10316806" cy="1077218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dirty="0">
                <a:solidFill>
                  <a:srgbClr val="0066FF"/>
                </a:solidFill>
              </a:rPr>
              <a:t>Цепь (простой путь) </a:t>
            </a:r>
            <a:r>
              <a:rPr lang="ru-RU" sz="3200" dirty="0"/>
              <a:t>– это путь в графе из одной вершины в другую, в котором все вершины и ребра не повторяются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8640763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Путь, Цепь, Цикл</a:t>
            </a:r>
          </a:p>
        </p:txBody>
      </p:sp>
      <p:grpSp>
        <p:nvGrpSpPr>
          <p:cNvPr id="7172" name="Группа 23"/>
          <p:cNvGrpSpPr>
            <a:grpSpLocks/>
          </p:cNvGrpSpPr>
          <p:nvPr/>
        </p:nvGrpSpPr>
        <p:grpSpPr bwMode="auto">
          <a:xfrm>
            <a:off x="911424" y="1786693"/>
            <a:ext cx="3795713" cy="3252788"/>
            <a:chOff x="2146750" y="3191742"/>
            <a:chExt cx="3795289" cy="3252590"/>
          </a:xfrm>
        </p:grpSpPr>
        <p:grpSp>
          <p:nvGrpSpPr>
            <p:cNvPr id="7174" name="Группа 24"/>
            <p:cNvGrpSpPr>
              <a:grpSpLocks/>
            </p:cNvGrpSpPr>
            <p:nvPr/>
          </p:nvGrpSpPr>
          <p:grpSpPr bwMode="auto">
            <a:xfrm>
              <a:off x="2288166" y="3557113"/>
              <a:ext cx="3559830" cy="2486920"/>
              <a:chOff x="4475975" y="4892922"/>
              <a:chExt cx="2393930" cy="1669716"/>
            </a:xfrm>
          </p:grpSpPr>
          <p:sp>
            <p:nvSpPr>
              <p:cNvPr id="32" name="Line 5"/>
              <p:cNvSpPr>
                <a:spLocks noChangeShapeType="1"/>
              </p:cNvSpPr>
              <p:nvPr/>
            </p:nvSpPr>
            <p:spPr bwMode="auto">
              <a:xfrm>
                <a:off x="5880642" y="4982268"/>
                <a:ext cx="0" cy="149635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Line 6"/>
              <p:cNvSpPr>
                <a:spLocks noChangeShapeType="1"/>
              </p:cNvSpPr>
              <p:nvPr/>
            </p:nvSpPr>
            <p:spPr bwMode="auto">
              <a:xfrm flipH="1">
                <a:off x="4580488" y="4967347"/>
                <a:ext cx="1240376" cy="1492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3" name="Line 7"/>
              <p:cNvSpPr>
                <a:spLocks noChangeShapeType="1"/>
              </p:cNvSpPr>
              <p:nvPr/>
            </p:nvSpPr>
            <p:spPr bwMode="auto">
              <a:xfrm flipV="1">
                <a:off x="4569912" y="6478108"/>
                <a:ext cx="1311117" cy="8679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Oval 17"/>
              <p:cNvSpPr>
                <a:spLocks noChangeArrowheads="1"/>
              </p:cNvSpPr>
              <p:nvPr/>
            </p:nvSpPr>
            <p:spPr bwMode="auto">
              <a:xfrm>
                <a:off x="5820598" y="4903598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5" name="Line 7"/>
              <p:cNvSpPr>
                <a:spLocks noChangeShapeType="1"/>
              </p:cNvSpPr>
              <p:nvPr/>
            </p:nvSpPr>
            <p:spPr bwMode="auto">
              <a:xfrm flipV="1">
                <a:off x="4562310" y="5042708"/>
                <a:ext cx="0" cy="140992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6" name="Line 7"/>
              <p:cNvSpPr>
                <a:spLocks noChangeShapeType="1"/>
              </p:cNvSpPr>
              <p:nvPr/>
            </p:nvSpPr>
            <p:spPr bwMode="auto">
              <a:xfrm flipH="1" flipV="1">
                <a:off x="5969233" y="4964962"/>
                <a:ext cx="756209" cy="178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 flipH="1" flipV="1">
                <a:off x="5880642" y="6487151"/>
                <a:ext cx="910534" cy="106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8" name="Oval 16"/>
              <p:cNvSpPr>
                <a:spLocks noChangeArrowheads="1"/>
              </p:cNvSpPr>
              <p:nvPr/>
            </p:nvSpPr>
            <p:spPr bwMode="auto">
              <a:xfrm>
                <a:off x="4481318" y="4915441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auto">
              <a:xfrm>
                <a:off x="4475975" y="6402903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0" name="Oval 19"/>
              <p:cNvSpPr>
                <a:spLocks noChangeArrowheads="1"/>
              </p:cNvSpPr>
              <p:nvPr/>
            </p:nvSpPr>
            <p:spPr bwMode="auto">
              <a:xfrm>
                <a:off x="6725443" y="6415274"/>
                <a:ext cx="144462" cy="144463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1" name="Oval 18"/>
              <p:cNvSpPr>
                <a:spLocks noChangeArrowheads="1"/>
              </p:cNvSpPr>
              <p:nvPr/>
            </p:nvSpPr>
            <p:spPr bwMode="auto">
              <a:xfrm>
                <a:off x="6725443" y="4892922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2" name="Line 5"/>
              <p:cNvSpPr>
                <a:spLocks noChangeShapeType="1"/>
              </p:cNvSpPr>
              <p:nvPr/>
            </p:nvSpPr>
            <p:spPr bwMode="auto">
              <a:xfrm>
                <a:off x="4594170" y="5042672"/>
                <a:ext cx="1281517" cy="142353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Oval 20"/>
              <p:cNvSpPr>
                <a:spLocks noChangeArrowheads="1"/>
              </p:cNvSpPr>
              <p:nvPr/>
            </p:nvSpPr>
            <p:spPr bwMode="auto">
              <a:xfrm>
                <a:off x="5808798" y="6418176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175" name="TextBox 25"/>
            <p:cNvSpPr txBox="1">
              <a:spLocks noChangeArrowheads="1"/>
            </p:cNvSpPr>
            <p:nvPr/>
          </p:nvSpPr>
          <p:spPr bwMode="auto">
            <a:xfrm>
              <a:off x="2225402" y="3191743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А</a:t>
              </a:r>
            </a:p>
          </p:txBody>
        </p:sp>
        <p:sp>
          <p:nvSpPr>
            <p:cNvPr id="7176" name="TextBox 26"/>
            <p:cNvSpPr txBox="1">
              <a:spLocks noChangeArrowheads="1"/>
            </p:cNvSpPr>
            <p:nvPr/>
          </p:nvSpPr>
          <p:spPr bwMode="auto">
            <a:xfrm>
              <a:off x="4255128" y="3203063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Б</a:t>
              </a:r>
            </a:p>
          </p:txBody>
        </p:sp>
        <p:sp>
          <p:nvSpPr>
            <p:cNvPr id="7177" name="TextBox 27"/>
            <p:cNvSpPr txBox="1">
              <a:spLocks noChangeArrowheads="1"/>
            </p:cNvSpPr>
            <p:nvPr/>
          </p:nvSpPr>
          <p:spPr bwMode="auto">
            <a:xfrm>
              <a:off x="2146750" y="6063061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Г</a:t>
              </a:r>
            </a:p>
          </p:txBody>
        </p:sp>
        <p:sp>
          <p:nvSpPr>
            <p:cNvPr id="7178" name="TextBox 28"/>
            <p:cNvSpPr txBox="1">
              <a:spLocks noChangeArrowheads="1"/>
            </p:cNvSpPr>
            <p:nvPr/>
          </p:nvSpPr>
          <p:spPr bwMode="auto">
            <a:xfrm>
              <a:off x="4242163" y="6061758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В</a:t>
              </a:r>
            </a:p>
          </p:txBody>
        </p:sp>
        <p:sp>
          <p:nvSpPr>
            <p:cNvPr id="7179" name="TextBox 29"/>
            <p:cNvSpPr txBox="1">
              <a:spLocks noChangeArrowheads="1"/>
            </p:cNvSpPr>
            <p:nvPr/>
          </p:nvSpPr>
          <p:spPr bwMode="auto">
            <a:xfrm>
              <a:off x="5585802" y="6067727"/>
              <a:ext cx="356237" cy="36933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Е</a:t>
              </a:r>
            </a:p>
          </p:txBody>
        </p:sp>
        <p:sp>
          <p:nvSpPr>
            <p:cNvPr id="7180" name="TextBox 30"/>
            <p:cNvSpPr txBox="1">
              <a:spLocks noChangeArrowheads="1"/>
            </p:cNvSpPr>
            <p:nvPr/>
          </p:nvSpPr>
          <p:spPr bwMode="auto">
            <a:xfrm>
              <a:off x="5585802" y="3191742"/>
              <a:ext cx="356237" cy="38127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Д</a:t>
              </a:r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5017177" y="1990893"/>
            <a:ext cx="6114850" cy="2554545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4000" dirty="0"/>
              <a:t>АБВЕ - цепь</a:t>
            </a:r>
          </a:p>
          <a:p>
            <a:pPr eaLnBrk="1">
              <a:defRPr/>
            </a:pPr>
            <a:r>
              <a:rPr lang="ru-RU" sz="4000" dirty="0"/>
              <a:t>АГВБД - цепь</a:t>
            </a:r>
          </a:p>
          <a:p>
            <a:pPr eaLnBrk="1">
              <a:defRPr/>
            </a:pPr>
            <a:r>
              <a:rPr lang="ru-RU" sz="4000" dirty="0"/>
              <a:t>АГВАБВЕ – путь, не цепь</a:t>
            </a:r>
          </a:p>
          <a:p>
            <a:pPr eaLnBrk="1">
              <a:defRPr/>
            </a:pPr>
            <a:r>
              <a:rPr lang="ru-RU" sz="4000" dirty="0"/>
              <a:t>ДБВБ – путь, не цепь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415480" y="5123106"/>
            <a:ext cx="10657184" cy="1569660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dirty="0"/>
              <a:t>Если граф состоит из одной единственной цепи, то такой граф также называют </a:t>
            </a:r>
            <a:r>
              <a:rPr lang="ru-RU" sz="3200" dirty="0">
                <a:solidFill>
                  <a:srgbClr val="0066FF"/>
                </a:solidFill>
              </a:rPr>
              <a:t>цепью</a:t>
            </a:r>
            <a:r>
              <a:rPr lang="ru-RU" sz="3200" dirty="0"/>
              <a:t>!</a:t>
            </a:r>
          </a:p>
          <a:p>
            <a:pPr eaLnBrk="1">
              <a:defRPr/>
            </a:pPr>
            <a:r>
              <a:rPr lang="ru-RU" sz="3200" dirty="0"/>
              <a:t>Граф без ребер, состоящий из одной вершины, также </a:t>
            </a:r>
            <a:r>
              <a:rPr lang="ru-RU" sz="3200" dirty="0">
                <a:solidFill>
                  <a:srgbClr val="0066FF"/>
                </a:solidFill>
              </a:rPr>
              <a:t>цепь</a:t>
            </a:r>
            <a:r>
              <a:rPr lang="ru-RU" sz="3200" dirty="0"/>
              <a:t>!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1111" y="780243"/>
            <a:ext cx="10010775" cy="1569660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/>
              <a:t>Цикл в графе – это замкнутый путь, у которого начало и конец в одной вершине, а ребра и промежуточные вершины не повторяются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8640763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Путь, Цепь, Цикл</a:t>
            </a:r>
          </a:p>
        </p:txBody>
      </p:sp>
      <p:grpSp>
        <p:nvGrpSpPr>
          <p:cNvPr id="7172" name="Группа 23"/>
          <p:cNvGrpSpPr>
            <a:grpSpLocks/>
          </p:cNvGrpSpPr>
          <p:nvPr/>
        </p:nvGrpSpPr>
        <p:grpSpPr bwMode="auto">
          <a:xfrm>
            <a:off x="1127448" y="2337530"/>
            <a:ext cx="3795713" cy="3252788"/>
            <a:chOff x="2146750" y="3191742"/>
            <a:chExt cx="3795289" cy="3252590"/>
          </a:xfrm>
        </p:grpSpPr>
        <p:grpSp>
          <p:nvGrpSpPr>
            <p:cNvPr id="7174" name="Группа 24"/>
            <p:cNvGrpSpPr>
              <a:grpSpLocks/>
            </p:cNvGrpSpPr>
            <p:nvPr/>
          </p:nvGrpSpPr>
          <p:grpSpPr bwMode="auto">
            <a:xfrm>
              <a:off x="2288166" y="3557113"/>
              <a:ext cx="3559830" cy="2486920"/>
              <a:chOff x="4475975" y="4892922"/>
              <a:chExt cx="2393930" cy="1669716"/>
            </a:xfrm>
          </p:grpSpPr>
          <p:sp>
            <p:nvSpPr>
              <p:cNvPr id="32" name="Line 5"/>
              <p:cNvSpPr>
                <a:spLocks noChangeShapeType="1"/>
              </p:cNvSpPr>
              <p:nvPr/>
            </p:nvSpPr>
            <p:spPr bwMode="auto">
              <a:xfrm>
                <a:off x="5880642" y="4982268"/>
                <a:ext cx="0" cy="149635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Line 6"/>
              <p:cNvSpPr>
                <a:spLocks noChangeShapeType="1"/>
              </p:cNvSpPr>
              <p:nvPr/>
            </p:nvSpPr>
            <p:spPr bwMode="auto">
              <a:xfrm flipH="1">
                <a:off x="4580488" y="4967347"/>
                <a:ext cx="1240376" cy="14921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3" name="Line 7"/>
              <p:cNvSpPr>
                <a:spLocks noChangeShapeType="1"/>
              </p:cNvSpPr>
              <p:nvPr/>
            </p:nvSpPr>
            <p:spPr bwMode="auto">
              <a:xfrm flipV="1">
                <a:off x="4569912" y="6478108"/>
                <a:ext cx="1311117" cy="8679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Oval 17"/>
              <p:cNvSpPr>
                <a:spLocks noChangeArrowheads="1"/>
              </p:cNvSpPr>
              <p:nvPr/>
            </p:nvSpPr>
            <p:spPr bwMode="auto">
              <a:xfrm>
                <a:off x="5820598" y="4903598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5" name="Line 7"/>
              <p:cNvSpPr>
                <a:spLocks noChangeShapeType="1"/>
              </p:cNvSpPr>
              <p:nvPr/>
            </p:nvSpPr>
            <p:spPr bwMode="auto">
              <a:xfrm flipV="1">
                <a:off x="4562310" y="5042708"/>
                <a:ext cx="0" cy="140992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6" name="Line 7"/>
              <p:cNvSpPr>
                <a:spLocks noChangeShapeType="1"/>
              </p:cNvSpPr>
              <p:nvPr/>
            </p:nvSpPr>
            <p:spPr bwMode="auto">
              <a:xfrm flipH="1" flipV="1">
                <a:off x="5969233" y="4964962"/>
                <a:ext cx="756209" cy="1788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 flipH="1" flipV="1">
                <a:off x="5880642" y="6487151"/>
                <a:ext cx="910534" cy="106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8" name="Oval 16"/>
              <p:cNvSpPr>
                <a:spLocks noChangeArrowheads="1"/>
              </p:cNvSpPr>
              <p:nvPr/>
            </p:nvSpPr>
            <p:spPr bwMode="auto">
              <a:xfrm>
                <a:off x="4481318" y="4915441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auto">
              <a:xfrm>
                <a:off x="4475975" y="6402903"/>
                <a:ext cx="144463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0" name="Oval 19"/>
              <p:cNvSpPr>
                <a:spLocks noChangeArrowheads="1"/>
              </p:cNvSpPr>
              <p:nvPr/>
            </p:nvSpPr>
            <p:spPr bwMode="auto">
              <a:xfrm>
                <a:off x="6725443" y="6415274"/>
                <a:ext cx="144462" cy="144463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1" name="Oval 18"/>
              <p:cNvSpPr>
                <a:spLocks noChangeArrowheads="1"/>
              </p:cNvSpPr>
              <p:nvPr/>
            </p:nvSpPr>
            <p:spPr bwMode="auto">
              <a:xfrm>
                <a:off x="6725443" y="4892922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2" name="Line 5"/>
              <p:cNvSpPr>
                <a:spLocks noChangeShapeType="1"/>
              </p:cNvSpPr>
              <p:nvPr/>
            </p:nvSpPr>
            <p:spPr bwMode="auto">
              <a:xfrm>
                <a:off x="4594170" y="5042672"/>
                <a:ext cx="1281517" cy="142353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Oval 20"/>
              <p:cNvSpPr>
                <a:spLocks noChangeArrowheads="1"/>
              </p:cNvSpPr>
              <p:nvPr/>
            </p:nvSpPr>
            <p:spPr bwMode="auto">
              <a:xfrm>
                <a:off x="5808798" y="6418176"/>
                <a:ext cx="144462" cy="144462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175" name="TextBox 25"/>
            <p:cNvSpPr txBox="1">
              <a:spLocks noChangeArrowheads="1"/>
            </p:cNvSpPr>
            <p:nvPr/>
          </p:nvSpPr>
          <p:spPr bwMode="auto">
            <a:xfrm>
              <a:off x="2225402" y="3191743"/>
              <a:ext cx="356237" cy="38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А</a:t>
              </a:r>
            </a:p>
          </p:txBody>
        </p:sp>
        <p:sp>
          <p:nvSpPr>
            <p:cNvPr id="7176" name="TextBox 26"/>
            <p:cNvSpPr txBox="1">
              <a:spLocks noChangeArrowheads="1"/>
            </p:cNvSpPr>
            <p:nvPr/>
          </p:nvSpPr>
          <p:spPr bwMode="auto">
            <a:xfrm>
              <a:off x="4255128" y="3203063"/>
              <a:ext cx="356237" cy="38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Б</a:t>
              </a:r>
            </a:p>
          </p:txBody>
        </p:sp>
        <p:sp>
          <p:nvSpPr>
            <p:cNvPr id="7177" name="TextBox 27"/>
            <p:cNvSpPr txBox="1">
              <a:spLocks noChangeArrowheads="1"/>
            </p:cNvSpPr>
            <p:nvPr/>
          </p:nvSpPr>
          <p:spPr bwMode="auto">
            <a:xfrm>
              <a:off x="2146750" y="6063061"/>
              <a:ext cx="356237" cy="38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Г</a:t>
              </a:r>
            </a:p>
          </p:txBody>
        </p:sp>
        <p:sp>
          <p:nvSpPr>
            <p:cNvPr id="7178" name="TextBox 28"/>
            <p:cNvSpPr txBox="1">
              <a:spLocks noChangeArrowheads="1"/>
            </p:cNvSpPr>
            <p:nvPr/>
          </p:nvSpPr>
          <p:spPr bwMode="auto">
            <a:xfrm>
              <a:off x="4242163" y="6061758"/>
              <a:ext cx="356237" cy="38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В</a:t>
              </a:r>
            </a:p>
          </p:txBody>
        </p:sp>
        <p:sp>
          <p:nvSpPr>
            <p:cNvPr id="7179" name="TextBox 29"/>
            <p:cNvSpPr txBox="1">
              <a:spLocks noChangeArrowheads="1"/>
            </p:cNvSpPr>
            <p:nvPr/>
          </p:nvSpPr>
          <p:spPr bwMode="auto">
            <a:xfrm>
              <a:off x="5585802" y="6067727"/>
              <a:ext cx="3562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Е</a:t>
              </a:r>
            </a:p>
          </p:txBody>
        </p:sp>
        <p:sp>
          <p:nvSpPr>
            <p:cNvPr id="7180" name="TextBox 30"/>
            <p:cNvSpPr txBox="1">
              <a:spLocks noChangeArrowheads="1"/>
            </p:cNvSpPr>
            <p:nvPr/>
          </p:nvSpPr>
          <p:spPr bwMode="auto">
            <a:xfrm>
              <a:off x="5585802" y="3191742"/>
              <a:ext cx="356237" cy="381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b="1"/>
                <a:t>Д</a:t>
              </a:r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5606036" y="2879065"/>
            <a:ext cx="5262563" cy="2062103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/>
              <a:t>АБВЕ – цепь, не цикл</a:t>
            </a:r>
          </a:p>
          <a:p>
            <a:pPr eaLnBrk="1"/>
            <a:r>
              <a:rPr lang="ru-RU" sz="3200" dirty="0"/>
              <a:t>АГВЕ – цепь, не цикл</a:t>
            </a:r>
            <a:endParaRPr lang="en-US" sz="3200" dirty="0"/>
          </a:p>
          <a:p>
            <a:pPr eaLnBrk="1"/>
            <a:r>
              <a:rPr lang="ru-RU" sz="3200" dirty="0"/>
              <a:t>АГВА – цикл</a:t>
            </a:r>
            <a:endParaRPr lang="en-US" sz="3200" dirty="0"/>
          </a:p>
          <a:p>
            <a:pPr eaLnBrk="1"/>
            <a:r>
              <a:rPr lang="ru-RU" sz="3200" dirty="0"/>
              <a:t>АГВБА –цикл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562386" y="5517232"/>
            <a:ext cx="10010775" cy="1077218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/>
              <a:t>Если граф состоит из одного единственного цикла, то такой граф также называют циклом</a:t>
            </a:r>
          </a:p>
        </p:txBody>
      </p:sp>
    </p:spTree>
    <p:extLst>
      <p:ext uri="{BB962C8B-B14F-4D97-AF65-F5344CB8AC3E}">
        <p14:creationId xmlns:p14="http://schemas.microsoft.com/office/powerpoint/2010/main" val="206684289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6691" y="194"/>
            <a:ext cx="8640762" cy="708025"/>
          </a:xfrm>
          <a:prstGeom prst="rect">
            <a:avLst/>
          </a:prstGeom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ПРИМЕР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75520" y="3639216"/>
            <a:ext cx="8784976" cy="2062103"/>
          </a:xfrm>
          <a:prstGeom prst="rect">
            <a:avLst/>
          </a:prstGeom>
          <a:ln w="38100">
            <a:solidFill>
              <a:srgbClr val="0066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b="1" i="1" dirty="0" err="1">
                <a:solidFill>
                  <a:srgbClr val="C00000"/>
                </a:solidFill>
                <a:latin typeface="+mn-lt"/>
                <a:cs typeface="+mn-cs"/>
              </a:rPr>
              <a:t>abdbc</a:t>
            </a:r>
            <a:r>
              <a:rPr lang="ru-RU" sz="3200" dirty="0">
                <a:solidFill>
                  <a:schemeClr val="dk1"/>
                </a:solidFill>
                <a:latin typeface="+mn-lt"/>
                <a:cs typeface="+mn-cs"/>
              </a:rPr>
              <a:t> – путь, но не цепь;</a:t>
            </a:r>
          </a:p>
          <a:p>
            <a:pPr eaLnBrk="1"/>
            <a:r>
              <a:rPr lang="ru-RU" sz="3200" b="1" i="1" dirty="0" err="1">
                <a:solidFill>
                  <a:srgbClr val="C00000"/>
                </a:solidFill>
                <a:latin typeface="+mn-lt"/>
                <a:cs typeface="+mn-cs"/>
              </a:rPr>
              <a:t>abcde</a:t>
            </a:r>
            <a:r>
              <a:rPr lang="ru-RU" sz="3200" dirty="0">
                <a:solidFill>
                  <a:schemeClr val="dk1"/>
                </a:solidFill>
                <a:latin typeface="+mn-lt"/>
                <a:cs typeface="+mn-cs"/>
              </a:rPr>
              <a:t> – цепь;</a:t>
            </a:r>
          </a:p>
          <a:p>
            <a:pPr eaLnBrk="1"/>
            <a:r>
              <a:rPr lang="ru-RU" sz="3200" b="1" i="1" dirty="0" err="1">
                <a:solidFill>
                  <a:srgbClr val="C00000"/>
                </a:solidFill>
                <a:latin typeface="+mn-lt"/>
                <a:cs typeface="+mn-cs"/>
              </a:rPr>
              <a:t>abdbca</a:t>
            </a:r>
            <a:r>
              <a:rPr lang="ru-RU" sz="3200" dirty="0">
                <a:solidFill>
                  <a:schemeClr val="dk1"/>
                </a:solidFill>
                <a:latin typeface="+mn-lt"/>
                <a:cs typeface="+mn-cs"/>
              </a:rPr>
              <a:t> – замкнутый путь, но не цикл;</a:t>
            </a:r>
          </a:p>
          <a:p>
            <a:pPr eaLnBrk="1"/>
            <a:r>
              <a:rPr lang="ru-RU" sz="3200" b="1" i="1" dirty="0" err="1">
                <a:solidFill>
                  <a:srgbClr val="C00000"/>
                </a:solidFill>
                <a:latin typeface="+mn-lt"/>
                <a:cs typeface="+mn-cs"/>
              </a:rPr>
              <a:t>abca</a:t>
            </a:r>
            <a:r>
              <a:rPr lang="ru-RU" sz="3200" dirty="0">
                <a:solidFill>
                  <a:schemeClr val="dk1"/>
                </a:solidFill>
                <a:latin typeface="+mn-lt"/>
                <a:cs typeface="+mn-cs"/>
              </a:rPr>
              <a:t> – цикл.</a:t>
            </a:r>
          </a:p>
        </p:txBody>
      </p:sp>
      <p:grpSp>
        <p:nvGrpSpPr>
          <p:cNvPr id="51" name="Группа 50"/>
          <p:cNvGrpSpPr/>
          <p:nvPr/>
        </p:nvGrpSpPr>
        <p:grpSpPr>
          <a:xfrm>
            <a:off x="2113282" y="548680"/>
            <a:ext cx="6544171" cy="2808312"/>
            <a:chOff x="767408" y="1060400"/>
            <a:chExt cx="4680520" cy="2008560"/>
          </a:xfrm>
        </p:grpSpPr>
        <p:sp>
          <p:nvSpPr>
            <p:cNvPr id="3" name="Овал 2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a</a:t>
              </a:r>
              <a:endParaRPr lang="ru-RU" sz="3200" dirty="0"/>
            </a:p>
          </p:txBody>
        </p:sp>
        <p:sp>
          <p:nvSpPr>
            <p:cNvPr id="6" name="Овал 5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b</a:t>
              </a:r>
              <a:endParaRPr lang="ru-RU" sz="3200" dirty="0"/>
            </a:p>
          </p:txBody>
        </p:sp>
        <p:sp>
          <p:nvSpPr>
            <p:cNvPr id="8" name="Овал 7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c</a:t>
              </a:r>
              <a:endParaRPr lang="ru-RU" sz="3200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2607980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d</a:t>
              </a:r>
              <a:endParaRPr lang="ru-RU" sz="3200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905024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</a:t>
              </a:r>
              <a:endParaRPr lang="ru-RU" sz="3200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5015880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f</a:t>
              </a:r>
              <a:endParaRPr lang="ru-RU" sz="3200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5015880" y="2634399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g</a:t>
              </a:r>
              <a:endParaRPr lang="ru-RU" sz="3200" dirty="0"/>
            </a:p>
          </p:txBody>
        </p:sp>
        <p:cxnSp>
          <p:nvCxnSpPr>
            <p:cNvPr id="5" name="Прямая соединительная линия 4"/>
            <p:cNvCxnSpPr>
              <a:stCxn id="3" idx="7"/>
              <a:endCxn id="6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>
              <a:stCxn id="8" idx="7"/>
              <a:endCxn id="9" idx="3"/>
            </p:cNvCxnSpPr>
            <p:nvPr/>
          </p:nvCxnSpPr>
          <p:spPr>
            <a:xfrm flipV="1">
              <a:off x="2067081" y="2148736"/>
              <a:ext cx="604171" cy="55144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8" name="Прямая соединительная линия 17"/>
            <p:cNvCxnSpPr>
              <a:stCxn id="3" idx="5"/>
              <a:endCxn id="8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stCxn id="6" idx="5"/>
              <a:endCxn id="9" idx="1"/>
            </p:cNvCxnSpPr>
            <p:nvPr/>
          </p:nvCxnSpPr>
          <p:spPr>
            <a:xfrm>
              <a:off x="2072288" y="1429176"/>
              <a:ext cx="598964" cy="41405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единительная линия 25"/>
            <p:cNvCxnSpPr>
              <a:stCxn id="6" idx="6"/>
              <a:endCxn id="11" idx="2"/>
            </p:cNvCxnSpPr>
            <p:nvPr/>
          </p:nvCxnSpPr>
          <p:spPr>
            <a:xfrm>
              <a:off x="2135560" y="1276424"/>
              <a:ext cx="288032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0" name="Прямая соединительная линия 29"/>
            <p:cNvCxnSpPr>
              <a:stCxn id="10" idx="7"/>
              <a:endCxn id="11" idx="3"/>
            </p:cNvCxnSpPr>
            <p:nvPr/>
          </p:nvCxnSpPr>
          <p:spPr>
            <a:xfrm flipV="1">
              <a:off x="4273800" y="1429176"/>
              <a:ext cx="805352" cy="41405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3" name="Прямая соединительная линия 32"/>
            <p:cNvCxnSpPr>
              <a:stCxn id="10" idx="5"/>
              <a:endCxn id="12" idx="1"/>
            </p:cNvCxnSpPr>
            <p:nvPr/>
          </p:nvCxnSpPr>
          <p:spPr>
            <a:xfrm>
              <a:off x="4273800" y="2148736"/>
              <a:ext cx="805352" cy="54893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38" name="Прямая соединительная линия 37"/>
            <p:cNvCxnSpPr>
              <a:stCxn id="6" idx="4"/>
              <a:endCxn id="8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6" name="Прямая соединительная линия 45"/>
            <p:cNvCxnSpPr>
              <a:stCxn id="11" idx="4"/>
              <a:endCxn id="12" idx="0"/>
            </p:cNvCxnSpPr>
            <p:nvPr/>
          </p:nvCxnSpPr>
          <p:spPr>
            <a:xfrm>
              <a:off x="5231904" y="1492448"/>
              <a:ext cx="0" cy="114195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49" name="Прямая соединительная линия 48"/>
            <p:cNvCxnSpPr>
              <a:stCxn id="9" idx="6"/>
              <a:endCxn id="10" idx="2"/>
            </p:cNvCxnSpPr>
            <p:nvPr/>
          </p:nvCxnSpPr>
          <p:spPr>
            <a:xfrm>
              <a:off x="3040028" y="1995984"/>
              <a:ext cx="864996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"/>
            <a:ext cx="5400364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Определите?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415480" y="476672"/>
            <a:ext cx="8427783" cy="2456199"/>
            <a:chOff x="2532063" y="1052513"/>
            <a:chExt cx="6732587" cy="1962150"/>
          </a:xfrm>
        </p:grpSpPr>
        <p:sp>
          <p:nvSpPr>
            <p:cNvPr id="3" name="Овал 2"/>
            <p:cNvSpPr/>
            <p:nvPr/>
          </p:nvSpPr>
          <p:spPr>
            <a:xfrm>
              <a:off x="5510213" y="105251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1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532063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2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4559300" y="2366963"/>
              <a:ext cx="649288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3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6588125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4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8616950" y="2366963"/>
              <a:ext cx="647700" cy="647700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b="1" dirty="0"/>
                <a:t>5</a:t>
              </a:r>
            </a:p>
          </p:txBody>
        </p:sp>
        <p:cxnSp>
          <p:nvCxnSpPr>
            <p:cNvPr id="9" name="Прямая со стрелкой 8"/>
            <p:cNvCxnSpPr>
              <a:stCxn id="3" idx="2"/>
              <a:endCxn id="4" idx="7"/>
            </p:cNvCxnSpPr>
            <p:nvPr/>
          </p:nvCxnSpPr>
          <p:spPr>
            <a:xfrm flipH="1">
              <a:off x="3084513" y="1376363"/>
              <a:ext cx="2425700" cy="108585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>
              <a:stCxn id="5" idx="2"/>
              <a:endCxn id="4" idx="6"/>
            </p:cNvCxnSpPr>
            <p:nvPr/>
          </p:nvCxnSpPr>
          <p:spPr>
            <a:xfrm flipH="1">
              <a:off x="3179763" y="2690813"/>
              <a:ext cx="1379537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>
              <a:stCxn id="7" idx="2"/>
              <a:endCxn id="6" idx="6"/>
            </p:cNvCxnSpPr>
            <p:nvPr/>
          </p:nvCxnSpPr>
          <p:spPr>
            <a:xfrm flipH="1">
              <a:off x="7235825" y="2690813"/>
              <a:ext cx="1381125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3" idx="3"/>
              <a:endCxn id="5" idx="7"/>
            </p:cNvCxnSpPr>
            <p:nvPr/>
          </p:nvCxnSpPr>
          <p:spPr>
            <a:xfrm flipH="1">
              <a:off x="5113502" y="1605360"/>
              <a:ext cx="491564" cy="856456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>
              <a:stCxn id="3" idx="5"/>
              <a:endCxn id="6" idx="1"/>
            </p:cNvCxnSpPr>
            <p:nvPr/>
          </p:nvCxnSpPr>
          <p:spPr>
            <a:xfrm>
              <a:off x="6063060" y="1605360"/>
              <a:ext cx="619918" cy="856456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endCxn id="7" idx="1"/>
            </p:cNvCxnSpPr>
            <p:nvPr/>
          </p:nvCxnSpPr>
          <p:spPr>
            <a:xfrm>
              <a:off x="6157913" y="1376363"/>
              <a:ext cx="2553891" cy="1085454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stCxn id="6" idx="2"/>
              <a:endCxn id="5" idx="6"/>
            </p:cNvCxnSpPr>
            <p:nvPr/>
          </p:nvCxnSpPr>
          <p:spPr>
            <a:xfrm flipH="1">
              <a:off x="5208588" y="2690813"/>
              <a:ext cx="1379538" cy="0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674813" y="6269038"/>
            <a:ext cx="3108325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800" dirty="0">
                <a:latin typeface="+mn-lt"/>
                <a:cs typeface="+mn-cs"/>
              </a:rPr>
              <a:t>2,3,4,5,1,2- цикл?</a:t>
            </a: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749425" y="3284538"/>
            <a:ext cx="336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2,3,5,4 – путь? </a:t>
            </a: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7409656" y="3878262"/>
            <a:ext cx="1033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НЕТ</a:t>
            </a: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1681163" y="3881438"/>
            <a:ext cx="4149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2,3,4,5,1,4,3- путь?</a:t>
            </a:r>
            <a:endParaRPr lang="ru-RU" altLang="ru-RU" dirty="0"/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5290814" y="3881438"/>
            <a:ext cx="709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ДА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024567" y="3881438"/>
            <a:ext cx="1378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а цепь?</a:t>
            </a:r>
            <a:endParaRPr lang="ru-RU" altLang="ru-RU" dirty="0"/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4383844" y="3295650"/>
            <a:ext cx="1033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НЕТ</a:t>
            </a:r>
          </a:p>
        </p:txBody>
      </p:sp>
      <p:sp>
        <p:nvSpPr>
          <p:cNvPr id="35" name="Прямоугольник 34"/>
          <p:cNvSpPr>
            <a:spLocks noChangeArrowheads="1"/>
          </p:cNvSpPr>
          <p:nvPr/>
        </p:nvSpPr>
        <p:spPr bwMode="auto">
          <a:xfrm>
            <a:off x="1681163" y="4478338"/>
            <a:ext cx="3087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000000"/>
                </a:solidFill>
                <a:latin typeface="Trebuchet MS" panose="020B0603020202020204" pitchFamily="34" charset="0"/>
              </a:rPr>
              <a:t>3,1,4,5,1,2- путь?</a:t>
            </a:r>
            <a:endParaRPr lang="ru-RU" altLang="ru-RU"/>
          </a:p>
        </p:txBody>
      </p:sp>
      <p:sp>
        <p:nvSpPr>
          <p:cNvPr id="36" name="Прямоугольник 35"/>
          <p:cNvSpPr>
            <a:spLocks noChangeArrowheads="1"/>
          </p:cNvSpPr>
          <p:nvPr/>
        </p:nvSpPr>
        <p:spPr bwMode="auto">
          <a:xfrm>
            <a:off x="4706938" y="4491038"/>
            <a:ext cx="71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ДА</a:t>
            </a:r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5403850" y="4460875"/>
            <a:ext cx="2166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цепь?</a:t>
            </a:r>
            <a:endParaRPr lang="ru-RU" altLang="ru-RU" dirty="0"/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6548000" y="4460875"/>
            <a:ext cx="1035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НЕТ</a:t>
            </a: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1730375" y="5075238"/>
            <a:ext cx="3554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000000"/>
                </a:solidFill>
                <a:latin typeface="Trebuchet MS" panose="020B0603020202020204" pitchFamily="34" charset="0"/>
              </a:rPr>
              <a:t>2,3,1,4,3,1,2 – цикл?</a:t>
            </a:r>
            <a:endParaRPr lang="ru-RU" altLang="ru-RU"/>
          </a:p>
        </p:txBody>
      </p:sp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5284788" y="5086350"/>
            <a:ext cx="1033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НЕТ</a:t>
            </a: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6219825" y="5075238"/>
            <a:ext cx="11416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путь? </a:t>
            </a:r>
            <a:endParaRPr lang="ru-RU" altLang="ru-RU" dirty="0"/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7337246" y="5076825"/>
            <a:ext cx="709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ДА</a:t>
            </a: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1674813" y="5672138"/>
            <a:ext cx="35020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2,3,1,4,5,1,2- путь?</a:t>
            </a:r>
            <a:endParaRPr lang="ru-RU" altLang="ru-RU" dirty="0"/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5072063" y="5668963"/>
            <a:ext cx="7096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ДА</a:t>
            </a: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5767388" y="5672138"/>
            <a:ext cx="2159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цикл?</a:t>
            </a:r>
            <a:endParaRPr lang="ru-RU" altLang="ru-RU" dirty="0"/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6898209" y="5734051"/>
            <a:ext cx="10334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НЕТ</a:t>
            </a: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4575175" y="6257958"/>
            <a:ext cx="709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>
                <a:solidFill>
                  <a:srgbClr val="000000"/>
                </a:solidFill>
                <a:latin typeface="Trebuchet MS" panose="020B0603020202020204" pitchFamily="34" charset="0"/>
              </a:rPr>
              <a:t>ДА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10398125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Свойства маршрутов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2581" y="728246"/>
            <a:ext cx="10084742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dirty="0"/>
              <a:t>Вершина Х называется </a:t>
            </a:r>
            <a:r>
              <a:rPr lang="ru-RU" sz="3200" b="1" dirty="0"/>
              <a:t>достижимой</a:t>
            </a:r>
            <a:r>
              <a:rPr lang="ru-RU" sz="3200" dirty="0"/>
              <a:t> из вершины У, если существует маршрут из Х в У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02580" y="2010325"/>
            <a:ext cx="10084742" cy="1569660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/>
              <a:t>В любом маршруте, соединяющем две различные вершины, содержится простой путь, соединяющий те же вершины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02580" y="3789040"/>
            <a:ext cx="10116188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/>
              <a:t>Если в графе степень каждой вершины не меньше 2, то в нем есть цикл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10398125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dirty="0">
                <a:solidFill>
                  <a:srgbClr val="0066FF"/>
                </a:solidFill>
                <a:latin typeface="+mn-lt"/>
              </a:rPr>
              <a:t>Расстояния и метрические характеристики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3392" y="984142"/>
            <a:ext cx="9865096" cy="584775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b="1" dirty="0">
                <a:solidFill>
                  <a:srgbClr val="C00000"/>
                </a:solidFill>
              </a:rPr>
              <a:t>Длиной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/>
              <a:t>маршрута называется количество ребер в нем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3392" y="1971045"/>
            <a:ext cx="9865096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b="1" dirty="0">
                <a:solidFill>
                  <a:srgbClr val="C00000"/>
                </a:solidFill>
              </a:rPr>
              <a:t>Расстоянием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r>
              <a:rPr lang="ru-RU" sz="3200" dirty="0"/>
              <a:t>между вершинами u, v (обозначается </a:t>
            </a:r>
            <a:r>
              <a:rPr lang="ru-RU" sz="3200" b="1" dirty="0">
                <a:solidFill>
                  <a:srgbClr val="C00000"/>
                </a:solidFill>
              </a:rPr>
              <a:t>s(</a:t>
            </a:r>
            <a:r>
              <a:rPr lang="ru-RU" sz="3200" b="1" dirty="0" err="1">
                <a:solidFill>
                  <a:srgbClr val="C00000"/>
                </a:solidFill>
              </a:rPr>
              <a:t>u,v</a:t>
            </a:r>
            <a:r>
              <a:rPr lang="ru-RU" sz="3200" b="1" dirty="0">
                <a:solidFill>
                  <a:srgbClr val="C00000"/>
                </a:solidFill>
              </a:rPr>
              <a:t>)</a:t>
            </a:r>
            <a:r>
              <a:rPr lang="ru-RU" sz="3200" dirty="0"/>
              <a:t>) называется </a:t>
            </a:r>
            <a:r>
              <a:rPr lang="ru-RU" sz="3200" b="1" dirty="0"/>
              <a:t>наименьшая длина цепи </a:t>
            </a:r>
            <a:r>
              <a:rPr lang="ru-RU" sz="3200" dirty="0"/>
              <a:t>&lt; </a:t>
            </a:r>
            <a:r>
              <a:rPr lang="ru-RU" sz="3200" dirty="0" err="1"/>
              <a:t>u,v</a:t>
            </a:r>
            <a:r>
              <a:rPr lang="ru-RU" sz="3200" dirty="0"/>
              <a:t> &gt;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058861" y="3492592"/>
            <a:ext cx="55580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i="1" dirty="0">
                <a:latin typeface="+mn-lt"/>
                <a:cs typeface="+mn-cs"/>
              </a:rPr>
              <a:t>s</a:t>
            </a:r>
            <a:r>
              <a:rPr lang="ru-RU" sz="3200" dirty="0">
                <a:latin typeface="+mn-lt"/>
                <a:cs typeface="+mn-cs"/>
              </a:rPr>
              <a:t>(</a:t>
            </a:r>
            <a:r>
              <a:rPr lang="en-US" sz="3200" i="1" dirty="0">
                <a:latin typeface="+mn-lt"/>
                <a:cs typeface="+mn-cs"/>
              </a:rPr>
              <a:t>a</a:t>
            </a:r>
            <a:r>
              <a:rPr lang="ru-RU" sz="3200" i="1" dirty="0">
                <a:latin typeface="+mn-lt"/>
                <a:cs typeface="+mn-cs"/>
              </a:rPr>
              <a:t>,</a:t>
            </a:r>
            <a:r>
              <a:rPr lang="en-US" sz="3200" i="1" dirty="0">
                <a:latin typeface="+mn-lt"/>
                <a:cs typeface="+mn-cs"/>
              </a:rPr>
              <a:t>d</a:t>
            </a:r>
            <a:r>
              <a:rPr lang="ru-RU" sz="3200" dirty="0">
                <a:latin typeface="+mn-lt"/>
                <a:cs typeface="+mn-cs"/>
              </a:rPr>
              <a:t>)=2, кратчайшая цепь, например, </a:t>
            </a:r>
            <a:r>
              <a:rPr lang="en-US" sz="3200" i="1" dirty="0" err="1">
                <a:latin typeface="+mn-lt"/>
                <a:cs typeface="+mn-cs"/>
              </a:rPr>
              <a:t>abd</a:t>
            </a:r>
            <a:r>
              <a:rPr lang="ru-RU" sz="3200" dirty="0">
                <a:latin typeface="+mn-lt"/>
                <a:cs typeface="+mn-cs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70097" y="4854557"/>
            <a:ext cx="5446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dirty="0">
                <a:latin typeface="+mn-lt"/>
                <a:cs typeface="+mn-cs"/>
              </a:rPr>
              <a:t>Определите расстояние </a:t>
            </a:r>
            <a:r>
              <a:rPr lang="en-US" sz="3200" dirty="0">
                <a:latin typeface="+mn-lt"/>
                <a:cs typeface="+mn-cs"/>
              </a:rPr>
              <a:t>s</a:t>
            </a:r>
            <a:r>
              <a:rPr lang="ru-RU" sz="3200" dirty="0">
                <a:latin typeface="+mn-lt"/>
                <a:cs typeface="+mn-cs"/>
              </a:rPr>
              <a:t>(</a:t>
            </a:r>
            <a:r>
              <a:rPr lang="en-US" sz="3200" dirty="0">
                <a:latin typeface="+mn-lt"/>
                <a:cs typeface="+mn-cs"/>
              </a:rPr>
              <a:t>a</a:t>
            </a:r>
            <a:r>
              <a:rPr lang="ru-RU" sz="3200" dirty="0">
                <a:latin typeface="+mn-lt"/>
                <a:cs typeface="+mn-cs"/>
              </a:rPr>
              <a:t>,</a:t>
            </a:r>
            <a:r>
              <a:rPr lang="en-US" sz="3200" dirty="0">
                <a:latin typeface="+mn-lt"/>
                <a:cs typeface="+mn-cs"/>
              </a:rPr>
              <a:t> f</a:t>
            </a:r>
            <a:r>
              <a:rPr lang="ru-RU" sz="3200" dirty="0">
                <a:latin typeface="+mn-lt"/>
                <a:cs typeface="+mn-cs"/>
              </a:rPr>
              <a:t>)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63352" y="3536830"/>
            <a:ext cx="5612346" cy="2298293"/>
            <a:chOff x="767408" y="1060400"/>
            <a:chExt cx="4680520" cy="2008560"/>
          </a:xfrm>
        </p:grpSpPr>
        <p:sp>
          <p:nvSpPr>
            <p:cNvPr id="11" name="Овал 10"/>
            <p:cNvSpPr/>
            <p:nvPr/>
          </p:nvSpPr>
          <p:spPr>
            <a:xfrm>
              <a:off x="767408" y="1844824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a</a:t>
              </a:r>
              <a:endParaRPr lang="ru-RU" sz="3200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1703512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b</a:t>
              </a:r>
              <a:endParaRPr lang="ru-RU" sz="3200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698305" y="2636912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c</a:t>
              </a:r>
              <a:endParaRPr lang="ru-RU" sz="3200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607980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d</a:t>
              </a:r>
              <a:endParaRPr lang="ru-RU" sz="3200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3905024" y="177996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e</a:t>
              </a:r>
              <a:endParaRPr lang="ru-RU" sz="3200" dirty="0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5015880" y="1060400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f</a:t>
              </a:r>
              <a:endParaRPr lang="ru-RU" sz="3200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5015880" y="2634399"/>
              <a:ext cx="432048" cy="432048"/>
            </a:xfrm>
            <a:prstGeom prst="ellipse">
              <a:avLst/>
            </a:prstGeom>
            <a:ln w="38100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g</a:t>
              </a:r>
              <a:endParaRPr lang="ru-RU" sz="3200" dirty="0"/>
            </a:p>
          </p:txBody>
        </p:sp>
        <p:cxnSp>
          <p:nvCxnSpPr>
            <p:cNvPr id="18" name="Прямая соединительная линия 17"/>
            <p:cNvCxnSpPr>
              <a:stCxn id="11" idx="7"/>
              <a:endCxn id="12" idx="3"/>
            </p:cNvCxnSpPr>
            <p:nvPr/>
          </p:nvCxnSpPr>
          <p:spPr>
            <a:xfrm flipV="1">
              <a:off x="1136184" y="1429176"/>
              <a:ext cx="630600" cy="47892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19" name="Прямая соединительная линия 18"/>
            <p:cNvCxnSpPr>
              <a:stCxn id="13" idx="7"/>
              <a:endCxn id="14" idx="3"/>
            </p:cNvCxnSpPr>
            <p:nvPr/>
          </p:nvCxnSpPr>
          <p:spPr>
            <a:xfrm flipV="1">
              <a:off x="2067081" y="2148736"/>
              <a:ext cx="604171" cy="55144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" name="Прямая соединительная линия 19"/>
            <p:cNvCxnSpPr>
              <a:stCxn id="11" idx="5"/>
              <a:endCxn id="13" idx="1"/>
            </p:cNvCxnSpPr>
            <p:nvPr/>
          </p:nvCxnSpPr>
          <p:spPr>
            <a:xfrm>
              <a:off x="1136184" y="2213600"/>
              <a:ext cx="625393" cy="48658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1" name="Прямая соединительная линия 20"/>
            <p:cNvCxnSpPr>
              <a:stCxn id="12" idx="5"/>
              <a:endCxn id="14" idx="1"/>
            </p:cNvCxnSpPr>
            <p:nvPr/>
          </p:nvCxnSpPr>
          <p:spPr>
            <a:xfrm>
              <a:off x="2072288" y="1429176"/>
              <a:ext cx="598964" cy="41405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Прямая соединительная линия 21"/>
            <p:cNvCxnSpPr>
              <a:stCxn id="12" idx="6"/>
              <a:endCxn id="16" idx="2"/>
            </p:cNvCxnSpPr>
            <p:nvPr/>
          </p:nvCxnSpPr>
          <p:spPr>
            <a:xfrm>
              <a:off x="2135560" y="1276424"/>
              <a:ext cx="288032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3" name="Прямая соединительная линия 22"/>
            <p:cNvCxnSpPr>
              <a:stCxn id="15" idx="7"/>
              <a:endCxn id="16" idx="3"/>
            </p:cNvCxnSpPr>
            <p:nvPr/>
          </p:nvCxnSpPr>
          <p:spPr>
            <a:xfrm flipV="1">
              <a:off x="4273800" y="1429176"/>
              <a:ext cx="805352" cy="414056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Прямая соединительная линия 23"/>
            <p:cNvCxnSpPr>
              <a:stCxn id="15" idx="5"/>
              <a:endCxn id="17" idx="1"/>
            </p:cNvCxnSpPr>
            <p:nvPr/>
          </p:nvCxnSpPr>
          <p:spPr>
            <a:xfrm>
              <a:off x="4273800" y="2148736"/>
              <a:ext cx="805352" cy="54893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5" name="Прямая соединительная линия 24"/>
            <p:cNvCxnSpPr>
              <a:stCxn id="12" idx="4"/>
              <a:endCxn id="13" idx="0"/>
            </p:cNvCxnSpPr>
            <p:nvPr/>
          </p:nvCxnSpPr>
          <p:spPr>
            <a:xfrm flipH="1">
              <a:off x="1914329" y="1492448"/>
              <a:ext cx="5207" cy="114446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6" name="Прямая соединительная линия 25"/>
            <p:cNvCxnSpPr>
              <a:stCxn id="16" idx="4"/>
              <a:endCxn id="17" idx="0"/>
            </p:cNvCxnSpPr>
            <p:nvPr/>
          </p:nvCxnSpPr>
          <p:spPr>
            <a:xfrm>
              <a:off x="5231904" y="1492448"/>
              <a:ext cx="0" cy="114195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7" name="Прямая соединительная линия 26"/>
            <p:cNvCxnSpPr>
              <a:stCxn id="14" idx="6"/>
              <a:endCxn id="15" idx="2"/>
            </p:cNvCxnSpPr>
            <p:nvPr/>
          </p:nvCxnSpPr>
          <p:spPr>
            <a:xfrm>
              <a:off x="3040028" y="1995984"/>
              <a:ext cx="864996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6165094" y="5585062"/>
            <a:ext cx="5446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dirty="0">
                <a:latin typeface="+mn-lt"/>
                <a:cs typeface="+mn-cs"/>
              </a:rPr>
              <a:t>Определите расстояние</a:t>
            </a:r>
            <a:r>
              <a:rPr lang="en-US" sz="3200" dirty="0">
                <a:latin typeface="+mn-lt"/>
                <a:cs typeface="+mn-cs"/>
              </a:rPr>
              <a:t> s</a:t>
            </a:r>
            <a:r>
              <a:rPr lang="ru-RU" sz="3200" dirty="0">
                <a:latin typeface="+mn-lt"/>
                <a:cs typeface="+mn-cs"/>
              </a:rPr>
              <a:t>(</a:t>
            </a:r>
            <a:r>
              <a:rPr lang="en-US" sz="3200" dirty="0">
                <a:latin typeface="+mn-lt"/>
                <a:cs typeface="+mn-cs"/>
              </a:rPr>
              <a:t>a</a:t>
            </a:r>
            <a:r>
              <a:rPr lang="ru-RU" sz="3200" dirty="0">
                <a:latin typeface="+mn-lt"/>
                <a:cs typeface="+mn-cs"/>
              </a:rPr>
              <a:t>,</a:t>
            </a:r>
            <a:r>
              <a:rPr lang="en-US" sz="3200" dirty="0">
                <a:latin typeface="+mn-lt"/>
                <a:cs typeface="+mn-cs"/>
              </a:rPr>
              <a:t> g</a:t>
            </a:r>
            <a:r>
              <a:rPr lang="ru-RU" sz="3200" dirty="0">
                <a:latin typeface="+mn-lt"/>
                <a:cs typeface="+mn-cs"/>
              </a:rPr>
              <a:t>)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0"/>
            <a:ext cx="10488613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ru-RU" sz="4000" kern="0" dirty="0">
                <a:solidFill>
                  <a:srgbClr val="0066FF"/>
                </a:solidFill>
                <a:latin typeface="+mn-lt"/>
              </a:rPr>
              <a:t>Связность графов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9335" y="718230"/>
            <a:ext cx="10369277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dirty="0"/>
              <a:t>Две вершины в графе </a:t>
            </a:r>
            <a:r>
              <a:rPr lang="ru-RU" sz="3200" b="1" dirty="0">
                <a:solidFill>
                  <a:srgbClr val="C00000"/>
                </a:solidFill>
              </a:rPr>
              <a:t>связны</a:t>
            </a:r>
            <a:r>
              <a:rPr lang="ru-RU" sz="3200" dirty="0"/>
              <a:t>, если существует соединяющая их цепь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9335" y="1890781"/>
            <a:ext cx="10369276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>
              <a:defRPr/>
            </a:pPr>
            <a:r>
              <a:rPr lang="ru-RU" sz="3200" b="1" dirty="0">
                <a:solidFill>
                  <a:srgbClr val="C00000"/>
                </a:solidFill>
              </a:rPr>
              <a:t>Граф называется связным</a:t>
            </a:r>
            <a:r>
              <a:rPr lang="ru-RU" sz="3200" dirty="0"/>
              <a:t>, если для любых двух его вершин имеется путь, соединяющий эти вершины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3257" y="3068960"/>
            <a:ext cx="10365355" cy="1077218"/>
          </a:xfrm>
          <a:prstGeom prst="rect">
            <a:avLst/>
          </a:pr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/>
            <a:r>
              <a:rPr lang="ru-RU" sz="3200" dirty="0">
                <a:solidFill>
                  <a:schemeClr val="tx1"/>
                </a:solidFill>
                <a:latin typeface="+mn-lt"/>
                <a:cs typeface="+mn-cs"/>
              </a:rPr>
              <a:t>Граф G, изображенный на рисунке, имеет три компоненты связности.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4390708"/>
            <a:ext cx="3739551" cy="2110864"/>
          </a:xfrm>
          <a:prstGeom prst="rect">
            <a:avLst/>
          </a:prstGeom>
          <a:ln w="19050">
            <a:solidFill>
              <a:srgbClr val="0000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5447928" y="4241511"/>
            <a:ext cx="6553150" cy="2392873"/>
            <a:chOff x="2581276" y="4204777"/>
            <a:chExt cx="6553150" cy="2392873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276" y="5085184"/>
              <a:ext cx="528637" cy="474663"/>
            </a:xfrm>
            <a:prstGeom prst="rect">
              <a:avLst/>
            </a:prstGeom>
            <a:ln w="19050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1525" y="4221163"/>
              <a:ext cx="2798763" cy="2376487"/>
            </a:xfrm>
            <a:prstGeom prst="rect">
              <a:avLst/>
            </a:prstGeom>
            <a:ln w="19050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1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1676" y="4204777"/>
              <a:ext cx="2952750" cy="2387600"/>
            </a:xfrm>
            <a:prstGeom prst="rect">
              <a:avLst/>
            </a:prstGeom>
            <a:ln w="19050">
              <a:solidFill>
                <a:srgbClr val="0000FF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Моя-В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оя-ВиС" id="{FD19E4F2-3E4B-4579-BA1F-FCBDA7AECCCE}" vid="{6570945C-A214-4634-8A9D-6178DEA2A1E2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Моя-ВиС</Template>
  <TotalTime>2182</TotalTime>
  <Words>547</Words>
  <Application>Microsoft Office PowerPoint</Application>
  <PresentationFormat>Широкоэкранный</PresentationFormat>
  <Paragraphs>126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Trebuchet MS</vt:lpstr>
      <vt:lpstr>Моя-ВиС</vt:lpstr>
      <vt:lpstr>Путь, цепь, цикл. Связность графов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  § 20 Часть1 стр. 86 № 131, 132, 133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Случайные события. Вероятность</dc:title>
  <dc:creator>Nicola</dc:creator>
  <cp:lastModifiedBy>AV-server</cp:lastModifiedBy>
  <cp:revision>167</cp:revision>
  <cp:lastPrinted>2018-09-23T19:46:43Z</cp:lastPrinted>
  <dcterms:created xsi:type="dcterms:W3CDTF">2018-07-19T01:00:04Z</dcterms:created>
  <dcterms:modified xsi:type="dcterms:W3CDTF">2025-02-21T07:40:53Z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TC062561681049</vt:lpwstr>
  </property>
</Properties>
</file>