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6"/>
  </p:notesMasterIdLst>
  <p:sldIdLst>
    <p:sldId id="257" r:id="rId2"/>
    <p:sldId id="261" r:id="rId3"/>
    <p:sldId id="309" r:id="rId4"/>
    <p:sldId id="310" r:id="rId5"/>
    <p:sldId id="311" r:id="rId6"/>
    <p:sldId id="313" r:id="rId7"/>
    <p:sldId id="314" r:id="rId8"/>
    <p:sldId id="306" r:id="rId9"/>
    <p:sldId id="316" r:id="rId10"/>
    <p:sldId id="312" r:id="rId11"/>
    <p:sldId id="315" r:id="rId12"/>
    <p:sldId id="307" r:id="rId13"/>
    <p:sldId id="318" r:id="rId14"/>
    <p:sldId id="317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DDCF1-EB3B-47B0-81AC-277387E10CB5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9A195-6E34-401D-8A2E-707AF91D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4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492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4E612-0F27-4C4C-8E60-EF1E59BC9B3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46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DE9C2-CF16-4132-8D1D-79F43EE20C3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1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C10CA-FF1C-4449-88E1-3CFA89C6B0A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5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AD7E1-52E7-4A86-A90C-D0CB1785D51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6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1BAB0-1B3E-424D-8D7A-B7860C89C8D7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088834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08B65-2E16-4D9F-A7FA-EB1291C969E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17048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AAEED-7766-4B5E-BC0D-16803CD589F5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235752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DD9C4-04C5-42F8-99A6-A032E4E4780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5716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73F39-2599-47E9-99F2-387D9D98DE3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92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D44BD-2701-4983-B2AC-4E51D19E6A7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94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5E50D8-CE05-4878-A04D-FC6154FE090F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7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91952" y="980728"/>
            <a:ext cx="10008096" cy="4896544"/>
          </a:xfrm>
        </p:spPr>
        <p:txBody>
          <a:bodyPr>
            <a:normAutofit/>
          </a:bodyPr>
          <a:lstStyle/>
          <a:p>
            <a:pPr eaLnBrk="1" hangingPunct="1"/>
            <a: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ГРАФ.</a:t>
            </a:r>
            <a:b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Степень вершины</a:t>
            </a:r>
            <a:b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(валентность).</a:t>
            </a:r>
            <a:b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Свойства степеней</a:t>
            </a:r>
          </a:p>
        </p:txBody>
      </p:sp>
    </p:spTree>
    <p:extLst>
      <p:ext uri="{BB962C8B-B14F-4D97-AF65-F5344CB8AC3E}">
        <p14:creationId xmlns:p14="http://schemas.microsoft.com/office/powerpoint/2010/main" val="4030937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/>
              <a:t>Свойство степеней вершин</a:t>
            </a:r>
            <a:endParaRPr lang="ru-RU" b="1" dirty="0"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35360" y="1052736"/>
            <a:ext cx="10369152" cy="102176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ru-RU" altLang="ru-RU" sz="3200" dirty="0"/>
              <a:t>Если в двух графах поровну вершин и поровну ребер, то такие графы не обязательно одинаковы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775520" y="2302757"/>
            <a:ext cx="2448272" cy="2551348"/>
            <a:chOff x="1775520" y="2547794"/>
            <a:chExt cx="2192982" cy="2441105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 flipV="1">
              <a:off x="2108869" y="4329519"/>
              <a:ext cx="1627001" cy="542056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3635152" y="2869825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3590720" y="465555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942195" y="4149080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464332" y="2527777"/>
            <a:ext cx="4240180" cy="2128034"/>
            <a:chOff x="1775520" y="2547794"/>
            <a:chExt cx="4025875" cy="1914774"/>
          </a:xfrm>
        </p:grpSpPr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" name="Line 7"/>
            <p:cNvSpPr>
              <a:spLocks noChangeShapeType="1"/>
            </p:cNvSpPr>
            <p:nvPr/>
          </p:nvSpPr>
          <p:spPr bwMode="auto">
            <a:xfrm>
              <a:off x="3819518" y="3053259"/>
              <a:ext cx="1648527" cy="87979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9" name="Oval 10"/>
            <p:cNvSpPr>
              <a:spLocks noChangeArrowheads="1"/>
            </p:cNvSpPr>
            <p:nvPr/>
          </p:nvSpPr>
          <p:spPr bwMode="auto">
            <a:xfrm>
              <a:off x="3652843" y="2861133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0" name="Oval 10"/>
            <p:cNvSpPr>
              <a:spLocks noChangeArrowheads="1"/>
            </p:cNvSpPr>
            <p:nvPr/>
          </p:nvSpPr>
          <p:spPr bwMode="auto">
            <a:xfrm>
              <a:off x="5468045" y="3815732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2" name="Oval 10"/>
            <p:cNvSpPr>
              <a:spLocks noChangeArrowheads="1"/>
            </p:cNvSpPr>
            <p:nvPr/>
          </p:nvSpPr>
          <p:spPr bwMode="auto">
            <a:xfrm>
              <a:off x="1942195" y="4149081"/>
              <a:ext cx="333350" cy="31348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983432" y="5207417"/>
            <a:ext cx="11089232" cy="646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3200" dirty="0"/>
              <a:t>В графах по 4 вершины и по 3 ребра, но графы не одинаковы</a:t>
            </a:r>
          </a:p>
        </p:txBody>
      </p:sp>
    </p:spTree>
    <p:extLst>
      <p:ext uri="{BB962C8B-B14F-4D97-AF65-F5344CB8AC3E}">
        <p14:creationId xmlns:p14="http://schemas.microsoft.com/office/powerpoint/2010/main" val="3885072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52284" cy="764703"/>
          </a:xfrm>
        </p:spPr>
        <p:txBody>
          <a:bodyPr>
            <a:noAutofit/>
          </a:bodyPr>
          <a:lstStyle/>
          <a:p>
            <a:r>
              <a:rPr lang="ru-RU" dirty="0">
                <a:latin typeface="+mn-lt"/>
              </a:rPr>
              <a:t>Определите степень вершин графа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2207568" y="692696"/>
            <a:ext cx="6552728" cy="2952328"/>
            <a:chOff x="2532063" y="1052513"/>
            <a:chExt cx="6732587" cy="3029823"/>
          </a:xfrm>
        </p:grpSpPr>
        <p:cxnSp>
          <p:nvCxnSpPr>
            <p:cNvPr id="42" name="Прямая со стрелкой 41"/>
            <p:cNvCxnSpPr>
              <a:stCxn id="37" idx="2"/>
              <a:endCxn id="38" idx="7"/>
            </p:cNvCxnSpPr>
            <p:nvPr/>
          </p:nvCxnSpPr>
          <p:spPr>
            <a:xfrm flipH="1">
              <a:off x="3084513" y="1376363"/>
              <a:ext cx="2425700" cy="108585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>
              <a:stCxn id="39" idx="2"/>
              <a:endCxn id="38" idx="6"/>
            </p:cNvCxnSpPr>
            <p:nvPr/>
          </p:nvCxnSpPr>
          <p:spPr>
            <a:xfrm flipH="1">
              <a:off x="3179763" y="2690813"/>
              <a:ext cx="1332414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>
              <a:stCxn id="41" idx="2"/>
              <a:endCxn id="40" idx="6"/>
            </p:cNvCxnSpPr>
            <p:nvPr/>
          </p:nvCxnSpPr>
          <p:spPr>
            <a:xfrm flipH="1">
              <a:off x="7235825" y="2690813"/>
              <a:ext cx="1381125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>
              <a:stCxn id="37" idx="3"/>
              <a:endCxn id="39" idx="7"/>
            </p:cNvCxnSpPr>
            <p:nvPr/>
          </p:nvCxnSpPr>
          <p:spPr>
            <a:xfrm flipH="1">
              <a:off x="5066378" y="1605359"/>
              <a:ext cx="538688" cy="856458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>
              <a:stCxn id="37" idx="5"/>
              <a:endCxn id="40" idx="1"/>
            </p:cNvCxnSpPr>
            <p:nvPr/>
          </p:nvCxnSpPr>
          <p:spPr>
            <a:xfrm>
              <a:off x="6063060" y="1605360"/>
              <a:ext cx="619918" cy="856456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>
              <a:endCxn id="41" idx="1"/>
            </p:cNvCxnSpPr>
            <p:nvPr/>
          </p:nvCxnSpPr>
          <p:spPr>
            <a:xfrm>
              <a:off x="6157913" y="1376363"/>
              <a:ext cx="2553891" cy="1085454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>
              <a:stCxn id="40" idx="2"/>
              <a:endCxn id="39" idx="6"/>
            </p:cNvCxnSpPr>
            <p:nvPr/>
          </p:nvCxnSpPr>
          <p:spPr>
            <a:xfrm flipH="1">
              <a:off x="5161465" y="2690813"/>
              <a:ext cx="1426661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>
              <a:stCxn id="41" idx="4"/>
              <a:endCxn id="54" idx="7"/>
            </p:cNvCxnSpPr>
            <p:nvPr/>
          </p:nvCxnSpPr>
          <p:spPr>
            <a:xfrm flipH="1">
              <a:off x="8204549" y="3014663"/>
              <a:ext cx="736251" cy="49119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>
              <a:stCxn id="52" idx="1"/>
              <a:endCxn id="38" idx="4"/>
            </p:cNvCxnSpPr>
            <p:nvPr/>
          </p:nvCxnSpPr>
          <p:spPr>
            <a:xfrm flipH="1" flipV="1">
              <a:off x="2855913" y="3014663"/>
              <a:ext cx="518817" cy="49119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>
              <a:stCxn id="53" idx="2"/>
              <a:endCxn id="52" idx="6"/>
            </p:cNvCxnSpPr>
            <p:nvPr/>
          </p:nvCxnSpPr>
          <p:spPr>
            <a:xfrm flipH="1" flipV="1">
              <a:off x="3927576" y="3734849"/>
              <a:ext cx="1582636" cy="23637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>
              <a:stCxn id="54" idx="2"/>
              <a:endCxn id="53" idx="6"/>
            </p:cNvCxnSpPr>
            <p:nvPr/>
          </p:nvCxnSpPr>
          <p:spPr>
            <a:xfrm flipH="1">
              <a:off x="6157912" y="3734849"/>
              <a:ext cx="1493791" cy="23637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 стрелкой 66"/>
            <p:cNvCxnSpPr>
              <a:stCxn id="53" idx="1"/>
              <a:endCxn id="39" idx="5"/>
            </p:cNvCxnSpPr>
            <p:nvPr/>
          </p:nvCxnSpPr>
          <p:spPr>
            <a:xfrm flipH="1" flipV="1">
              <a:off x="5066378" y="2919809"/>
              <a:ext cx="538688" cy="609681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 стрелкой 67"/>
            <p:cNvCxnSpPr>
              <a:stCxn id="52" idx="7"/>
              <a:endCxn id="39" idx="3"/>
            </p:cNvCxnSpPr>
            <p:nvPr/>
          </p:nvCxnSpPr>
          <p:spPr>
            <a:xfrm flipV="1">
              <a:off x="3832722" y="2919809"/>
              <a:ext cx="774541" cy="586043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>
              <a:stCxn id="54" idx="1"/>
              <a:endCxn id="40" idx="5"/>
            </p:cNvCxnSpPr>
            <p:nvPr/>
          </p:nvCxnSpPr>
          <p:spPr>
            <a:xfrm flipH="1" flipV="1">
              <a:off x="7140971" y="2919809"/>
              <a:ext cx="605586" cy="586043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Овал 36"/>
            <p:cNvSpPr/>
            <p:nvPr/>
          </p:nvSpPr>
          <p:spPr>
            <a:xfrm>
              <a:off x="5510213" y="105251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1</a:t>
              </a:r>
            </a:p>
          </p:txBody>
        </p:sp>
        <p:sp>
          <p:nvSpPr>
            <p:cNvPr id="41" name="Овал 40"/>
            <p:cNvSpPr/>
            <p:nvPr/>
          </p:nvSpPr>
          <p:spPr>
            <a:xfrm>
              <a:off x="8616950" y="236696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5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2532063" y="236696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39" name="Овал 38"/>
            <p:cNvSpPr/>
            <p:nvPr/>
          </p:nvSpPr>
          <p:spPr>
            <a:xfrm>
              <a:off x="4512177" y="2366963"/>
              <a:ext cx="649288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3</a:t>
              </a:r>
            </a:p>
          </p:txBody>
        </p:sp>
        <p:sp>
          <p:nvSpPr>
            <p:cNvPr id="52" name="Овал 51"/>
            <p:cNvSpPr/>
            <p:nvPr/>
          </p:nvSpPr>
          <p:spPr>
            <a:xfrm>
              <a:off x="3279876" y="3410999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6</a:t>
              </a:r>
            </a:p>
          </p:txBody>
        </p:sp>
        <p:sp>
          <p:nvSpPr>
            <p:cNvPr id="53" name="Овал 52"/>
            <p:cNvSpPr/>
            <p:nvPr/>
          </p:nvSpPr>
          <p:spPr>
            <a:xfrm>
              <a:off x="5510213" y="3434636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7</a:t>
              </a:r>
            </a:p>
          </p:txBody>
        </p:sp>
        <p:sp>
          <p:nvSpPr>
            <p:cNvPr id="40" name="Овал 39"/>
            <p:cNvSpPr/>
            <p:nvPr/>
          </p:nvSpPr>
          <p:spPr>
            <a:xfrm>
              <a:off x="6588125" y="236696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4</a:t>
              </a:r>
            </a:p>
          </p:txBody>
        </p:sp>
        <p:cxnSp>
          <p:nvCxnSpPr>
            <p:cNvPr id="77" name="Прямая со стрелкой 76"/>
            <p:cNvCxnSpPr>
              <a:stCxn id="54" idx="1"/>
              <a:endCxn id="39" idx="5"/>
            </p:cNvCxnSpPr>
            <p:nvPr/>
          </p:nvCxnSpPr>
          <p:spPr>
            <a:xfrm flipH="1" flipV="1">
              <a:off x="5066378" y="2919811"/>
              <a:ext cx="2680178" cy="586041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Овал 53"/>
            <p:cNvSpPr/>
            <p:nvPr/>
          </p:nvSpPr>
          <p:spPr>
            <a:xfrm>
              <a:off x="7651703" y="3410999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8</a:t>
              </a:r>
            </a:p>
          </p:txBody>
        </p:sp>
      </p:grpSp>
      <p:sp>
        <p:nvSpPr>
          <p:cNvPr id="76" name="Text Box 3"/>
          <p:cNvSpPr txBox="1">
            <a:spLocks noChangeArrowheads="1"/>
          </p:cNvSpPr>
          <p:nvPr/>
        </p:nvSpPr>
        <p:spPr bwMode="auto">
          <a:xfrm>
            <a:off x="1276004" y="3912640"/>
            <a:ext cx="994317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 eaLnBrk="1" hangingPunct="1"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ru-RU" altLang="ru-RU" dirty="0">
                <a:latin typeface="+mn-lt"/>
              </a:rPr>
              <a:t>Перечислите в порядке возрастания номеров все вершины четной степени?</a:t>
            </a:r>
          </a:p>
          <a:p>
            <a:pPr marL="514350" indent="-514350" eaLnBrk="1" hangingPunct="1"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ru-RU" altLang="ru-RU" dirty="0">
                <a:latin typeface="+mn-lt"/>
              </a:rPr>
              <a:t>Сколько вершин имеют степень 3?</a:t>
            </a:r>
          </a:p>
          <a:p>
            <a:pPr marL="514350" indent="-514350" eaLnBrk="1" hangingPunct="1"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ru-RU" altLang="ru-RU" sz="3200" dirty="0">
                <a:latin typeface="+mn-lt"/>
              </a:rPr>
              <a:t>Перечислите в порядке возрастания номеров все вершины степени 4?</a:t>
            </a:r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2926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2" name="Picture 2" descr="https://upload.wikimedia.org/wikipedia/commons/thumb/2/25/Block_graph.svg/1200px-Block_graph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702766"/>
            <a:ext cx="7224737" cy="462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52284" cy="764703"/>
          </a:xfrm>
        </p:spPr>
        <p:txBody>
          <a:bodyPr>
            <a:noAutofit/>
          </a:bodyPr>
          <a:lstStyle/>
          <a:p>
            <a:r>
              <a:rPr lang="ru-RU" dirty="0">
                <a:latin typeface="+mn-lt"/>
              </a:rPr>
              <a:t>Определите степень вершин графа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919536" y="5332619"/>
            <a:ext cx="99431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 eaLnBrk="1" hangingPunct="1"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ru-RU" altLang="ru-RU" dirty="0">
                <a:latin typeface="+mn-lt"/>
              </a:rPr>
              <a:t>Сколько вершин имеют нечетную степень?</a:t>
            </a:r>
          </a:p>
          <a:p>
            <a:pPr marL="514350" indent="-514350"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ru-RU" altLang="ru-RU" dirty="0">
                <a:latin typeface="+mn-lt"/>
              </a:rPr>
              <a:t>Сколько вершин имеют степень 4?</a:t>
            </a:r>
          </a:p>
          <a:p>
            <a:pPr marL="514350" indent="-514350" eaLnBrk="1" hangingPunct="1">
              <a:spcBef>
                <a:spcPts val="0"/>
              </a:spcBef>
              <a:buClrTx/>
              <a:buSzTx/>
              <a:buFont typeface="+mj-lt"/>
              <a:buAutoNum type="arabicPeriod"/>
            </a:pPr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58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52284" cy="764703"/>
          </a:xfrm>
        </p:spPr>
        <p:txBody>
          <a:bodyPr>
            <a:noAutofit/>
          </a:bodyPr>
          <a:lstStyle/>
          <a:p>
            <a:r>
              <a:rPr lang="ru-RU" dirty="0">
                <a:latin typeface="+mn-lt"/>
              </a:rPr>
              <a:t>Решение задач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07368" y="908720"/>
            <a:ext cx="993710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dirty="0">
                <a:latin typeface="+mn-lt"/>
              </a:rPr>
              <a:t>В некотором графе 4 вершины, степени которых равны: 3,3,4,4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dirty="0">
                <a:latin typeface="+mn-lt"/>
              </a:rPr>
              <a:t>Сколько петель в этом графе?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6772538" y="1608130"/>
            <a:ext cx="3759491" cy="2232944"/>
            <a:chOff x="3049292" y="765270"/>
            <a:chExt cx="3862682" cy="2291555"/>
          </a:xfrm>
        </p:grpSpPr>
        <p:cxnSp>
          <p:nvCxnSpPr>
            <p:cNvPr id="7" name="Прямая со стрелкой 6"/>
            <p:cNvCxnSpPr>
              <a:stCxn id="21" idx="6"/>
              <a:endCxn id="22" idx="2"/>
            </p:cNvCxnSpPr>
            <p:nvPr/>
          </p:nvCxnSpPr>
          <p:spPr>
            <a:xfrm>
              <a:off x="3696993" y="1089120"/>
              <a:ext cx="2567281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>
              <a:stCxn id="22" idx="4"/>
              <a:endCxn id="26" idx="0"/>
            </p:cNvCxnSpPr>
            <p:nvPr/>
          </p:nvCxnSpPr>
          <p:spPr>
            <a:xfrm>
              <a:off x="6588124" y="1412970"/>
              <a:ext cx="0" cy="99615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>
              <a:stCxn id="26" idx="2"/>
              <a:endCxn id="23" idx="6"/>
            </p:cNvCxnSpPr>
            <p:nvPr/>
          </p:nvCxnSpPr>
          <p:spPr>
            <a:xfrm flipH="1">
              <a:off x="3698579" y="2732975"/>
              <a:ext cx="2565695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>
              <a:stCxn id="22" idx="3"/>
              <a:endCxn id="23" idx="7"/>
            </p:cNvCxnSpPr>
            <p:nvPr/>
          </p:nvCxnSpPr>
          <p:spPr>
            <a:xfrm flipH="1">
              <a:off x="3603494" y="1318117"/>
              <a:ext cx="2755634" cy="1185861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3049292" y="765270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1</a:t>
              </a:r>
            </a:p>
          </p:txBody>
        </p:sp>
        <p:sp>
          <p:nvSpPr>
            <p:cNvPr id="22" name="Овал 21"/>
            <p:cNvSpPr/>
            <p:nvPr/>
          </p:nvSpPr>
          <p:spPr>
            <a:xfrm>
              <a:off x="6264274" y="765270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3049292" y="2409125"/>
              <a:ext cx="649288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3</a:t>
              </a:r>
            </a:p>
          </p:txBody>
        </p:sp>
        <p:sp>
          <p:nvSpPr>
            <p:cNvPr id="26" name="Овал 25"/>
            <p:cNvSpPr/>
            <p:nvPr/>
          </p:nvSpPr>
          <p:spPr>
            <a:xfrm>
              <a:off x="6264274" y="2409125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4</a:t>
              </a:r>
            </a:p>
          </p:txBody>
        </p:sp>
        <p:cxnSp>
          <p:nvCxnSpPr>
            <p:cNvPr id="27" name="Прямая со стрелкой 26"/>
            <p:cNvCxnSpPr>
              <a:stCxn id="21" idx="4"/>
              <a:endCxn id="23" idx="0"/>
            </p:cNvCxnSpPr>
            <p:nvPr/>
          </p:nvCxnSpPr>
          <p:spPr>
            <a:xfrm>
              <a:off x="3373143" y="1412970"/>
              <a:ext cx="793" cy="99615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780250" y="2868618"/>
            <a:ext cx="3838219" cy="3283351"/>
            <a:chOff x="7279073" y="2688790"/>
            <a:chExt cx="3838219" cy="3283351"/>
          </a:xfrm>
        </p:grpSpPr>
        <p:sp>
          <p:nvSpPr>
            <p:cNvPr id="62" name="Овал 61"/>
            <p:cNvSpPr/>
            <p:nvPr/>
          </p:nvSpPr>
          <p:spPr>
            <a:xfrm>
              <a:off x="10434410" y="5289259"/>
              <a:ext cx="682882" cy="682882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7279073" y="2688790"/>
              <a:ext cx="682882" cy="682882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1" name="Группа 50"/>
            <p:cNvGrpSpPr/>
            <p:nvPr/>
          </p:nvGrpSpPr>
          <p:grpSpPr>
            <a:xfrm>
              <a:off x="7305316" y="3212976"/>
              <a:ext cx="3759491" cy="2232944"/>
              <a:chOff x="3049292" y="765270"/>
              <a:chExt cx="3862682" cy="2291555"/>
            </a:xfrm>
          </p:grpSpPr>
          <p:cxnSp>
            <p:nvCxnSpPr>
              <p:cNvPr id="52" name="Прямая со стрелкой 51"/>
              <p:cNvCxnSpPr>
                <a:stCxn id="56" idx="6"/>
                <a:endCxn id="57" idx="2"/>
              </p:cNvCxnSpPr>
              <p:nvPr/>
            </p:nvCxnSpPr>
            <p:spPr>
              <a:xfrm>
                <a:off x="3696993" y="1089120"/>
                <a:ext cx="2567281" cy="0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 стрелкой 52"/>
              <p:cNvCxnSpPr>
                <a:stCxn id="57" idx="4"/>
                <a:endCxn id="59" idx="0"/>
              </p:cNvCxnSpPr>
              <p:nvPr/>
            </p:nvCxnSpPr>
            <p:spPr>
              <a:xfrm>
                <a:off x="6588124" y="1412970"/>
                <a:ext cx="0" cy="996155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 стрелкой 53"/>
              <p:cNvCxnSpPr>
                <a:stCxn id="59" idx="2"/>
                <a:endCxn id="58" idx="6"/>
              </p:cNvCxnSpPr>
              <p:nvPr/>
            </p:nvCxnSpPr>
            <p:spPr>
              <a:xfrm flipH="1">
                <a:off x="3698579" y="2732975"/>
                <a:ext cx="2565695" cy="0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 стрелкой 54"/>
              <p:cNvCxnSpPr>
                <a:stCxn id="57" idx="3"/>
                <a:endCxn id="58" idx="7"/>
              </p:cNvCxnSpPr>
              <p:nvPr/>
            </p:nvCxnSpPr>
            <p:spPr>
              <a:xfrm flipH="1">
                <a:off x="3603494" y="1318117"/>
                <a:ext cx="2755634" cy="1185861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Овал 55"/>
              <p:cNvSpPr/>
              <p:nvPr/>
            </p:nvSpPr>
            <p:spPr>
              <a:xfrm>
                <a:off x="3049292" y="765270"/>
                <a:ext cx="647700" cy="647700"/>
              </a:xfrm>
              <a:prstGeom prst="ellips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1</a:t>
                </a:r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6264274" y="765270"/>
                <a:ext cx="647700" cy="647700"/>
              </a:xfrm>
              <a:prstGeom prst="ellips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2</a:t>
                </a:r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3049292" y="2409125"/>
                <a:ext cx="649288" cy="647700"/>
              </a:xfrm>
              <a:prstGeom prst="ellips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3</a:t>
                </a:r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6264274" y="2409125"/>
                <a:ext cx="647700" cy="647700"/>
              </a:xfrm>
              <a:prstGeom prst="ellips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4</a:t>
                </a:r>
              </a:p>
            </p:txBody>
          </p:sp>
          <p:cxnSp>
            <p:nvCxnSpPr>
              <p:cNvPr id="60" name="Прямая со стрелкой 59"/>
              <p:cNvCxnSpPr>
                <a:stCxn id="56" idx="4"/>
                <a:endCxn id="58" idx="0"/>
              </p:cNvCxnSpPr>
              <p:nvPr/>
            </p:nvCxnSpPr>
            <p:spPr>
              <a:xfrm>
                <a:off x="3373143" y="1412970"/>
                <a:ext cx="793" cy="996155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Группа 63"/>
          <p:cNvGrpSpPr/>
          <p:nvPr/>
        </p:nvGrpSpPr>
        <p:grpSpPr>
          <a:xfrm>
            <a:off x="6772538" y="4193709"/>
            <a:ext cx="3759491" cy="2232944"/>
            <a:chOff x="3049292" y="765270"/>
            <a:chExt cx="3862682" cy="2291555"/>
          </a:xfrm>
        </p:grpSpPr>
        <p:cxnSp>
          <p:nvCxnSpPr>
            <p:cNvPr id="65" name="Прямая со стрелкой 64"/>
            <p:cNvCxnSpPr>
              <a:stCxn id="69" idx="6"/>
              <a:endCxn id="70" idx="2"/>
            </p:cNvCxnSpPr>
            <p:nvPr/>
          </p:nvCxnSpPr>
          <p:spPr>
            <a:xfrm>
              <a:off x="3696993" y="1089120"/>
              <a:ext cx="2567281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>
              <a:stCxn id="70" idx="4"/>
              <a:endCxn id="72" idx="0"/>
            </p:cNvCxnSpPr>
            <p:nvPr/>
          </p:nvCxnSpPr>
          <p:spPr>
            <a:xfrm>
              <a:off x="6588124" y="1412970"/>
              <a:ext cx="0" cy="99615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 стрелкой 66"/>
            <p:cNvCxnSpPr>
              <a:stCxn id="72" idx="2"/>
              <a:endCxn id="71" idx="6"/>
            </p:cNvCxnSpPr>
            <p:nvPr/>
          </p:nvCxnSpPr>
          <p:spPr>
            <a:xfrm flipH="1">
              <a:off x="3698579" y="2732975"/>
              <a:ext cx="2565695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 стрелкой 67"/>
            <p:cNvCxnSpPr>
              <a:stCxn id="70" idx="3"/>
              <a:endCxn id="71" idx="7"/>
            </p:cNvCxnSpPr>
            <p:nvPr/>
          </p:nvCxnSpPr>
          <p:spPr>
            <a:xfrm flipH="1">
              <a:off x="3603494" y="1318117"/>
              <a:ext cx="2755634" cy="1185861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Овал 68"/>
            <p:cNvSpPr/>
            <p:nvPr/>
          </p:nvSpPr>
          <p:spPr>
            <a:xfrm>
              <a:off x="3049292" y="765270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1</a:t>
              </a:r>
            </a:p>
          </p:txBody>
        </p:sp>
        <p:sp>
          <p:nvSpPr>
            <p:cNvPr id="70" name="Овал 69"/>
            <p:cNvSpPr/>
            <p:nvPr/>
          </p:nvSpPr>
          <p:spPr>
            <a:xfrm>
              <a:off x="6264274" y="765270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71" name="Овал 70"/>
            <p:cNvSpPr/>
            <p:nvPr/>
          </p:nvSpPr>
          <p:spPr>
            <a:xfrm>
              <a:off x="3049292" y="2409125"/>
              <a:ext cx="649288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3</a:t>
              </a:r>
            </a:p>
          </p:txBody>
        </p:sp>
        <p:sp>
          <p:nvSpPr>
            <p:cNvPr id="72" name="Овал 71"/>
            <p:cNvSpPr/>
            <p:nvPr/>
          </p:nvSpPr>
          <p:spPr>
            <a:xfrm>
              <a:off x="6264274" y="2409125"/>
              <a:ext cx="647700" cy="647700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4</a:t>
              </a:r>
            </a:p>
          </p:txBody>
        </p:sp>
        <p:cxnSp>
          <p:nvCxnSpPr>
            <p:cNvPr id="73" name="Прямая со стрелкой 72"/>
            <p:cNvCxnSpPr>
              <a:stCxn id="69" idx="4"/>
              <a:endCxn id="71" idx="0"/>
            </p:cNvCxnSpPr>
            <p:nvPr/>
          </p:nvCxnSpPr>
          <p:spPr>
            <a:xfrm>
              <a:off x="3373143" y="1412970"/>
              <a:ext cx="793" cy="99615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>
              <a:stCxn id="69" idx="4"/>
              <a:endCxn id="72" idx="2"/>
            </p:cNvCxnSpPr>
            <p:nvPr/>
          </p:nvCxnSpPr>
          <p:spPr>
            <a:xfrm>
              <a:off x="3373143" y="1412970"/>
              <a:ext cx="2891131" cy="132000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>
              <a:stCxn id="72" idx="0"/>
              <a:endCxn id="69" idx="6"/>
            </p:cNvCxnSpPr>
            <p:nvPr/>
          </p:nvCxnSpPr>
          <p:spPr>
            <a:xfrm flipH="1" flipV="1">
              <a:off x="3696992" y="1089120"/>
              <a:ext cx="2891132" cy="1320005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237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5400" y="692696"/>
            <a:ext cx="113052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Домашнее задание:</a:t>
            </a:r>
          </a:p>
          <a:p>
            <a:endParaRPr lang="ru-RU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§ </a:t>
            </a:r>
            <a:r>
              <a:rPr lang="ru-RU" sz="8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19 стр</a:t>
            </a:r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.83</a:t>
            </a:r>
          </a:p>
          <a:p>
            <a:r>
              <a:rPr lang="ru-RU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№ 125, 130</a:t>
            </a:r>
          </a:p>
        </p:txBody>
      </p:sp>
    </p:spTree>
    <p:extLst>
      <p:ext uri="{BB962C8B-B14F-4D97-AF65-F5344CB8AC3E}">
        <p14:creationId xmlns:p14="http://schemas.microsoft.com/office/powerpoint/2010/main" val="262580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/>
          <a:lstStyle/>
          <a:p>
            <a:pPr eaLnBrk="1" hangingPunct="1"/>
            <a:r>
              <a:rPr lang="ru-RU" dirty="0">
                <a:latin typeface="+mn-lt"/>
              </a:rPr>
              <a:t>Степень вершины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15385" y="908616"/>
            <a:ext cx="11161229" cy="2674599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588" indent="-1588" algn="just" eaLnBrk="1" hangingPunct="1">
              <a:buNone/>
            </a:pPr>
            <a:r>
              <a:rPr lang="ru-RU" sz="3200" dirty="0"/>
              <a:t>Количество рёбер, выходящих из вершины графа, называется </a:t>
            </a:r>
            <a:r>
              <a:rPr lang="ru-RU" sz="3200" b="1" i="1" dirty="0">
                <a:solidFill>
                  <a:srgbClr val="0000CC"/>
                </a:solidFill>
              </a:rPr>
              <a:t>степенью вершины</a:t>
            </a:r>
            <a:r>
              <a:rPr lang="ru-RU" sz="3200" dirty="0"/>
              <a:t>. </a:t>
            </a:r>
          </a:p>
          <a:p>
            <a:pPr marL="1588" indent="-1588" algn="just">
              <a:buNone/>
            </a:pPr>
            <a:r>
              <a:rPr lang="ru-RU" altLang="ru-RU" sz="3200" dirty="0"/>
              <a:t>Иногда степень вершины  называют валентностью.</a:t>
            </a:r>
          </a:p>
          <a:p>
            <a:pPr marL="1588" indent="-1588" algn="just" eaLnBrk="1" hangingPunct="1">
              <a:buNone/>
            </a:pPr>
            <a:r>
              <a:rPr lang="ru-RU" sz="3200" dirty="0"/>
              <a:t>Вершина графа, имеющая нечётную степень, называется </a:t>
            </a:r>
            <a:r>
              <a:rPr lang="ru-RU" sz="3200" b="1" i="1" dirty="0">
                <a:solidFill>
                  <a:srgbClr val="0000CC"/>
                </a:solidFill>
              </a:rPr>
              <a:t>нечетной</a:t>
            </a:r>
            <a:r>
              <a:rPr lang="ru-RU" sz="3200" dirty="0"/>
              <a:t>, а чётную степень – </a:t>
            </a:r>
            <a:r>
              <a:rPr lang="ru-RU" sz="3200" b="1" i="1" dirty="0">
                <a:solidFill>
                  <a:srgbClr val="0000CC"/>
                </a:solidFill>
              </a:rPr>
              <a:t>чётной</a:t>
            </a:r>
            <a:r>
              <a:rPr lang="ru-RU" sz="3200" dirty="0"/>
              <a:t>. 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7634287" y="3860006"/>
            <a:ext cx="0" cy="180022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221" name="Line 8"/>
          <p:cNvSpPr>
            <a:spLocks noChangeShapeType="1"/>
          </p:cNvSpPr>
          <p:nvPr/>
        </p:nvSpPr>
        <p:spPr bwMode="auto">
          <a:xfrm flipH="1">
            <a:off x="6697662" y="4796630"/>
            <a:ext cx="2017712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879600" y="5733256"/>
            <a:ext cx="3451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i="1" dirty="0">
                <a:solidFill>
                  <a:srgbClr val="0000CC"/>
                </a:solidFill>
              </a:rPr>
              <a:t>Нечётная степень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6096000" y="5733256"/>
            <a:ext cx="3051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i="1">
                <a:solidFill>
                  <a:srgbClr val="0000CC"/>
                </a:solidFill>
              </a:rPr>
              <a:t>Чётная степень</a:t>
            </a:r>
          </a:p>
        </p:txBody>
      </p:sp>
      <p:sp>
        <p:nvSpPr>
          <p:cNvPr id="9224" name="Line 14"/>
          <p:cNvSpPr>
            <a:spLocks noChangeShapeType="1"/>
          </p:cNvSpPr>
          <p:nvPr/>
        </p:nvSpPr>
        <p:spPr bwMode="auto">
          <a:xfrm>
            <a:off x="3675062" y="4002880"/>
            <a:ext cx="0" cy="1512888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225" name="Line 15"/>
          <p:cNvSpPr>
            <a:spLocks noChangeShapeType="1"/>
          </p:cNvSpPr>
          <p:nvPr/>
        </p:nvSpPr>
        <p:spPr bwMode="auto">
          <a:xfrm flipH="1">
            <a:off x="2306638" y="3931444"/>
            <a:ext cx="1368425" cy="1368425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226" name="Line 16"/>
          <p:cNvSpPr>
            <a:spLocks noChangeShapeType="1"/>
          </p:cNvSpPr>
          <p:nvPr/>
        </p:nvSpPr>
        <p:spPr bwMode="auto">
          <a:xfrm>
            <a:off x="3675062" y="3931443"/>
            <a:ext cx="1295400" cy="12954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3602037" y="3860006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7562850" y="472519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816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/>
          <a:lstStyle/>
          <a:p>
            <a:pPr eaLnBrk="1" hangingPunct="1"/>
            <a:r>
              <a:rPr lang="ru-RU" dirty="0">
                <a:latin typeface="+mn-lt"/>
              </a:rPr>
              <a:t>Степень вершины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53362" y="673912"/>
            <a:ext cx="10621180" cy="122413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dirty="0"/>
              <a:t>Если ребро соединяет вершину с этой же вершиной (ребро образует петлю), то такое ребро считается дважды.</a:t>
            </a:r>
            <a:endParaRPr lang="ru-RU" altLang="ru-RU" sz="3300" dirty="0"/>
          </a:p>
        </p:txBody>
      </p:sp>
      <p:pic>
        <p:nvPicPr>
          <p:cNvPr id="13" name="Picture 8" descr="C:\Алина\ШКОЛА\ДМ\Дистобуч\ДИСТОБУЧ 2022-2023\7. Март\27.02 - 03.03\вер-7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96"/>
          <a:stretch>
            <a:fillRect/>
          </a:stretch>
        </p:blipFill>
        <p:spPr bwMode="auto">
          <a:xfrm>
            <a:off x="191345" y="2348880"/>
            <a:ext cx="4464496" cy="2807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99856" y="2142605"/>
            <a:ext cx="720079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/>
              <a:t>На рисунке вершины </a:t>
            </a:r>
            <a:r>
              <a:rPr lang="ru-RU" sz="3200" i="1" dirty="0"/>
              <a:t>A</a:t>
            </a:r>
            <a:r>
              <a:rPr lang="ru-RU" sz="3200" dirty="0"/>
              <a:t> и B имеют степень 2, вершина </a:t>
            </a:r>
            <a:r>
              <a:rPr lang="ru-RU" sz="3200" i="1" dirty="0"/>
              <a:t>D</a:t>
            </a:r>
            <a:r>
              <a:rPr lang="ru-RU" sz="3200" dirty="0"/>
              <a:t> имеет степень 0, вершина </a:t>
            </a:r>
            <a:r>
              <a:rPr lang="ru-RU" sz="3200" i="1" dirty="0"/>
              <a:t>C</a:t>
            </a:r>
            <a:r>
              <a:rPr lang="ru-RU" sz="3200" dirty="0"/>
              <a:t> имеет степень 3. Степень вершины </a:t>
            </a:r>
            <a:r>
              <a:rPr lang="ru-RU" sz="3200" i="1" dirty="0"/>
              <a:t>E</a:t>
            </a:r>
            <a:r>
              <a:rPr lang="ru-RU" sz="3200" dirty="0"/>
              <a:t> тоже равна 3, поскольку из нее идет одно ребро к вершине </a:t>
            </a:r>
            <a:r>
              <a:rPr lang="ru-RU" sz="3200" i="1" dirty="0"/>
              <a:t>C</a:t>
            </a:r>
            <a:r>
              <a:rPr lang="ru-RU" sz="3200" dirty="0"/>
              <a:t>, а еще одно ребро образует петлю: оба конца этого ребра входят в вершину </a:t>
            </a:r>
            <a:r>
              <a:rPr lang="ru-RU" sz="3200" i="1" dirty="0"/>
              <a:t>E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92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/>
          <a:lstStyle/>
          <a:p>
            <a:r>
              <a:rPr lang="ru-RU" b="1" dirty="0"/>
              <a:t>Свойство степеней вершин</a:t>
            </a:r>
            <a:endParaRPr lang="ru-RU" b="1" dirty="0"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35360" y="826865"/>
            <a:ext cx="11225217" cy="1211614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ru-RU" sz="3200" dirty="0"/>
              <a:t>У каждого ребра в графе два конца.  Поэтому  в любом графе </a:t>
            </a:r>
            <a:r>
              <a:rPr lang="ru-RU" sz="3200" b="1" dirty="0"/>
              <a:t>сумма степеней вершин  в два раза больше числа рёбер.</a:t>
            </a:r>
            <a:endParaRPr lang="ru-RU" altLang="ru-RU" sz="3200" dirty="0"/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95EC82E3-3B33-4DA6-ACE0-2076D70B06FD}"/>
              </a:ext>
            </a:extLst>
          </p:cNvPr>
          <p:cNvGrpSpPr/>
          <p:nvPr/>
        </p:nvGrpSpPr>
        <p:grpSpPr>
          <a:xfrm>
            <a:off x="1493248" y="2167871"/>
            <a:ext cx="3689407" cy="2697505"/>
            <a:chOff x="4512177" y="1052513"/>
            <a:chExt cx="4752473" cy="3470710"/>
          </a:xfrm>
        </p:grpSpPr>
        <p:cxnSp>
          <p:nvCxnSpPr>
            <p:cNvPr id="23" name="Прямая со стрелкой 22">
              <a:extLst>
                <a:ext uri="{FF2B5EF4-FFF2-40B4-BE49-F238E27FC236}">
                  <a16:creationId xmlns:a16="http://schemas.microsoft.com/office/drawing/2014/main" id="{0C2C2CB0-8555-49DF-A51D-7545851CBC7B}"/>
                </a:ext>
              </a:extLst>
            </p:cNvPr>
            <p:cNvCxnSpPr>
              <a:cxnSpLocks/>
              <a:stCxn id="39" idx="4"/>
              <a:endCxn id="38" idx="0"/>
            </p:cNvCxnSpPr>
            <p:nvPr/>
          </p:nvCxnSpPr>
          <p:spPr>
            <a:xfrm flipH="1">
              <a:off x="4836027" y="3014663"/>
              <a:ext cx="795" cy="860862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40A0DBC4-E4FA-4BFB-A775-EEDECB4BC4F4}"/>
                </a:ext>
              </a:extLst>
            </p:cNvPr>
            <p:cNvCxnSpPr>
              <a:cxnSpLocks/>
              <a:stCxn id="37" idx="2"/>
              <a:endCxn id="42" idx="6"/>
            </p:cNvCxnSpPr>
            <p:nvPr/>
          </p:nvCxnSpPr>
          <p:spPr>
            <a:xfrm flipH="1">
              <a:off x="7235825" y="2690813"/>
              <a:ext cx="1381125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34E737D6-9B31-497C-B68C-D4D4E63EB085}"/>
                </a:ext>
              </a:extLst>
            </p:cNvPr>
            <p:cNvCxnSpPr>
              <a:cxnSpLocks/>
              <a:stCxn id="36" idx="3"/>
              <a:endCxn id="39" idx="7"/>
            </p:cNvCxnSpPr>
            <p:nvPr/>
          </p:nvCxnSpPr>
          <p:spPr>
            <a:xfrm flipH="1">
              <a:off x="5066378" y="1605359"/>
              <a:ext cx="538688" cy="856458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>
              <a:extLst>
                <a:ext uri="{FF2B5EF4-FFF2-40B4-BE49-F238E27FC236}">
                  <a16:creationId xmlns:a16="http://schemas.microsoft.com/office/drawing/2014/main" id="{711980C5-9F0F-486D-AC09-753B6CE7F42A}"/>
                </a:ext>
              </a:extLst>
            </p:cNvPr>
            <p:cNvCxnSpPr>
              <a:cxnSpLocks/>
              <a:stCxn id="36" idx="5"/>
              <a:endCxn id="42" idx="1"/>
            </p:cNvCxnSpPr>
            <p:nvPr/>
          </p:nvCxnSpPr>
          <p:spPr>
            <a:xfrm>
              <a:off x="6063060" y="1605360"/>
              <a:ext cx="619918" cy="856456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86B65254-235F-4FD7-997F-C712079F588D}"/>
                </a:ext>
              </a:extLst>
            </p:cNvPr>
            <p:cNvCxnSpPr>
              <a:cxnSpLocks/>
              <a:stCxn id="42" idx="2"/>
              <a:endCxn id="39" idx="6"/>
            </p:cNvCxnSpPr>
            <p:nvPr/>
          </p:nvCxnSpPr>
          <p:spPr>
            <a:xfrm flipH="1">
              <a:off x="5161465" y="2690813"/>
              <a:ext cx="1426661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>
              <a:extLst>
                <a:ext uri="{FF2B5EF4-FFF2-40B4-BE49-F238E27FC236}">
                  <a16:creationId xmlns:a16="http://schemas.microsoft.com/office/drawing/2014/main" id="{7053F156-01A8-47F5-91EF-386A453488EB}"/>
                </a:ext>
              </a:extLst>
            </p:cNvPr>
            <p:cNvCxnSpPr>
              <a:cxnSpLocks/>
              <a:stCxn id="40" idx="2"/>
              <a:endCxn id="38" idx="6"/>
            </p:cNvCxnSpPr>
            <p:nvPr/>
          </p:nvCxnSpPr>
          <p:spPr>
            <a:xfrm flipH="1">
              <a:off x="5159877" y="4199374"/>
              <a:ext cx="1420923" cy="0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>
              <a:extLst>
                <a:ext uri="{FF2B5EF4-FFF2-40B4-BE49-F238E27FC236}">
                  <a16:creationId xmlns:a16="http://schemas.microsoft.com/office/drawing/2014/main" id="{40117D29-EAAD-489D-BECE-F02AFA310F76}"/>
                </a:ext>
              </a:extLst>
            </p:cNvPr>
            <p:cNvCxnSpPr>
              <a:cxnSpLocks/>
              <a:stCxn id="40" idx="0"/>
              <a:endCxn id="42" idx="4"/>
            </p:cNvCxnSpPr>
            <p:nvPr/>
          </p:nvCxnSpPr>
          <p:spPr>
            <a:xfrm flipV="1">
              <a:off x="6904650" y="3014662"/>
              <a:ext cx="7326" cy="860862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E1058CD7-6830-4E1E-8D61-09E024BB3DE7}"/>
                </a:ext>
              </a:extLst>
            </p:cNvPr>
            <p:cNvSpPr/>
            <p:nvPr/>
          </p:nvSpPr>
          <p:spPr>
            <a:xfrm>
              <a:off x="5510213" y="105251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37" name="Овал 36">
              <a:extLst>
                <a:ext uri="{FF2B5EF4-FFF2-40B4-BE49-F238E27FC236}">
                  <a16:creationId xmlns:a16="http://schemas.microsoft.com/office/drawing/2014/main" id="{92F80512-CC92-4919-8483-586FCFBBC31C}"/>
                </a:ext>
              </a:extLst>
            </p:cNvPr>
            <p:cNvSpPr/>
            <p:nvPr/>
          </p:nvSpPr>
          <p:spPr>
            <a:xfrm>
              <a:off x="8616950" y="236696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1</a:t>
              </a:r>
            </a:p>
          </p:txBody>
        </p:sp>
        <p:sp>
          <p:nvSpPr>
            <p:cNvPr id="38" name="Овал 37">
              <a:extLst>
                <a:ext uri="{FF2B5EF4-FFF2-40B4-BE49-F238E27FC236}">
                  <a16:creationId xmlns:a16="http://schemas.microsoft.com/office/drawing/2014/main" id="{E007A633-7CFF-4B37-8C5B-2D5B101F2B72}"/>
                </a:ext>
              </a:extLst>
            </p:cNvPr>
            <p:cNvSpPr/>
            <p:nvPr/>
          </p:nvSpPr>
          <p:spPr>
            <a:xfrm>
              <a:off x="4512177" y="3875524"/>
              <a:ext cx="647700" cy="647699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39" name="Овал 38">
              <a:extLst>
                <a:ext uri="{FF2B5EF4-FFF2-40B4-BE49-F238E27FC236}">
                  <a16:creationId xmlns:a16="http://schemas.microsoft.com/office/drawing/2014/main" id="{8DC663E4-3ED3-425A-B401-D243B8B79E80}"/>
                </a:ext>
              </a:extLst>
            </p:cNvPr>
            <p:cNvSpPr/>
            <p:nvPr/>
          </p:nvSpPr>
          <p:spPr>
            <a:xfrm>
              <a:off x="4512177" y="2366963"/>
              <a:ext cx="649288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3</a:t>
              </a:r>
            </a:p>
          </p:txBody>
        </p:sp>
        <p:sp>
          <p:nvSpPr>
            <p:cNvPr id="40" name="Овал 39">
              <a:extLst>
                <a:ext uri="{FF2B5EF4-FFF2-40B4-BE49-F238E27FC236}">
                  <a16:creationId xmlns:a16="http://schemas.microsoft.com/office/drawing/2014/main" id="{CF0A6B98-696B-4D3E-85E8-86B1B0FB2B8A}"/>
                </a:ext>
              </a:extLst>
            </p:cNvPr>
            <p:cNvSpPr/>
            <p:nvPr/>
          </p:nvSpPr>
          <p:spPr>
            <a:xfrm>
              <a:off x="6580800" y="3875524"/>
              <a:ext cx="647700" cy="647699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2</a:t>
              </a:r>
            </a:p>
          </p:txBody>
        </p:sp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31AC2212-8C5C-491B-A090-ACE09409C916}"/>
                </a:ext>
              </a:extLst>
            </p:cNvPr>
            <p:cNvSpPr/>
            <p:nvPr/>
          </p:nvSpPr>
          <p:spPr>
            <a:xfrm>
              <a:off x="6588125" y="2366963"/>
              <a:ext cx="647700" cy="647700"/>
            </a:xfrm>
            <a:prstGeom prst="ellipse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ru-RU" sz="2800" b="1" dirty="0"/>
                <a:t>4</a:t>
              </a:r>
            </a:p>
          </p:txBody>
        </p:sp>
      </p:grpSp>
      <p:grpSp>
        <p:nvGrpSpPr>
          <p:cNvPr id="81" name="Группа 80">
            <a:extLst>
              <a:ext uri="{FF2B5EF4-FFF2-40B4-BE49-F238E27FC236}">
                <a16:creationId xmlns:a16="http://schemas.microsoft.com/office/drawing/2014/main" id="{DEED44DF-1D11-40DE-97BE-203722CC9513}"/>
              </a:ext>
            </a:extLst>
          </p:cNvPr>
          <p:cNvGrpSpPr/>
          <p:nvPr/>
        </p:nvGrpSpPr>
        <p:grpSpPr>
          <a:xfrm>
            <a:off x="7075647" y="2355674"/>
            <a:ext cx="3875772" cy="2272399"/>
            <a:chOff x="6492040" y="2473521"/>
            <a:chExt cx="3875772" cy="2272399"/>
          </a:xfrm>
        </p:grpSpPr>
        <p:grpSp>
          <p:nvGrpSpPr>
            <p:cNvPr id="58" name="Группа 57">
              <a:extLst>
                <a:ext uri="{FF2B5EF4-FFF2-40B4-BE49-F238E27FC236}">
                  <a16:creationId xmlns:a16="http://schemas.microsoft.com/office/drawing/2014/main" id="{098A8A2C-460B-4FA8-8ED1-12B4F1D60C6F}"/>
                </a:ext>
              </a:extLst>
            </p:cNvPr>
            <p:cNvGrpSpPr/>
            <p:nvPr/>
          </p:nvGrpSpPr>
          <p:grpSpPr>
            <a:xfrm>
              <a:off x="6492040" y="2473521"/>
              <a:ext cx="3389233" cy="2272399"/>
              <a:chOff x="4280282" y="1048853"/>
              <a:chExt cx="4365807" cy="2923750"/>
            </a:xfrm>
          </p:grpSpPr>
          <p:cxnSp>
            <p:nvCxnSpPr>
              <p:cNvPr id="60" name="Прямая со стрелкой 59">
                <a:extLst>
                  <a:ext uri="{FF2B5EF4-FFF2-40B4-BE49-F238E27FC236}">
                    <a16:creationId xmlns:a16="http://schemas.microsoft.com/office/drawing/2014/main" id="{675AA148-2DFF-48B9-BD17-8079646C73A8}"/>
                  </a:ext>
                </a:extLst>
              </p:cNvPr>
              <p:cNvCxnSpPr>
                <a:cxnSpLocks/>
                <a:stCxn id="67" idx="3"/>
                <a:endCxn id="71" idx="7"/>
              </p:cNvCxnSpPr>
              <p:nvPr/>
            </p:nvCxnSpPr>
            <p:spPr>
              <a:xfrm flipH="1">
                <a:off x="7132420" y="2513003"/>
                <a:ext cx="960822" cy="906753"/>
              </a:xfrm>
              <a:prstGeom prst="straightConnector1">
                <a:avLst/>
              </a:prstGeom>
              <a:ln w="38100">
                <a:solidFill>
                  <a:srgbClr val="0066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 стрелкой 60">
                <a:extLst>
                  <a:ext uri="{FF2B5EF4-FFF2-40B4-BE49-F238E27FC236}">
                    <a16:creationId xmlns:a16="http://schemas.microsoft.com/office/drawing/2014/main" id="{E6C04345-E8C4-4276-9C69-A91CEEBE38C7}"/>
                  </a:ext>
                </a:extLst>
              </p:cNvPr>
              <p:cNvCxnSpPr>
                <a:cxnSpLocks/>
                <a:stCxn id="66" idx="3"/>
                <a:endCxn id="69" idx="7"/>
              </p:cNvCxnSpPr>
              <p:nvPr/>
            </p:nvCxnSpPr>
            <p:spPr>
              <a:xfrm flipH="1">
                <a:off x="4834484" y="1601700"/>
                <a:ext cx="691091" cy="1818056"/>
              </a:xfrm>
              <a:prstGeom prst="straightConnector1">
                <a:avLst/>
              </a:prstGeom>
              <a:ln w="38100">
                <a:solidFill>
                  <a:srgbClr val="0066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 стрелкой 61">
                <a:extLst>
                  <a:ext uri="{FF2B5EF4-FFF2-40B4-BE49-F238E27FC236}">
                    <a16:creationId xmlns:a16="http://schemas.microsoft.com/office/drawing/2014/main" id="{9F088DB0-8394-4F6E-B848-21BB172D84EB}"/>
                  </a:ext>
                </a:extLst>
              </p:cNvPr>
              <p:cNvCxnSpPr>
                <a:cxnSpLocks/>
                <a:stCxn id="66" idx="5"/>
                <a:endCxn id="71" idx="1"/>
              </p:cNvCxnSpPr>
              <p:nvPr/>
            </p:nvCxnSpPr>
            <p:spPr>
              <a:xfrm>
                <a:off x="5983568" y="1601700"/>
                <a:ext cx="690859" cy="1818056"/>
              </a:xfrm>
              <a:prstGeom prst="straightConnector1">
                <a:avLst/>
              </a:prstGeom>
              <a:ln w="38100">
                <a:solidFill>
                  <a:srgbClr val="0066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 стрелкой 62">
                <a:extLst>
                  <a:ext uri="{FF2B5EF4-FFF2-40B4-BE49-F238E27FC236}">
                    <a16:creationId xmlns:a16="http://schemas.microsoft.com/office/drawing/2014/main" id="{2308A00A-ECA5-4F71-8B7C-B715077F9012}"/>
                  </a:ext>
                </a:extLst>
              </p:cNvPr>
              <p:cNvCxnSpPr>
                <a:cxnSpLocks/>
                <a:stCxn id="71" idx="2"/>
                <a:endCxn id="69" idx="6"/>
              </p:cNvCxnSpPr>
              <p:nvPr/>
            </p:nvCxnSpPr>
            <p:spPr>
              <a:xfrm flipH="1">
                <a:off x="4929570" y="3648753"/>
                <a:ext cx="1650003" cy="0"/>
              </a:xfrm>
              <a:prstGeom prst="straightConnector1">
                <a:avLst/>
              </a:prstGeom>
              <a:ln w="38100">
                <a:solidFill>
                  <a:srgbClr val="0066FF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Овал 65">
                <a:extLst>
                  <a:ext uri="{FF2B5EF4-FFF2-40B4-BE49-F238E27FC236}">
                    <a16:creationId xmlns:a16="http://schemas.microsoft.com/office/drawing/2014/main" id="{1CBDD7AA-6AFD-4F14-937D-401BE5FA3EB2}"/>
                  </a:ext>
                </a:extLst>
              </p:cNvPr>
              <p:cNvSpPr/>
              <p:nvPr/>
            </p:nvSpPr>
            <p:spPr>
              <a:xfrm>
                <a:off x="5430721" y="1048853"/>
                <a:ext cx="647700" cy="647700"/>
              </a:xfrm>
              <a:prstGeom prst="ellips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2</a:t>
                </a:r>
              </a:p>
            </p:txBody>
          </p:sp>
          <p:sp>
            <p:nvSpPr>
              <p:cNvPr id="67" name="Овал 66">
                <a:extLst>
                  <a:ext uri="{FF2B5EF4-FFF2-40B4-BE49-F238E27FC236}">
                    <a16:creationId xmlns:a16="http://schemas.microsoft.com/office/drawing/2014/main" id="{84203FD8-7F41-4B0E-A2CA-6CF6583E7C51}"/>
                  </a:ext>
                </a:extLst>
              </p:cNvPr>
              <p:cNvSpPr/>
              <p:nvPr/>
            </p:nvSpPr>
            <p:spPr>
              <a:xfrm>
                <a:off x="7998389" y="1960156"/>
                <a:ext cx="647700" cy="647700"/>
              </a:xfrm>
              <a:prstGeom prst="ellips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3</a:t>
                </a:r>
              </a:p>
            </p:txBody>
          </p:sp>
          <p:sp>
            <p:nvSpPr>
              <p:cNvPr id="69" name="Овал 68">
                <a:extLst>
                  <a:ext uri="{FF2B5EF4-FFF2-40B4-BE49-F238E27FC236}">
                    <a16:creationId xmlns:a16="http://schemas.microsoft.com/office/drawing/2014/main" id="{0890F375-FEA2-4D04-852B-3C8771F37686}"/>
                  </a:ext>
                </a:extLst>
              </p:cNvPr>
              <p:cNvSpPr/>
              <p:nvPr/>
            </p:nvSpPr>
            <p:spPr>
              <a:xfrm>
                <a:off x="4280282" y="3324903"/>
                <a:ext cx="649288" cy="647700"/>
              </a:xfrm>
              <a:prstGeom prst="ellips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2</a:t>
                </a:r>
              </a:p>
            </p:txBody>
          </p:sp>
          <p:sp>
            <p:nvSpPr>
              <p:cNvPr id="71" name="Овал 70">
                <a:extLst>
                  <a:ext uri="{FF2B5EF4-FFF2-40B4-BE49-F238E27FC236}">
                    <a16:creationId xmlns:a16="http://schemas.microsoft.com/office/drawing/2014/main" id="{6F6D8041-A044-4883-AA92-144CE3C2D2D2}"/>
                  </a:ext>
                </a:extLst>
              </p:cNvPr>
              <p:cNvSpPr/>
              <p:nvPr/>
            </p:nvSpPr>
            <p:spPr>
              <a:xfrm>
                <a:off x="6579574" y="3324903"/>
                <a:ext cx="647700" cy="647700"/>
              </a:xfrm>
              <a:prstGeom prst="ellips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ru-RU" sz="2800" b="1" dirty="0"/>
                  <a:t>3</a:t>
                </a:r>
              </a:p>
            </p:txBody>
          </p:sp>
        </p:grpSp>
        <p:sp>
          <p:nvSpPr>
            <p:cNvPr id="80" name="Дуга 79">
              <a:extLst>
                <a:ext uri="{FF2B5EF4-FFF2-40B4-BE49-F238E27FC236}">
                  <a16:creationId xmlns:a16="http://schemas.microsoft.com/office/drawing/2014/main" id="{F18DCEF1-FAD1-42F5-8BDB-1CEA9DD9D17F}"/>
                </a:ext>
              </a:extLst>
            </p:cNvPr>
            <p:cNvSpPr/>
            <p:nvPr/>
          </p:nvSpPr>
          <p:spPr>
            <a:xfrm rot="5400000">
              <a:off x="9517288" y="2549020"/>
              <a:ext cx="813534" cy="887515"/>
            </a:xfrm>
            <a:prstGeom prst="arc">
              <a:avLst>
                <a:gd name="adj1" fmla="val 3741742"/>
                <a:gd name="adj2" fmla="val 387617"/>
              </a:avLst>
            </a:prstGeom>
            <a:ln w="3810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id="{CFB85D0E-FE47-4C5F-A075-43119FB447C2}"/>
              </a:ext>
            </a:extLst>
          </p:cNvPr>
          <p:cNvSpPr/>
          <p:nvPr/>
        </p:nvSpPr>
        <p:spPr>
          <a:xfrm>
            <a:off x="1344495" y="5001326"/>
            <a:ext cx="45081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>
                <a:latin typeface="+mn-lt"/>
              </a:rPr>
              <a:t>Рёбер 7!</a:t>
            </a:r>
          </a:p>
          <a:p>
            <a:r>
              <a:rPr lang="ru-RU" altLang="ru-RU" sz="3200" dirty="0">
                <a:latin typeface="+mn-lt"/>
              </a:rPr>
              <a:t>Сумма степеней вершин</a:t>
            </a:r>
          </a:p>
          <a:p>
            <a:r>
              <a:rPr lang="ru-RU" altLang="ru-RU" sz="3200" dirty="0">
                <a:latin typeface="+mn-lt"/>
              </a:rPr>
              <a:t>2</a:t>
            </a:r>
            <a:r>
              <a:rPr lang="en-US" altLang="ru-RU" sz="3200" dirty="0">
                <a:latin typeface="+mn-lt"/>
              </a:rPr>
              <a:t>+3+</a:t>
            </a:r>
            <a:r>
              <a:rPr lang="ru-RU" altLang="ru-RU" sz="3200" dirty="0">
                <a:latin typeface="+mn-lt"/>
              </a:rPr>
              <a:t>4</a:t>
            </a:r>
            <a:r>
              <a:rPr lang="en-US" altLang="ru-RU" sz="3200" dirty="0">
                <a:latin typeface="+mn-lt"/>
              </a:rPr>
              <a:t>+</a:t>
            </a:r>
            <a:r>
              <a:rPr lang="ru-RU" altLang="ru-RU" sz="3200" dirty="0">
                <a:latin typeface="+mn-lt"/>
              </a:rPr>
              <a:t>2</a:t>
            </a:r>
            <a:r>
              <a:rPr lang="en-US" altLang="ru-RU" sz="3200" dirty="0">
                <a:latin typeface="+mn-lt"/>
              </a:rPr>
              <a:t>+</a:t>
            </a:r>
            <a:r>
              <a:rPr lang="ru-RU" altLang="ru-RU" sz="3200" dirty="0">
                <a:latin typeface="+mn-lt"/>
              </a:rPr>
              <a:t>2</a:t>
            </a:r>
            <a:r>
              <a:rPr lang="en-US" altLang="ru-RU" sz="3200" dirty="0">
                <a:latin typeface="+mn-lt"/>
              </a:rPr>
              <a:t>+1</a:t>
            </a:r>
            <a:r>
              <a:rPr lang="ru-RU" altLang="ru-RU" sz="3200" dirty="0">
                <a:latin typeface="+mn-lt"/>
              </a:rPr>
              <a:t>=14</a:t>
            </a:r>
            <a:endParaRPr lang="en-US" altLang="ru-RU" sz="3200" dirty="0">
              <a:latin typeface="+mn-lt"/>
            </a:endParaRPr>
          </a:p>
        </p:txBody>
      </p:sp>
      <p:sp>
        <p:nvSpPr>
          <p:cNvPr id="98" name="Прямоугольник 97">
            <a:extLst>
              <a:ext uri="{FF2B5EF4-FFF2-40B4-BE49-F238E27FC236}">
                <a16:creationId xmlns:a16="http://schemas.microsoft.com/office/drawing/2014/main" id="{F84001A9-50E5-4120-9049-9970DE5DD4B6}"/>
              </a:ext>
            </a:extLst>
          </p:cNvPr>
          <p:cNvSpPr/>
          <p:nvPr/>
        </p:nvSpPr>
        <p:spPr>
          <a:xfrm>
            <a:off x="6960096" y="5001326"/>
            <a:ext cx="45081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>
                <a:latin typeface="+mn-lt"/>
              </a:rPr>
              <a:t>Рёбер 5!</a:t>
            </a:r>
          </a:p>
          <a:p>
            <a:r>
              <a:rPr lang="ru-RU" altLang="ru-RU" sz="3200" dirty="0">
                <a:latin typeface="+mn-lt"/>
              </a:rPr>
              <a:t>Сумма степеней вершин</a:t>
            </a:r>
          </a:p>
          <a:p>
            <a:r>
              <a:rPr lang="ru-RU" altLang="ru-RU" sz="3200" dirty="0">
                <a:latin typeface="+mn-lt"/>
              </a:rPr>
              <a:t>2</a:t>
            </a:r>
            <a:r>
              <a:rPr lang="en-US" altLang="ru-RU" sz="3200" dirty="0">
                <a:latin typeface="+mn-lt"/>
              </a:rPr>
              <a:t>+</a:t>
            </a:r>
            <a:r>
              <a:rPr lang="ru-RU" altLang="ru-RU" sz="3200" dirty="0">
                <a:latin typeface="+mn-lt"/>
              </a:rPr>
              <a:t>2</a:t>
            </a:r>
            <a:r>
              <a:rPr lang="en-US" altLang="ru-RU" sz="3200" dirty="0">
                <a:latin typeface="+mn-lt"/>
              </a:rPr>
              <a:t>+</a:t>
            </a:r>
            <a:r>
              <a:rPr lang="ru-RU" altLang="ru-RU" sz="3200" dirty="0">
                <a:latin typeface="+mn-lt"/>
              </a:rPr>
              <a:t>3</a:t>
            </a:r>
            <a:r>
              <a:rPr lang="en-US" altLang="ru-RU" sz="3200" dirty="0">
                <a:latin typeface="+mn-lt"/>
              </a:rPr>
              <a:t>+</a:t>
            </a:r>
            <a:r>
              <a:rPr lang="ru-RU" altLang="ru-RU" sz="3200" dirty="0">
                <a:latin typeface="+mn-lt"/>
              </a:rPr>
              <a:t>3=10</a:t>
            </a:r>
            <a:endParaRPr lang="en-US" altLang="ru-RU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627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/>
              <a:t>Свойство степеней вершин</a:t>
            </a:r>
            <a:endParaRPr lang="ru-RU" b="1" dirty="0"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11424" y="962379"/>
            <a:ext cx="10369152" cy="1452970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ru-RU" altLang="ru-RU" sz="4000" dirty="0"/>
              <a:t>Количество рёбер графа равно сумме степеней всех его вершин, делённой на 2.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911424" y="2945333"/>
            <a:ext cx="4359225" cy="3445785"/>
            <a:chOff x="1775520" y="2547794"/>
            <a:chExt cx="4359225" cy="3445785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H="1" flipV="1">
              <a:off x="5662058" y="4082967"/>
              <a:ext cx="289925" cy="1577264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5" name="Oval 10"/>
            <p:cNvSpPr>
              <a:spLocks noChangeArrowheads="1"/>
            </p:cNvSpPr>
            <p:nvPr/>
          </p:nvSpPr>
          <p:spPr bwMode="auto">
            <a:xfrm>
              <a:off x="5801395" y="566023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3819518" y="3053259"/>
              <a:ext cx="1648527" cy="87979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 flipV="1">
              <a:off x="2108869" y="4329519"/>
              <a:ext cx="1627001" cy="542056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 flipV="1">
              <a:off x="3757395" y="4000101"/>
              <a:ext cx="1904663" cy="871474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3635152" y="2869825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5468045" y="3815732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3590720" y="465555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942195" y="4149080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5261776" y="2855359"/>
            <a:ext cx="67880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5400" dirty="0"/>
              <a:t>(1+3+2+</a:t>
            </a:r>
            <a:r>
              <a:rPr lang="ru-RU" altLang="ru-RU" sz="5400" dirty="0"/>
              <a:t>2</a:t>
            </a:r>
            <a:r>
              <a:rPr lang="en-US" altLang="ru-RU" sz="5400" dirty="0"/>
              <a:t>+</a:t>
            </a:r>
            <a:r>
              <a:rPr lang="ru-RU" altLang="ru-RU" sz="5400" dirty="0"/>
              <a:t>3</a:t>
            </a:r>
            <a:r>
              <a:rPr lang="en-US" altLang="ru-RU" sz="5400" dirty="0"/>
              <a:t>+1)</a:t>
            </a:r>
            <a:r>
              <a:rPr lang="ru-RU" altLang="ru-RU" sz="5400" dirty="0"/>
              <a:t>:2=6</a:t>
            </a:r>
            <a:endParaRPr lang="en-US" altLang="ru-RU" sz="5400" dirty="0"/>
          </a:p>
        </p:txBody>
      </p:sp>
    </p:spTree>
    <p:extLst>
      <p:ext uri="{BB962C8B-B14F-4D97-AF65-F5344CB8AC3E}">
        <p14:creationId xmlns:p14="http://schemas.microsoft.com/office/powerpoint/2010/main" val="298305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/>
          <a:lstStyle/>
          <a:p>
            <a:r>
              <a:rPr lang="ru-RU" b="1" dirty="0"/>
              <a:t>Теорема о сумме степеней вершин</a:t>
            </a:r>
            <a:endParaRPr lang="ru-RU" b="1" dirty="0"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06019" y="823844"/>
            <a:ext cx="10369152" cy="1234724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r>
              <a:rPr lang="ru-RU" altLang="ru-RU" sz="4000" dirty="0"/>
              <a:t>В любом графе сумма степеней всех вершин является четным числом.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983432" y="4419476"/>
            <a:ext cx="1656184" cy="1633853"/>
            <a:chOff x="1775520" y="2547794"/>
            <a:chExt cx="2192982" cy="2441105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 flipV="1">
              <a:off x="2108869" y="4329519"/>
              <a:ext cx="1627001" cy="542056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3635152" y="2869825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3590720" y="465555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942195" y="4149080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3971764" y="4540245"/>
            <a:ext cx="3096344" cy="1439856"/>
            <a:chOff x="1775520" y="2547794"/>
            <a:chExt cx="4025875" cy="1934634"/>
          </a:xfrm>
        </p:grpSpPr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5" name="Line 7"/>
            <p:cNvSpPr>
              <a:spLocks noChangeShapeType="1"/>
            </p:cNvSpPr>
            <p:nvPr/>
          </p:nvSpPr>
          <p:spPr bwMode="auto">
            <a:xfrm>
              <a:off x="3819518" y="3053259"/>
              <a:ext cx="1648527" cy="87979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9" name="Oval 10"/>
            <p:cNvSpPr>
              <a:spLocks noChangeArrowheads="1"/>
            </p:cNvSpPr>
            <p:nvPr/>
          </p:nvSpPr>
          <p:spPr bwMode="auto">
            <a:xfrm>
              <a:off x="3635152" y="2869825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0" name="Oval 10"/>
            <p:cNvSpPr>
              <a:spLocks noChangeArrowheads="1"/>
            </p:cNvSpPr>
            <p:nvPr/>
          </p:nvSpPr>
          <p:spPr bwMode="auto">
            <a:xfrm>
              <a:off x="5468045" y="3815732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2" name="Oval 10"/>
            <p:cNvSpPr>
              <a:spLocks noChangeArrowheads="1"/>
            </p:cNvSpPr>
            <p:nvPr/>
          </p:nvSpPr>
          <p:spPr bwMode="auto">
            <a:xfrm>
              <a:off x="1942195" y="4149080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345127" y="1993571"/>
            <a:ext cx="11665296" cy="20012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altLang="ru-RU" sz="3200" dirty="0"/>
              <a:t>Доказательство: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ru-RU" altLang="ru-RU" sz="3200" dirty="0"/>
              <a:t>У каждого ребра два конца, поэтому сумма степеней всех вершин в два раза больше числа ребер, то есть всегда </a:t>
            </a:r>
            <a:r>
              <a:rPr lang="ru-RU" altLang="ru-RU" sz="3200" b="1" dirty="0"/>
              <a:t>четное число.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551384" y="1977020"/>
            <a:ext cx="11089232" cy="646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/>
            </a:pPr>
            <a:endParaRPr lang="ru-RU" altLang="ru-RU" sz="3200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8095024" y="4008852"/>
            <a:ext cx="3342357" cy="2510965"/>
            <a:chOff x="1775520" y="2547794"/>
            <a:chExt cx="4359225" cy="3445785"/>
          </a:xfrm>
        </p:grpSpPr>
        <p:sp>
          <p:nvSpPr>
            <p:cNvPr id="44" name="Line 8"/>
            <p:cNvSpPr>
              <a:spLocks noChangeShapeType="1"/>
            </p:cNvSpPr>
            <p:nvPr/>
          </p:nvSpPr>
          <p:spPr bwMode="auto">
            <a:xfrm flipV="1">
              <a:off x="3768976" y="3165738"/>
              <a:ext cx="50338" cy="1534703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8" name="Line 7"/>
            <p:cNvSpPr>
              <a:spLocks noChangeShapeType="1"/>
            </p:cNvSpPr>
            <p:nvPr/>
          </p:nvSpPr>
          <p:spPr bwMode="auto">
            <a:xfrm>
              <a:off x="1942192" y="2728233"/>
              <a:ext cx="166677" cy="142084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 flipH="1" flipV="1">
              <a:off x="5662058" y="4082967"/>
              <a:ext cx="289925" cy="1577264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4" name="Oval 10"/>
            <p:cNvSpPr>
              <a:spLocks noChangeArrowheads="1"/>
            </p:cNvSpPr>
            <p:nvPr/>
          </p:nvSpPr>
          <p:spPr bwMode="auto">
            <a:xfrm>
              <a:off x="1775520" y="2547794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5" name="Oval 10"/>
            <p:cNvSpPr>
              <a:spLocks noChangeArrowheads="1"/>
            </p:cNvSpPr>
            <p:nvPr/>
          </p:nvSpPr>
          <p:spPr bwMode="auto">
            <a:xfrm>
              <a:off x="5801395" y="566023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6" name="Line 7"/>
            <p:cNvSpPr>
              <a:spLocks noChangeShapeType="1"/>
            </p:cNvSpPr>
            <p:nvPr/>
          </p:nvSpPr>
          <p:spPr bwMode="auto">
            <a:xfrm>
              <a:off x="3819518" y="3053259"/>
              <a:ext cx="1648527" cy="879797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7" name="Line 8"/>
            <p:cNvSpPr>
              <a:spLocks noChangeShapeType="1"/>
            </p:cNvSpPr>
            <p:nvPr/>
          </p:nvSpPr>
          <p:spPr bwMode="auto">
            <a:xfrm flipH="1" flipV="1">
              <a:off x="2108869" y="4329519"/>
              <a:ext cx="1627001" cy="542056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H="1">
              <a:off x="2263964" y="3053259"/>
              <a:ext cx="1493431" cy="119545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9" name="Line 8"/>
            <p:cNvSpPr>
              <a:spLocks noChangeShapeType="1"/>
            </p:cNvSpPr>
            <p:nvPr/>
          </p:nvSpPr>
          <p:spPr bwMode="auto">
            <a:xfrm flipV="1">
              <a:off x="3757395" y="4000101"/>
              <a:ext cx="1904663" cy="871474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3635152" y="2869825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1" name="Oval 10"/>
            <p:cNvSpPr>
              <a:spLocks noChangeArrowheads="1"/>
            </p:cNvSpPr>
            <p:nvPr/>
          </p:nvSpPr>
          <p:spPr bwMode="auto">
            <a:xfrm>
              <a:off x="5468045" y="3815732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2" name="Oval 10"/>
            <p:cNvSpPr>
              <a:spLocks noChangeArrowheads="1"/>
            </p:cNvSpPr>
            <p:nvPr/>
          </p:nvSpPr>
          <p:spPr bwMode="auto">
            <a:xfrm>
              <a:off x="3590720" y="4655551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43" name="Oval 10"/>
            <p:cNvSpPr>
              <a:spLocks noChangeArrowheads="1"/>
            </p:cNvSpPr>
            <p:nvPr/>
          </p:nvSpPr>
          <p:spPr bwMode="auto">
            <a:xfrm>
              <a:off x="1942195" y="4149080"/>
              <a:ext cx="333350" cy="3333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/>
              <a:endParaRPr lang="ru-RU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1338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1353800" cy="703262"/>
          </a:xfrm>
        </p:spPr>
        <p:txBody>
          <a:bodyPr/>
          <a:lstStyle/>
          <a:p>
            <a:r>
              <a:rPr lang="ru-RU" b="1" dirty="0"/>
              <a:t>Свойство</a:t>
            </a:r>
            <a:endParaRPr lang="ru-RU" b="1" dirty="0"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88368" y="715688"/>
            <a:ext cx="9577064" cy="1285577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buNone/>
            </a:pPr>
            <a:r>
              <a:rPr lang="ru-RU" altLang="ru-RU" sz="3600" dirty="0"/>
              <a:t>В любом графе количество вершин </a:t>
            </a:r>
            <a:r>
              <a:rPr lang="ru-RU" altLang="ru-RU" sz="3600" b="1" i="1" dirty="0"/>
              <a:t>нечетной</a:t>
            </a:r>
            <a:r>
              <a:rPr lang="ru-RU" altLang="ru-RU" sz="3600" dirty="0"/>
              <a:t> степени </a:t>
            </a:r>
            <a:r>
              <a:rPr lang="ru-RU" altLang="ru-RU" sz="3600" b="1" i="1" dirty="0"/>
              <a:t>четно</a:t>
            </a:r>
            <a:r>
              <a:rPr lang="ru-RU" altLang="ru-RU" sz="3600" dirty="0"/>
              <a:t>.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5F9130CC-B87C-4939-BCC4-59A98A2EFD0E}"/>
              </a:ext>
            </a:extLst>
          </p:cNvPr>
          <p:cNvGrpSpPr/>
          <p:nvPr/>
        </p:nvGrpSpPr>
        <p:grpSpPr>
          <a:xfrm>
            <a:off x="2711624" y="2204864"/>
            <a:ext cx="7056783" cy="4522222"/>
            <a:chOff x="2645535" y="2031985"/>
            <a:chExt cx="7056783" cy="4522222"/>
          </a:xfrm>
        </p:grpSpPr>
        <p:pic>
          <p:nvPicPr>
            <p:cNvPr id="45" name="Picture 2" descr="https://upload.wikimedia.org/wikipedia/commons/thumb/2/25/Block_graph.svg/1200px-Block_graph.svg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5535" y="2031985"/>
              <a:ext cx="7056783" cy="4522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" name="Группа 1"/>
            <p:cNvGrpSpPr/>
            <p:nvPr/>
          </p:nvGrpSpPr>
          <p:grpSpPr>
            <a:xfrm>
              <a:off x="2855640" y="2161832"/>
              <a:ext cx="6717041" cy="4147488"/>
              <a:chOff x="2639617" y="2123550"/>
              <a:chExt cx="6717041" cy="4147488"/>
            </a:xfrm>
          </p:grpSpPr>
          <p:sp>
            <p:nvSpPr>
              <p:cNvPr id="3" name="Плюс 2"/>
              <p:cNvSpPr/>
              <p:nvPr/>
            </p:nvSpPr>
            <p:spPr>
              <a:xfrm>
                <a:off x="6240016" y="4797152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6" name="Плюс 45"/>
              <p:cNvSpPr/>
              <p:nvPr/>
            </p:nvSpPr>
            <p:spPr>
              <a:xfrm>
                <a:off x="7428148" y="5195591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7" name="Плюс 46"/>
              <p:cNvSpPr/>
              <p:nvPr/>
            </p:nvSpPr>
            <p:spPr>
              <a:xfrm>
                <a:off x="8346250" y="4293096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8" name="Плюс 47"/>
              <p:cNvSpPr/>
              <p:nvPr/>
            </p:nvSpPr>
            <p:spPr>
              <a:xfrm>
                <a:off x="7644172" y="4465975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9" name="Плюс 48"/>
              <p:cNvSpPr/>
              <p:nvPr/>
            </p:nvSpPr>
            <p:spPr>
              <a:xfrm>
                <a:off x="7104112" y="3861048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0" name="Плюс 49"/>
              <p:cNvSpPr/>
              <p:nvPr/>
            </p:nvSpPr>
            <p:spPr>
              <a:xfrm>
                <a:off x="6888088" y="2742529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Плюс 50"/>
              <p:cNvSpPr/>
              <p:nvPr/>
            </p:nvSpPr>
            <p:spPr>
              <a:xfrm>
                <a:off x="6240016" y="3845416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2" name="Плюс 51"/>
              <p:cNvSpPr/>
              <p:nvPr/>
            </p:nvSpPr>
            <p:spPr>
              <a:xfrm>
                <a:off x="8904312" y="3210532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3" name="Плюс 52"/>
              <p:cNvSpPr/>
              <p:nvPr/>
            </p:nvSpPr>
            <p:spPr>
              <a:xfrm>
                <a:off x="8924610" y="2132856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Плюс 53"/>
              <p:cNvSpPr/>
              <p:nvPr/>
            </p:nvSpPr>
            <p:spPr>
              <a:xfrm>
                <a:off x="7824192" y="2123550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Плюс 54"/>
              <p:cNvSpPr/>
              <p:nvPr/>
            </p:nvSpPr>
            <p:spPr>
              <a:xfrm>
                <a:off x="3719736" y="5838990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6" name="Плюс 55"/>
              <p:cNvSpPr/>
              <p:nvPr/>
            </p:nvSpPr>
            <p:spPr>
              <a:xfrm>
                <a:off x="2639617" y="5838990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Плюс 56"/>
              <p:cNvSpPr/>
              <p:nvPr/>
            </p:nvSpPr>
            <p:spPr>
              <a:xfrm>
                <a:off x="2639617" y="4763543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0" name="Плюс 59"/>
              <p:cNvSpPr/>
              <p:nvPr/>
            </p:nvSpPr>
            <p:spPr>
              <a:xfrm>
                <a:off x="3719736" y="4763543"/>
                <a:ext cx="432048" cy="432048"/>
              </a:xfrm>
              <a:prstGeom prst="mathPlus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1704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52284" cy="764703"/>
          </a:xfrm>
        </p:spPr>
        <p:txBody>
          <a:bodyPr>
            <a:noAutofit/>
          </a:bodyPr>
          <a:lstStyle/>
          <a:p>
            <a:r>
              <a:rPr lang="ru-RU" dirty="0">
                <a:latin typeface="+mn-lt"/>
              </a:rPr>
              <a:t>Решение задач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83432" y="620688"/>
            <a:ext cx="986509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dirty="0">
                <a:latin typeface="+mn-lt"/>
              </a:rPr>
              <a:t>1. Может ли граф иметь пять вершин, в каждой из которых сходится три ребра?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83432" y="1800686"/>
            <a:ext cx="98650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b="1" i="1" dirty="0">
                <a:latin typeface="+mn-lt"/>
              </a:rPr>
              <a:t>Ответ</a:t>
            </a:r>
            <a:r>
              <a:rPr lang="ru-RU" altLang="ru-RU" dirty="0">
                <a:latin typeface="+mn-lt"/>
              </a:rPr>
              <a:t>: </a:t>
            </a:r>
            <a:r>
              <a:rPr lang="ru-RU" altLang="ru-RU" sz="4000" b="1" dirty="0">
                <a:latin typeface="+mn-lt"/>
              </a:rPr>
              <a:t>Нет</a:t>
            </a:r>
            <a:r>
              <a:rPr lang="ru-RU" altLang="ru-RU" sz="4000" dirty="0">
                <a:latin typeface="+mn-lt"/>
              </a:rPr>
              <a:t>! </a:t>
            </a:r>
            <a:r>
              <a:rPr lang="ru-RU" altLang="ru-RU" dirty="0">
                <a:latin typeface="+mn-lt"/>
              </a:rPr>
              <a:t>Число вершин с нечетным индексом должно быть четным.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83432" y="4725144"/>
            <a:ext cx="98650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b="1" i="1" dirty="0">
                <a:latin typeface="+mn-lt"/>
              </a:rPr>
              <a:t>Ответ</a:t>
            </a:r>
            <a:r>
              <a:rPr lang="ru-RU" altLang="ru-RU" dirty="0">
                <a:latin typeface="+mn-lt"/>
              </a:rPr>
              <a:t>: </a:t>
            </a:r>
            <a:r>
              <a:rPr lang="ru-RU" altLang="ru-RU" sz="4000" b="1" dirty="0">
                <a:latin typeface="+mn-lt"/>
              </a:rPr>
              <a:t>Нет!</a:t>
            </a:r>
            <a:r>
              <a:rPr lang="ru-RU" altLang="ru-RU" dirty="0">
                <a:latin typeface="+mn-lt"/>
              </a:rPr>
              <a:t> Число вершин с нечетным индексом должно быть четным (9 человек – 3 друга).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83432" y="2985584"/>
            <a:ext cx="9865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dirty="0">
                <a:latin typeface="+mn-lt"/>
              </a:rPr>
              <a:t>2. В классе 30 человек. Может ли быть так, что 9 человек имеют по 3 друга, 11 – по 4 друга, а 10 – по 5 друзей ?</a:t>
            </a:r>
          </a:p>
        </p:txBody>
      </p:sp>
    </p:spTree>
    <p:extLst>
      <p:ext uri="{BB962C8B-B14F-4D97-AF65-F5344CB8AC3E}">
        <p14:creationId xmlns:p14="http://schemas.microsoft.com/office/powerpoint/2010/main" val="246205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8652284" cy="764703"/>
          </a:xfrm>
        </p:spPr>
        <p:txBody>
          <a:bodyPr>
            <a:noAutofit/>
          </a:bodyPr>
          <a:lstStyle/>
          <a:p>
            <a:r>
              <a:rPr lang="ru-RU" dirty="0">
                <a:latin typeface="+mn-lt"/>
              </a:rPr>
              <a:t>Решение задач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199456" y="692696"/>
            <a:ext cx="9937104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dirty="0">
                <a:latin typeface="+mn-lt"/>
              </a:rPr>
              <a:t>3. В некотором графе 6 вершин, степени которых равны: 2,2,3,3,4,4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dirty="0">
                <a:latin typeface="+mn-lt"/>
              </a:rPr>
              <a:t>Сколько ребер в этом графе?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dirty="0">
                <a:latin typeface="+mn-lt"/>
              </a:rPr>
              <a:t>4. В некотором графе 6 вершин, степени которых равны: 0,1,2,2,3,4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dirty="0">
                <a:latin typeface="+mn-lt"/>
              </a:rPr>
              <a:t>Сколько ребер в этом графе?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dirty="0">
                <a:latin typeface="+mn-lt"/>
              </a:rPr>
              <a:t>5. В некотором графе 6 вершин, степени которых равны: 0,1,2,2,3,3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ru-RU" altLang="ru-RU" dirty="0">
                <a:latin typeface="+mn-lt"/>
              </a:rPr>
              <a:t>Сколько ребер в этом графе?</a:t>
            </a:r>
          </a:p>
        </p:txBody>
      </p:sp>
    </p:spTree>
    <p:extLst>
      <p:ext uri="{BB962C8B-B14F-4D97-AF65-F5344CB8AC3E}">
        <p14:creationId xmlns:p14="http://schemas.microsoft.com/office/powerpoint/2010/main" val="3299670026"/>
      </p:ext>
    </p:extLst>
  </p:cSld>
  <p:clrMapOvr>
    <a:masterClrMapping/>
  </p:clrMapOvr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1034</TotalTime>
  <Words>542</Words>
  <Application>Microsoft Office PowerPoint</Application>
  <PresentationFormat>Широкоэкранный</PresentationFormat>
  <Paragraphs>86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Моя ВиС</vt:lpstr>
      <vt:lpstr>ГРАФ. Степень вершины (валентность). Свойства степеней</vt:lpstr>
      <vt:lpstr>Степень вершины</vt:lpstr>
      <vt:lpstr>Степень вершины</vt:lpstr>
      <vt:lpstr>Свойство степеней вершин</vt:lpstr>
      <vt:lpstr>Свойство степеней вершин</vt:lpstr>
      <vt:lpstr>Теорема о сумме степеней вершин</vt:lpstr>
      <vt:lpstr>Свойство</vt:lpstr>
      <vt:lpstr>Решение задач</vt:lpstr>
      <vt:lpstr>Решение задач</vt:lpstr>
      <vt:lpstr>Свойство степеней вершин</vt:lpstr>
      <vt:lpstr>Определите степень вершин графа</vt:lpstr>
      <vt:lpstr>Определите степень вершин графа</vt:lpstr>
      <vt:lpstr>Решение задач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ЕГО ВЕЛИЧЕСТВО ГРАФ</dc:title>
  <dc:creator>AV</dc:creator>
  <cp:lastModifiedBy>AV-server</cp:lastModifiedBy>
  <cp:revision>65</cp:revision>
  <dcterms:created xsi:type="dcterms:W3CDTF">2011-10-02T12:32:43Z</dcterms:created>
  <dcterms:modified xsi:type="dcterms:W3CDTF">2025-11-26T15:32:33Z</dcterms:modified>
</cp:coreProperties>
</file>