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7" r:id="rId2"/>
    <p:sldId id="258" r:id="rId3"/>
    <p:sldId id="262" r:id="rId4"/>
    <p:sldId id="263" r:id="rId5"/>
    <p:sldId id="309" r:id="rId6"/>
    <p:sldId id="259" r:id="rId7"/>
    <p:sldId id="260" r:id="rId8"/>
    <p:sldId id="310" r:id="rId9"/>
    <p:sldId id="311" r:id="rId10"/>
    <p:sldId id="312" r:id="rId11"/>
    <p:sldId id="313" r:id="rId12"/>
    <p:sldId id="315" r:id="rId13"/>
    <p:sldId id="317" r:id="rId14"/>
    <p:sldId id="316" r:id="rId15"/>
    <p:sldId id="314" r:id="rId16"/>
    <p:sldId id="30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DCF1-EB3B-47B0-81AC-277387E10CB5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9A195-6E34-401D-8A2E-707AF91D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6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4E612-0F27-4C4C-8E60-EF1E59BC9B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DE9C2-CF16-4132-8D1D-79F43EE20C3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2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C10CA-FF1C-4449-88E1-3CFA89C6B0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7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D7E1-52E7-4A86-A90C-D0CB1785D5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4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1BAB0-1B3E-424D-8D7A-B7860C89C8D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431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08B65-2E16-4D9F-A7FA-EB1291C969E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891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AEED-7766-4B5E-BC0D-16803CD589F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8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DD9C4-04C5-42F8-99A6-A032E4E4780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94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73F39-2599-47E9-99F2-387D9D98DE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8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D44BD-2701-4983-B2AC-4E51D19E6A7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7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9496" y="1628800"/>
            <a:ext cx="9144000" cy="345638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ГРАФ.</a:t>
            </a:r>
            <a:b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Вершины, ребра.</a:t>
            </a:r>
            <a:b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 с помощью графов</a:t>
            </a:r>
          </a:p>
        </p:txBody>
      </p:sp>
    </p:spTree>
    <p:extLst>
      <p:ext uri="{BB962C8B-B14F-4D97-AF65-F5344CB8AC3E}">
        <p14:creationId xmlns:p14="http://schemas.microsoft.com/office/powerpoint/2010/main" val="4030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Одинаковые графы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765177"/>
            <a:ext cx="10512759" cy="2159767"/>
          </a:xfrm>
        </p:spPr>
        <p:txBody>
          <a:bodyPr>
            <a:noAutofit/>
          </a:bodyPr>
          <a:lstStyle/>
          <a:p>
            <a:pPr marL="1588" indent="-1588" algn="just" eaLnBrk="1" hangingPunct="1">
              <a:lnSpc>
                <a:spcPct val="90000"/>
              </a:lnSpc>
              <a:buNone/>
            </a:pPr>
            <a:r>
              <a:rPr lang="ru-RU" sz="3600" dirty="0" smtClean="0"/>
              <a:t>Если в двух графах вершины связаны ребрами в одном и том же порядке, то один граф можно получить из другого, передвигая вершины. Такие графы считаются одинаковыми.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146750" y="3205005"/>
            <a:ext cx="3062150" cy="3239327"/>
            <a:chOff x="2146750" y="3205005"/>
            <a:chExt cx="3062150" cy="323932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79576" y="3573017"/>
              <a:ext cx="2808312" cy="2448272"/>
              <a:chOff x="4470198" y="4903598"/>
              <a:chExt cx="1888546" cy="1643767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4569912" y="5009988"/>
                <a:ext cx="1382171" cy="146044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H="1" flipV="1">
                <a:off x="4570387" y="4972856"/>
                <a:ext cx="1657886" cy="20775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4569912" y="6454071"/>
                <a:ext cx="1335942" cy="32718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17"/>
              <p:cNvSpPr>
                <a:spLocks noChangeArrowheads="1"/>
              </p:cNvSpPr>
              <p:nvPr/>
            </p:nvSpPr>
            <p:spPr bwMode="auto">
              <a:xfrm>
                <a:off x="6214281" y="4921400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4562310" y="5027787"/>
                <a:ext cx="1665963" cy="1424843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4569912" y="4993629"/>
                <a:ext cx="784492" cy="264236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5354404" y="6237238"/>
                <a:ext cx="526626" cy="18871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auto">
              <a:xfrm>
                <a:off x="4470198" y="4903598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auto">
              <a:xfrm>
                <a:off x="4475975" y="6402903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5235210" y="6148648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auto">
              <a:xfrm>
                <a:off x="5856738" y="6380399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8"/>
              <p:cNvSpPr>
                <a:spLocks noChangeArrowheads="1"/>
              </p:cNvSpPr>
              <p:nvPr/>
            </p:nvSpPr>
            <p:spPr bwMode="auto">
              <a:xfrm>
                <a:off x="5307441" y="5201993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249734" y="3220356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</a:t>
              </a:r>
              <a:endParaRPr lang="ru-RU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52663" y="3205005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6750" y="6063061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</a:t>
              </a:r>
              <a:endParaRPr lang="ru-RU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0683" y="5987771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</a:t>
              </a:r>
              <a:endParaRPr lang="ru-RU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99276" y="5335866"/>
              <a:ext cx="35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Е</a:t>
              </a:r>
              <a:endParaRPr lang="ru-RU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50698" y="3874884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Д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93043" y="2992480"/>
            <a:ext cx="3795289" cy="3252590"/>
            <a:chOff x="2146750" y="3191742"/>
            <a:chExt cx="3795289" cy="325259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288166" y="3557113"/>
              <a:ext cx="3559830" cy="2486920"/>
              <a:chOff x="4475975" y="4892922"/>
              <a:chExt cx="2393930" cy="1669716"/>
            </a:xfrm>
          </p:grpSpPr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5881030" y="5055184"/>
                <a:ext cx="0" cy="1423169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 flipH="1">
                <a:off x="4580856" y="4967503"/>
                <a:ext cx="1239741" cy="15237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 flipV="1">
                <a:off x="4569912" y="6478108"/>
                <a:ext cx="1311117" cy="8679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5820598" y="4903598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V="1">
                <a:off x="4562310" y="5042708"/>
                <a:ext cx="0" cy="140992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 flipV="1">
                <a:off x="5969233" y="4964962"/>
                <a:ext cx="756209" cy="1788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5881029" y="6486858"/>
                <a:ext cx="909678" cy="908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4481318" y="4915441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auto">
              <a:xfrm>
                <a:off x="4475975" y="6402903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19"/>
              <p:cNvSpPr>
                <a:spLocks noChangeArrowheads="1"/>
              </p:cNvSpPr>
              <p:nvPr/>
            </p:nvSpPr>
            <p:spPr bwMode="auto">
              <a:xfrm>
                <a:off x="6725443" y="6415274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5808798" y="6418176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6725443" y="4892922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225402" y="3191743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5128" y="3203063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</a:t>
              </a:r>
              <a:endParaRPr lang="ru-RU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46750" y="6063061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2163" y="6061758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</a:t>
              </a:r>
              <a:endParaRPr lang="ru-RU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5802" y="6067727"/>
              <a:ext cx="35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Е</a:t>
              </a:r>
              <a:endParaRPr lang="ru-RU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5802" y="3191742"/>
              <a:ext cx="356237" cy="38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Д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Одинаковые ли графы?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5048" y="782270"/>
            <a:ext cx="2216922" cy="1932702"/>
            <a:chOff x="4470198" y="4903598"/>
            <a:chExt cx="1888546" cy="1643767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569912" y="5009988"/>
              <a:ext cx="1382171" cy="146044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4570387" y="4972856"/>
              <a:ext cx="1657886" cy="2077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4569912" y="6454071"/>
              <a:ext cx="1335942" cy="3271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6214281" y="4921400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4562310" y="5027787"/>
              <a:ext cx="1665963" cy="1424843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569912" y="4993629"/>
              <a:ext cx="784492" cy="26423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614661" y="6193099"/>
              <a:ext cx="692781" cy="27733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4470198" y="490359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4475975" y="640290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235210" y="610905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5856738" y="638039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07441" y="520199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56996" y="852614"/>
            <a:ext cx="2997868" cy="1830703"/>
            <a:chOff x="3823669" y="4893000"/>
            <a:chExt cx="2738536" cy="1669638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5881030" y="5055184"/>
              <a:ext cx="0" cy="142316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4580856" y="4967503"/>
              <a:ext cx="1239741" cy="1523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4569912" y="6478108"/>
              <a:ext cx="1311117" cy="867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5820598" y="490359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V="1">
              <a:off x="4562310" y="5042708"/>
              <a:ext cx="0" cy="140992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H="1" flipV="1">
              <a:off x="5969233" y="4964961"/>
              <a:ext cx="482505" cy="254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H="1" flipV="1">
              <a:off x="3968131" y="6486787"/>
              <a:ext cx="507844" cy="90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4481318" y="4915441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4475975" y="640290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3823669" y="6410216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5808798" y="6418176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6417743" y="4893000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95400" y="3941622"/>
            <a:ext cx="2380433" cy="2046839"/>
            <a:chOff x="4470198" y="4903598"/>
            <a:chExt cx="1888546" cy="1621263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4569912" y="5009988"/>
              <a:ext cx="1382171" cy="146044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flipH="1" flipV="1">
              <a:off x="4570387" y="4972856"/>
              <a:ext cx="1657886" cy="2077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4614661" y="5662522"/>
              <a:ext cx="1291193" cy="79154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6214281" y="4921400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4574968" y="4993631"/>
              <a:ext cx="779436" cy="26423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 flipV="1">
              <a:off x="4614661" y="5346455"/>
              <a:ext cx="1192960" cy="30161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4470198" y="490359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548403" y="5573932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5779318" y="527422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5856738" y="638039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5307441" y="520199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rot="16200000">
            <a:off x="3179800" y="4252022"/>
            <a:ext cx="2338555" cy="1255866"/>
            <a:chOff x="5399362" y="4921400"/>
            <a:chExt cx="1855322" cy="994748"/>
          </a:xfrm>
        </p:grpSpPr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5520602" y="5009986"/>
              <a:ext cx="1579422" cy="536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6214281" y="4921400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5" name="Line 7"/>
            <p:cNvSpPr>
              <a:spLocks noChangeShapeType="1"/>
            </p:cNvSpPr>
            <p:nvPr/>
          </p:nvSpPr>
          <p:spPr bwMode="auto">
            <a:xfrm flipH="1">
              <a:off x="5905854" y="5050416"/>
              <a:ext cx="1255635" cy="29603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7161489" y="5065862"/>
              <a:ext cx="10771" cy="65531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7" name="Oval 16"/>
            <p:cNvSpPr>
              <a:spLocks noChangeArrowheads="1"/>
            </p:cNvSpPr>
            <p:nvPr/>
          </p:nvSpPr>
          <p:spPr bwMode="auto">
            <a:xfrm>
              <a:off x="5404746" y="5771686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7100026" y="494158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5779318" y="527422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7110222" y="572117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5471593" y="5065862"/>
              <a:ext cx="1407" cy="70582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" name="Oval 18"/>
            <p:cNvSpPr>
              <a:spLocks noChangeArrowheads="1"/>
            </p:cNvSpPr>
            <p:nvPr/>
          </p:nvSpPr>
          <p:spPr bwMode="auto">
            <a:xfrm>
              <a:off x="5399362" y="494312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 rot="18699271">
            <a:off x="7203089" y="3928637"/>
            <a:ext cx="2380433" cy="2619952"/>
            <a:chOff x="4470198" y="4449646"/>
            <a:chExt cx="1888546" cy="2075215"/>
          </a:xfrm>
        </p:grpSpPr>
        <p:sp>
          <p:nvSpPr>
            <p:cNvPr id="74" name="Line 5"/>
            <p:cNvSpPr>
              <a:spLocks noChangeShapeType="1"/>
            </p:cNvSpPr>
            <p:nvPr/>
          </p:nvSpPr>
          <p:spPr bwMode="auto">
            <a:xfrm>
              <a:off x="4569912" y="5009988"/>
              <a:ext cx="1382171" cy="146044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H="1" flipV="1">
              <a:off x="4570387" y="4972856"/>
              <a:ext cx="1657886" cy="2077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5417406" y="4594108"/>
              <a:ext cx="488449" cy="1859963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6214281" y="4921400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4569912" y="4563718"/>
              <a:ext cx="801266" cy="40603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0" name="Oval 16"/>
            <p:cNvSpPr>
              <a:spLocks noChangeArrowheads="1"/>
            </p:cNvSpPr>
            <p:nvPr/>
          </p:nvSpPr>
          <p:spPr bwMode="auto">
            <a:xfrm>
              <a:off x="4470198" y="490359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5856738" y="638039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4" name="Oval 18"/>
            <p:cNvSpPr>
              <a:spLocks noChangeArrowheads="1"/>
            </p:cNvSpPr>
            <p:nvPr/>
          </p:nvSpPr>
          <p:spPr bwMode="auto">
            <a:xfrm>
              <a:off x="5327099" y="4449646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0136775" y="3528295"/>
            <a:ext cx="1929764" cy="2127249"/>
            <a:chOff x="4470198" y="4874063"/>
            <a:chExt cx="1531002" cy="1684955"/>
          </a:xfrm>
        </p:grpSpPr>
        <p:sp>
          <p:nvSpPr>
            <p:cNvPr id="86" name="Line 5"/>
            <p:cNvSpPr>
              <a:spLocks noChangeShapeType="1"/>
            </p:cNvSpPr>
            <p:nvPr/>
          </p:nvSpPr>
          <p:spPr bwMode="auto">
            <a:xfrm>
              <a:off x="4569912" y="5009988"/>
              <a:ext cx="1382171" cy="146044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" name="Line 6"/>
            <p:cNvSpPr>
              <a:spLocks noChangeShapeType="1"/>
            </p:cNvSpPr>
            <p:nvPr/>
          </p:nvSpPr>
          <p:spPr bwMode="auto">
            <a:xfrm flipH="1">
              <a:off x="4570386" y="4955557"/>
              <a:ext cx="858312" cy="1729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9" name="Oval 17"/>
            <p:cNvSpPr>
              <a:spLocks noChangeArrowheads="1"/>
            </p:cNvSpPr>
            <p:nvPr/>
          </p:nvSpPr>
          <p:spPr bwMode="auto">
            <a:xfrm>
              <a:off x="5381025" y="487406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Line 7"/>
            <p:cNvSpPr>
              <a:spLocks noChangeShapeType="1"/>
            </p:cNvSpPr>
            <p:nvPr/>
          </p:nvSpPr>
          <p:spPr bwMode="auto">
            <a:xfrm>
              <a:off x="4569912" y="4993629"/>
              <a:ext cx="353176" cy="147680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Oval 16"/>
            <p:cNvSpPr>
              <a:spLocks noChangeArrowheads="1"/>
            </p:cNvSpPr>
            <p:nvPr/>
          </p:nvSpPr>
          <p:spPr bwMode="auto">
            <a:xfrm>
              <a:off x="4470198" y="490359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Oval 20"/>
            <p:cNvSpPr>
              <a:spLocks noChangeArrowheads="1"/>
            </p:cNvSpPr>
            <p:nvPr/>
          </p:nvSpPr>
          <p:spPr bwMode="auto">
            <a:xfrm>
              <a:off x="5856738" y="638039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3" name="Oval 18"/>
            <p:cNvSpPr>
              <a:spLocks noChangeArrowheads="1"/>
            </p:cNvSpPr>
            <p:nvPr/>
          </p:nvSpPr>
          <p:spPr bwMode="auto">
            <a:xfrm>
              <a:off x="4872223" y="6414556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41754" y="3132247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Рисунок 1.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7298298" y="2991516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Рисунок 2.</a:t>
            </a:r>
            <a:endParaRPr lang="ru-RU" sz="32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9204279" y="5990521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Рисунок </a:t>
            </a:r>
            <a:r>
              <a:rPr lang="en-US" sz="3200" dirty="0" smtClean="0"/>
              <a:t>4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103" name="Группа 102"/>
          <p:cNvGrpSpPr/>
          <p:nvPr/>
        </p:nvGrpSpPr>
        <p:grpSpPr>
          <a:xfrm rot="18822227">
            <a:off x="6564776" y="1012227"/>
            <a:ext cx="2184044" cy="1172889"/>
            <a:chOff x="5399362" y="4921400"/>
            <a:chExt cx="1855322" cy="994748"/>
          </a:xfrm>
        </p:grpSpPr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6300686" y="5055587"/>
              <a:ext cx="1" cy="71546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 flipH="1">
              <a:off x="5520602" y="5009986"/>
              <a:ext cx="1579422" cy="536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>
              <a:off x="6214281" y="4921400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Line 7"/>
            <p:cNvSpPr>
              <a:spLocks noChangeShapeType="1"/>
            </p:cNvSpPr>
            <p:nvPr/>
          </p:nvSpPr>
          <p:spPr bwMode="auto">
            <a:xfrm flipH="1">
              <a:off x="6358744" y="5050415"/>
              <a:ext cx="802745" cy="72127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Line 7"/>
            <p:cNvSpPr>
              <a:spLocks noChangeShapeType="1"/>
            </p:cNvSpPr>
            <p:nvPr/>
          </p:nvSpPr>
          <p:spPr bwMode="auto">
            <a:xfrm>
              <a:off x="7161489" y="5065862"/>
              <a:ext cx="10771" cy="65531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Oval 16"/>
            <p:cNvSpPr>
              <a:spLocks noChangeArrowheads="1"/>
            </p:cNvSpPr>
            <p:nvPr/>
          </p:nvSpPr>
          <p:spPr bwMode="auto">
            <a:xfrm>
              <a:off x="5404746" y="5771686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7100026" y="494158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" name="Oval 19"/>
            <p:cNvSpPr>
              <a:spLocks noChangeArrowheads="1"/>
            </p:cNvSpPr>
            <p:nvPr/>
          </p:nvSpPr>
          <p:spPr bwMode="auto">
            <a:xfrm>
              <a:off x="6245014" y="575560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Oval 20"/>
            <p:cNvSpPr>
              <a:spLocks noChangeArrowheads="1"/>
            </p:cNvSpPr>
            <p:nvPr/>
          </p:nvSpPr>
          <p:spPr bwMode="auto">
            <a:xfrm>
              <a:off x="7110222" y="572117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5471593" y="5065862"/>
              <a:ext cx="1407" cy="70582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Oval 18"/>
            <p:cNvSpPr>
              <a:spLocks noChangeArrowheads="1"/>
            </p:cNvSpPr>
            <p:nvPr/>
          </p:nvSpPr>
          <p:spPr bwMode="auto">
            <a:xfrm>
              <a:off x="5399362" y="494312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 rot="3969041">
            <a:off x="8671403" y="719914"/>
            <a:ext cx="2172043" cy="1777798"/>
            <a:chOff x="5399362" y="4392285"/>
            <a:chExt cx="1845127" cy="1507782"/>
          </a:xfrm>
        </p:grpSpPr>
        <p:sp>
          <p:nvSpPr>
            <p:cNvPr id="125" name="Line 7"/>
            <p:cNvSpPr>
              <a:spLocks noChangeShapeType="1"/>
            </p:cNvSpPr>
            <p:nvPr/>
          </p:nvSpPr>
          <p:spPr bwMode="auto">
            <a:xfrm>
              <a:off x="5471593" y="5065862"/>
              <a:ext cx="814940" cy="7712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6300686" y="5055587"/>
              <a:ext cx="1" cy="71546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 flipH="1">
              <a:off x="5520602" y="5009986"/>
              <a:ext cx="1579422" cy="5369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Oval 17"/>
            <p:cNvSpPr>
              <a:spLocks noChangeArrowheads="1"/>
            </p:cNvSpPr>
            <p:nvPr/>
          </p:nvSpPr>
          <p:spPr bwMode="auto">
            <a:xfrm>
              <a:off x="6214281" y="4921400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Line 7"/>
            <p:cNvSpPr>
              <a:spLocks noChangeShapeType="1"/>
            </p:cNvSpPr>
            <p:nvPr/>
          </p:nvSpPr>
          <p:spPr bwMode="auto">
            <a:xfrm flipH="1">
              <a:off x="6358744" y="5050415"/>
              <a:ext cx="802745" cy="72127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6852642" y="4528908"/>
              <a:ext cx="293756" cy="45426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Oval 21"/>
            <p:cNvSpPr>
              <a:spLocks noChangeArrowheads="1"/>
            </p:cNvSpPr>
            <p:nvPr/>
          </p:nvSpPr>
          <p:spPr bwMode="auto">
            <a:xfrm>
              <a:off x="7100026" y="494158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Oval 19"/>
            <p:cNvSpPr>
              <a:spLocks noChangeArrowheads="1"/>
            </p:cNvSpPr>
            <p:nvPr/>
          </p:nvSpPr>
          <p:spPr bwMode="auto">
            <a:xfrm>
              <a:off x="6245014" y="575560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Oval 20"/>
            <p:cNvSpPr>
              <a:spLocks noChangeArrowheads="1"/>
            </p:cNvSpPr>
            <p:nvPr/>
          </p:nvSpPr>
          <p:spPr bwMode="auto">
            <a:xfrm>
              <a:off x="6740896" y="4392285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Oval 18"/>
            <p:cNvSpPr>
              <a:spLocks noChangeArrowheads="1"/>
            </p:cNvSpPr>
            <p:nvPr/>
          </p:nvSpPr>
          <p:spPr bwMode="auto">
            <a:xfrm>
              <a:off x="5399362" y="494312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Oval 16"/>
            <p:cNvSpPr>
              <a:spLocks noChangeArrowheads="1"/>
            </p:cNvSpPr>
            <p:nvPr/>
          </p:nvSpPr>
          <p:spPr bwMode="auto">
            <a:xfrm>
              <a:off x="5785469" y="5375326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2429947" y="6106853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Рисунок </a:t>
            </a:r>
            <a:r>
              <a:rPr lang="en-US" sz="3200" dirty="0" smtClean="0"/>
              <a:t>3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84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Группа 8200"/>
          <p:cNvGrpSpPr/>
          <p:nvPr/>
        </p:nvGrpSpPr>
        <p:grpSpPr>
          <a:xfrm>
            <a:off x="352931" y="1038487"/>
            <a:ext cx="1985487" cy="1947654"/>
            <a:chOff x="2070128" y="2695368"/>
            <a:chExt cx="3057685" cy="283982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366794" y="3035026"/>
              <a:ext cx="2413452" cy="2210252"/>
              <a:chOff x="2581461" y="3534728"/>
              <a:chExt cx="2170376" cy="2391161"/>
            </a:xfrm>
          </p:grpSpPr>
          <p:cxnSp>
            <p:nvCxnSpPr>
              <p:cNvPr id="82" name="Прямая со стрелкой 81"/>
              <p:cNvCxnSpPr>
                <a:stCxn id="129" idx="4"/>
                <a:endCxn id="124" idx="0"/>
              </p:cNvCxnSpPr>
              <p:nvPr/>
            </p:nvCxnSpPr>
            <p:spPr>
              <a:xfrm>
                <a:off x="3431705" y="3534728"/>
                <a:ext cx="47123" cy="233734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>
                <a:stCxn id="127" idx="5"/>
                <a:endCxn id="124" idx="1"/>
              </p:cNvCxnSpPr>
              <p:nvPr/>
            </p:nvCxnSpPr>
            <p:spPr>
              <a:xfrm>
                <a:off x="2581461" y="4264982"/>
                <a:ext cx="786861" cy="166090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>
                <a:stCxn id="126" idx="2"/>
                <a:endCxn id="127" idx="6"/>
              </p:cNvCxnSpPr>
              <p:nvPr/>
            </p:nvCxnSpPr>
            <p:spPr>
              <a:xfrm flipH="1" flipV="1">
                <a:off x="2627234" y="4135067"/>
                <a:ext cx="2124603" cy="895916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>
                <a:stCxn id="128" idx="3"/>
                <a:endCxn id="124" idx="7"/>
              </p:cNvCxnSpPr>
              <p:nvPr/>
            </p:nvCxnSpPr>
            <p:spPr>
              <a:xfrm flipH="1">
                <a:off x="3589334" y="3883148"/>
                <a:ext cx="970567" cy="2042739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Овал 123"/>
            <p:cNvSpPr/>
            <p:nvPr/>
          </p:nvSpPr>
          <p:spPr>
            <a:xfrm>
              <a:off x="3190880" y="5195534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780247" y="4248248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070128" y="3420115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4515913" y="3067171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138480" y="2695368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" y="1"/>
            <a:ext cx="6384032" cy="6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Одинаковые ли графы?</a:t>
            </a:r>
          </a:p>
        </p:txBody>
      </p:sp>
      <p:grpSp>
        <p:nvGrpSpPr>
          <p:cNvPr id="44" name="Группа 43"/>
          <p:cNvGrpSpPr/>
          <p:nvPr/>
        </p:nvGrpSpPr>
        <p:grpSpPr>
          <a:xfrm rot="20304215">
            <a:off x="2004889" y="1372591"/>
            <a:ext cx="3240857" cy="1126825"/>
            <a:chOff x="811565" y="2732819"/>
            <a:chExt cx="4990977" cy="164299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11565" y="3072475"/>
              <a:ext cx="4643410" cy="1133511"/>
              <a:chOff x="1182870" y="3575244"/>
              <a:chExt cx="4175739" cy="1226289"/>
            </a:xfrm>
          </p:grpSpPr>
          <p:cxnSp>
            <p:nvCxnSpPr>
              <p:cNvPr id="51" name="Прямая со стрелкой 50"/>
              <p:cNvCxnSpPr>
                <a:stCxn id="50" idx="4"/>
                <a:endCxn id="46" idx="0"/>
              </p:cNvCxnSpPr>
              <p:nvPr/>
            </p:nvCxnSpPr>
            <p:spPr>
              <a:xfrm>
                <a:off x="4023055" y="3575244"/>
                <a:ext cx="0" cy="1042558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stCxn id="48" idx="6"/>
                <a:endCxn id="46" idx="2"/>
              </p:cNvCxnSpPr>
              <p:nvPr/>
            </p:nvCxnSpPr>
            <p:spPr>
              <a:xfrm>
                <a:off x="2906328" y="4795480"/>
                <a:ext cx="960447" cy="605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>
                <a:stCxn id="47" idx="2"/>
                <a:endCxn id="48" idx="2"/>
              </p:cNvCxnSpPr>
              <p:nvPr/>
            </p:nvCxnSpPr>
            <p:spPr>
              <a:xfrm flipV="1">
                <a:off x="1182870" y="4795480"/>
                <a:ext cx="1410898" cy="605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>
                <a:stCxn id="49" idx="2"/>
                <a:endCxn id="46" idx="6"/>
              </p:cNvCxnSpPr>
              <p:nvPr/>
            </p:nvCxnSpPr>
            <p:spPr>
              <a:xfrm flipH="1">
                <a:off x="4179336" y="4795479"/>
                <a:ext cx="1179273" cy="6054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Овал 45"/>
            <p:cNvSpPr/>
            <p:nvPr/>
          </p:nvSpPr>
          <p:spPr>
            <a:xfrm>
              <a:off x="3796061" y="403615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11565" y="403615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380480" y="4030562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454975" y="4030560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796061" y="2732819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208505" y="1016866"/>
            <a:ext cx="2534168" cy="1729627"/>
            <a:chOff x="2070128" y="3013267"/>
            <a:chExt cx="3902665" cy="252192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2322666" y="3303182"/>
              <a:ext cx="3353460" cy="1967577"/>
              <a:chOff x="2541778" y="3824833"/>
              <a:chExt cx="3015709" cy="2128624"/>
            </a:xfrm>
          </p:grpSpPr>
          <p:cxnSp>
            <p:nvCxnSpPr>
              <p:cNvPr id="90" name="Прямая со стрелкой 89"/>
              <p:cNvCxnSpPr>
                <a:stCxn id="89" idx="3"/>
                <a:endCxn id="84" idx="7"/>
              </p:cNvCxnSpPr>
              <p:nvPr/>
            </p:nvCxnSpPr>
            <p:spPr>
              <a:xfrm flipH="1">
                <a:off x="3609775" y="5225351"/>
                <a:ext cx="1947712" cy="728106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 стрелкой 90"/>
              <p:cNvCxnSpPr>
                <a:stCxn id="86" idx="5"/>
                <a:endCxn id="84" idx="1"/>
              </p:cNvCxnSpPr>
              <p:nvPr/>
            </p:nvCxnSpPr>
            <p:spPr>
              <a:xfrm>
                <a:off x="2541778" y="4296971"/>
                <a:ext cx="851381" cy="1606519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>
                <a:stCxn id="89" idx="2"/>
                <a:endCxn id="86" idx="6"/>
              </p:cNvCxnSpPr>
              <p:nvPr/>
            </p:nvCxnSpPr>
            <p:spPr>
              <a:xfrm flipH="1" flipV="1">
                <a:off x="2619912" y="4188917"/>
                <a:ext cx="2891801" cy="90652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>
                <a:stCxn id="87" idx="4"/>
                <a:endCxn id="84" idx="0"/>
              </p:cNvCxnSpPr>
              <p:nvPr/>
            </p:nvCxnSpPr>
            <p:spPr>
              <a:xfrm flipH="1">
                <a:off x="3510845" y="3878647"/>
                <a:ext cx="422307" cy="199708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 стрелкой 116"/>
              <p:cNvCxnSpPr>
                <a:stCxn id="89" idx="1"/>
                <a:endCxn id="87" idx="5"/>
              </p:cNvCxnSpPr>
              <p:nvPr/>
            </p:nvCxnSpPr>
            <p:spPr>
              <a:xfrm flipH="1" flipV="1">
                <a:off x="4043658" y="3824833"/>
                <a:ext cx="1513829" cy="114068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Овал 83"/>
            <p:cNvSpPr/>
            <p:nvPr/>
          </p:nvSpPr>
          <p:spPr>
            <a:xfrm rot="686916">
              <a:off x="3190879" y="5195534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Овал 85"/>
            <p:cNvSpPr/>
            <p:nvPr/>
          </p:nvSpPr>
          <p:spPr>
            <a:xfrm rot="1056534">
              <a:off x="2070128" y="342011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3696087" y="3013267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625226" y="430782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 rot="2168651">
            <a:off x="8538913" y="1170541"/>
            <a:ext cx="2442476" cy="1683547"/>
            <a:chOff x="2211335" y="3080455"/>
            <a:chExt cx="3761458" cy="2454736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2508001" y="3250284"/>
              <a:ext cx="3168126" cy="1968118"/>
              <a:chOff x="2708446" y="3767605"/>
              <a:chExt cx="2849041" cy="2129209"/>
            </a:xfrm>
          </p:grpSpPr>
          <p:cxnSp>
            <p:nvCxnSpPr>
              <p:cNvPr id="110" name="Прямая со стрелкой 109"/>
              <p:cNvCxnSpPr>
                <a:stCxn id="106" idx="5"/>
                <a:endCxn id="105" idx="1"/>
              </p:cNvCxnSpPr>
              <p:nvPr/>
            </p:nvCxnSpPr>
            <p:spPr>
              <a:xfrm>
                <a:off x="2708446" y="4246436"/>
                <a:ext cx="694636" cy="1650378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>
                <a:stCxn id="108" idx="2"/>
                <a:endCxn id="106" idx="5"/>
              </p:cNvCxnSpPr>
              <p:nvPr/>
            </p:nvCxnSpPr>
            <p:spPr>
              <a:xfrm flipH="1" flipV="1">
                <a:off x="2708446" y="4246436"/>
                <a:ext cx="2803267" cy="848999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 стрелкой 111"/>
              <p:cNvCxnSpPr>
                <a:stCxn id="107" idx="2"/>
                <a:endCxn id="106" idx="5"/>
              </p:cNvCxnSpPr>
              <p:nvPr/>
            </p:nvCxnSpPr>
            <p:spPr>
              <a:xfrm flipH="1" flipV="1">
                <a:off x="2708446" y="4246436"/>
                <a:ext cx="2512622" cy="137030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 стрелкой 121"/>
              <p:cNvCxnSpPr>
                <a:stCxn id="121" idx="2"/>
                <a:endCxn id="106" idx="5"/>
              </p:cNvCxnSpPr>
              <p:nvPr/>
            </p:nvCxnSpPr>
            <p:spPr>
              <a:xfrm flipH="1">
                <a:off x="2708446" y="3767605"/>
                <a:ext cx="1589304" cy="478831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 стрелкой 124"/>
              <p:cNvCxnSpPr>
                <a:stCxn id="121" idx="5"/>
                <a:endCxn id="108" idx="1"/>
              </p:cNvCxnSpPr>
              <p:nvPr/>
            </p:nvCxnSpPr>
            <p:spPr>
              <a:xfrm>
                <a:off x="4564537" y="3897520"/>
                <a:ext cx="992950" cy="106800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Овал 104"/>
            <p:cNvSpPr/>
            <p:nvPr/>
          </p:nvSpPr>
          <p:spPr>
            <a:xfrm rot="936444">
              <a:off x="3190879" y="5195534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211335" y="3402974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 rot="1698923">
              <a:off x="5281237" y="486773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5625226" y="430782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275303" y="308045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429944" y="3238795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Рисунок </a:t>
            </a:r>
            <a:r>
              <a:rPr lang="en-US" sz="3200" dirty="0" smtClean="0"/>
              <a:t>5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67801" y="3294872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Рисунок </a:t>
            </a:r>
            <a:r>
              <a:rPr lang="en-US" sz="3200" dirty="0" smtClean="0"/>
              <a:t>6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Группа 8200"/>
          <p:cNvGrpSpPr/>
          <p:nvPr/>
        </p:nvGrpSpPr>
        <p:grpSpPr>
          <a:xfrm>
            <a:off x="4782388" y="1077696"/>
            <a:ext cx="1985487" cy="1947654"/>
            <a:chOff x="2070128" y="2695368"/>
            <a:chExt cx="3057685" cy="283982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366794" y="2985283"/>
              <a:ext cx="2413452" cy="2259996"/>
              <a:chOff x="2581461" y="3480913"/>
              <a:chExt cx="2170376" cy="2444976"/>
            </a:xfrm>
          </p:grpSpPr>
          <p:cxnSp>
            <p:nvCxnSpPr>
              <p:cNvPr id="82" name="Прямая со стрелкой 81"/>
              <p:cNvCxnSpPr>
                <a:stCxn id="129" idx="4"/>
                <a:endCxn id="124" idx="0"/>
              </p:cNvCxnSpPr>
              <p:nvPr/>
            </p:nvCxnSpPr>
            <p:spPr>
              <a:xfrm>
                <a:off x="3431705" y="3534728"/>
                <a:ext cx="47123" cy="233734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>
                <a:stCxn id="127" idx="5"/>
                <a:endCxn id="124" idx="1"/>
              </p:cNvCxnSpPr>
              <p:nvPr/>
            </p:nvCxnSpPr>
            <p:spPr>
              <a:xfrm>
                <a:off x="2581461" y="4264982"/>
                <a:ext cx="786861" cy="166090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>
                <a:stCxn id="126" idx="2"/>
                <a:endCxn id="127" idx="6"/>
              </p:cNvCxnSpPr>
              <p:nvPr/>
            </p:nvCxnSpPr>
            <p:spPr>
              <a:xfrm flipH="1" flipV="1">
                <a:off x="2627235" y="4135067"/>
                <a:ext cx="2124602" cy="895916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>
                <a:stCxn id="128" idx="2"/>
                <a:endCxn id="129" idx="5"/>
              </p:cNvCxnSpPr>
              <p:nvPr/>
            </p:nvCxnSpPr>
            <p:spPr>
              <a:xfrm flipH="1" flipV="1">
                <a:off x="3542211" y="3480913"/>
                <a:ext cx="971915" cy="272321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>
                <a:stCxn id="128" idx="3"/>
                <a:endCxn id="124" idx="7"/>
              </p:cNvCxnSpPr>
              <p:nvPr/>
            </p:nvCxnSpPr>
            <p:spPr>
              <a:xfrm flipH="1">
                <a:off x="3589334" y="3883148"/>
                <a:ext cx="970567" cy="204274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Овал 123"/>
            <p:cNvSpPr/>
            <p:nvPr/>
          </p:nvSpPr>
          <p:spPr>
            <a:xfrm>
              <a:off x="3190880" y="5195534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780247" y="4248248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070128" y="3420115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4515913" y="3067171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138480" y="2695368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1"/>
            <a:ext cx="9696399" cy="1528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+mn-lt"/>
              </a:rPr>
              <a:t>Найдите одинаковый граф для графа на рисунке 1?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387895" y="3935946"/>
            <a:ext cx="3240857" cy="1126825"/>
            <a:chOff x="811565" y="2732819"/>
            <a:chExt cx="4990977" cy="164299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11565" y="3072475"/>
              <a:ext cx="4643410" cy="1133511"/>
              <a:chOff x="1182870" y="3575244"/>
              <a:chExt cx="4175739" cy="1226289"/>
            </a:xfrm>
          </p:grpSpPr>
          <p:cxnSp>
            <p:nvCxnSpPr>
              <p:cNvPr id="51" name="Прямая со стрелкой 50"/>
              <p:cNvCxnSpPr>
                <a:stCxn id="50" idx="4"/>
                <a:endCxn id="46" idx="0"/>
              </p:cNvCxnSpPr>
              <p:nvPr/>
            </p:nvCxnSpPr>
            <p:spPr>
              <a:xfrm>
                <a:off x="4023055" y="3575244"/>
                <a:ext cx="0" cy="1042558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stCxn id="48" idx="6"/>
                <a:endCxn id="46" idx="2"/>
              </p:cNvCxnSpPr>
              <p:nvPr/>
            </p:nvCxnSpPr>
            <p:spPr>
              <a:xfrm>
                <a:off x="2906328" y="4795480"/>
                <a:ext cx="960447" cy="605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>
                <a:stCxn id="47" idx="2"/>
                <a:endCxn id="48" idx="2"/>
              </p:cNvCxnSpPr>
              <p:nvPr/>
            </p:nvCxnSpPr>
            <p:spPr>
              <a:xfrm flipV="1">
                <a:off x="1182870" y="4795480"/>
                <a:ext cx="1410898" cy="605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>
                <a:stCxn id="49" idx="2"/>
                <a:endCxn id="46" idx="6"/>
              </p:cNvCxnSpPr>
              <p:nvPr/>
            </p:nvCxnSpPr>
            <p:spPr>
              <a:xfrm flipH="1">
                <a:off x="4179336" y="4795479"/>
                <a:ext cx="1179273" cy="6054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Овал 45"/>
            <p:cNvSpPr/>
            <p:nvPr/>
          </p:nvSpPr>
          <p:spPr>
            <a:xfrm>
              <a:off x="3796061" y="403615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11565" y="403615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380480" y="4030562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454975" y="4030560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796061" y="2732819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715010" y="3775757"/>
            <a:ext cx="2534168" cy="1729627"/>
            <a:chOff x="2070128" y="3013267"/>
            <a:chExt cx="3902665" cy="252192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2322666" y="3303182"/>
              <a:ext cx="3353460" cy="1967577"/>
              <a:chOff x="2541778" y="3824833"/>
              <a:chExt cx="3015709" cy="2128624"/>
            </a:xfrm>
          </p:grpSpPr>
          <p:cxnSp>
            <p:nvCxnSpPr>
              <p:cNvPr id="90" name="Прямая со стрелкой 89"/>
              <p:cNvCxnSpPr>
                <a:stCxn id="89" idx="3"/>
                <a:endCxn id="84" idx="7"/>
              </p:cNvCxnSpPr>
              <p:nvPr/>
            </p:nvCxnSpPr>
            <p:spPr>
              <a:xfrm flipH="1">
                <a:off x="3609775" y="5225351"/>
                <a:ext cx="1947712" cy="728106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 стрелкой 90"/>
              <p:cNvCxnSpPr>
                <a:stCxn id="86" idx="5"/>
                <a:endCxn id="84" idx="1"/>
              </p:cNvCxnSpPr>
              <p:nvPr/>
            </p:nvCxnSpPr>
            <p:spPr>
              <a:xfrm>
                <a:off x="2541778" y="4296971"/>
                <a:ext cx="851381" cy="1606519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>
                <a:stCxn id="89" idx="2"/>
                <a:endCxn id="86" idx="6"/>
              </p:cNvCxnSpPr>
              <p:nvPr/>
            </p:nvCxnSpPr>
            <p:spPr>
              <a:xfrm flipH="1" flipV="1">
                <a:off x="2619912" y="4188917"/>
                <a:ext cx="2891801" cy="90652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>
                <a:stCxn id="87" idx="4"/>
                <a:endCxn id="84" idx="0"/>
              </p:cNvCxnSpPr>
              <p:nvPr/>
            </p:nvCxnSpPr>
            <p:spPr>
              <a:xfrm flipH="1">
                <a:off x="3510845" y="3878647"/>
                <a:ext cx="422307" cy="199708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 стрелкой 116"/>
              <p:cNvCxnSpPr>
                <a:stCxn id="89" idx="1"/>
                <a:endCxn id="87" idx="5"/>
              </p:cNvCxnSpPr>
              <p:nvPr/>
            </p:nvCxnSpPr>
            <p:spPr>
              <a:xfrm flipH="1" flipV="1">
                <a:off x="4043658" y="3824833"/>
                <a:ext cx="1513829" cy="114068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Овал 83"/>
            <p:cNvSpPr/>
            <p:nvPr/>
          </p:nvSpPr>
          <p:spPr>
            <a:xfrm rot="686916">
              <a:off x="3190879" y="5195534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Овал 85"/>
            <p:cNvSpPr/>
            <p:nvPr/>
          </p:nvSpPr>
          <p:spPr>
            <a:xfrm rot="1056534">
              <a:off x="2070128" y="342011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3696087" y="3013267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625226" y="430782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444261" y="3775757"/>
            <a:ext cx="2534168" cy="1683547"/>
            <a:chOff x="2070128" y="3080455"/>
            <a:chExt cx="3902665" cy="2454736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2366794" y="3250284"/>
              <a:ext cx="3309333" cy="1968118"/>
              <a:chOff x="2581461" y="3767605"/>
              <a:chExt cx="2976026" cy="2129209"/>
            </a:xfrm>
          </p:grpSpPr>
          <p:cxnSp>
            <p:nvCxnSpPr>
              <p:cNvPr id="110" name="Прямая со стрелкой 109"/>
              <p:cNvCxnSpPr>
                <a:stCxn id="106" idx="5"/>
                <a:endCxn id="105" idx="1"/>
              </p:cNvCxnSpPr>
              <p:nvPr/>
            </p:nvCxnSpPr>
            <p:spPr>
              <a:xfrm>
                <a:off x="2581461" y="4264980"/>
                <a:ext cx="821621" cy="1631834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>
                <a:stCxn id="108" idx="2"/>
                <a:endCxn id="106" idx="5"/>
              </p:cNvCxnSpPr>
              <p:nvPr/>
            </p:nvCxnSpPr>
            <p:spPr>
              <a:xfrm flipH="1" flipV="1">
                <a:off x="2581461" y="4264980"/>
                <a:ext cx="2930252" cy="830455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 стрелкой 111"/>
              <p:cNvCxnSpPr>
                <a:stCxn id="107" idx="2"/>
                <a:endCxn id="106" idx="5"/>
              </p:cNvCxnSpPr>
              <p:nvPr/>
            </p:nvCxnSpPr>
            <p:spPr>
              <a:xfrm flipH="1" flipV="1">
                <a:off x="2581461" y="4264980"/>
                <a:ext cx="2639607" cy="135176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 стрелкой 121"/>
              <p:cNvCxnSpPr>
                <a:stCxn id="121" idx="2"/>
                <a:endCxn id="106" idx="5"/>
              </p:cNvCxnSpPr>
              <p:nvPr/>
            </p:nvCxnSpPr>
            <p:spPr>
              <a:xfrm flipH="1">
                <a:off x="2581461" y="3767605"/>
                <a:ext cx="1716289" cy="497375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 стрелкой 124"/>
              <p:cNvCxnSpPr>
                <a:stCxn id="121" idx="5"/>
                <a:endCxn id="108" idx="1"/>
              </p:cNvCxnSpPr>
              <p:nvPr/>
            </p:nvCxnSpPr>
            <p:spPr>
              <a:xfrm>
                <a:off x="4564537" y="3897520"/>
                <a:ext cx="992950" cy="106800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Овал 104"/>
            <p:cNvSpPr/>
            <p:nvPr/>
          </p:nvSpPr>
          <p:spPr>
            <a:xfrm rot="936444">
              <a:off x="3190879" y="5195534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070128" y="3420115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 rot="1698923">
              <a:off x="5281237" y="486773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5625226" y="430782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275303" y="308045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91544" y="5603385"/>
            <a:ext cx="9507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                        б                                в                              г</a:t>
            </a:r>
            <a:endParaRPr lang="ru-RU" sz="32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9408368" y="3705362"/>
            <a:ext cx="2534168" cy="1683547"/>
            <a:chOff x="2070128" y="3080455"/>
            <a:chExt cx="3902665" cy="245473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366794" y="3250284"/>
              <a:ext cx="3309333" cy="2030722"/>
              <a:chOff x="2581461" y="3767605"/>
              <a:chExt cx="2976026" cy="2196937"/>
            </a:xfrm>
          </p:grpSpPr>
          <p:cxnSp>
            <p:nvCxnSpPr>
              <p:cNvPr id="65" name="Прямая со стрелкой 64"/>
              <p:cNvCxnSpPr>
                <a:stCxn id="61" idx="5"/>
                <a:endCxn id="60" idx="1"/>
              </p:cNvCxnSpPr>
              <p:nvPr/>
            </p:nvCxnSpPr>
            <p:spPr>
              <a:xfrm>
                <a:off x="2581461" y="4264980"/>
                <a:ext cx="821621" cy="1631834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>
                <a:stCxn id="63" idx="2"/>
                <a:endCxn id="61" idx="5"/>
              </p:cNvCxnSpPr>
              <p:nvPr/>
            </p:nvCxnSpPr>
            <p:spPr>
              <a:xfrm flipH="1" flipV="1">
                <a:off x="2581461" y="4264980"/>
                <a:ext cx="2930252" cy="830455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>
                <a:stCxn id="62" idx="2"/>
                <a:endCxn id="60" idx="7"/>
              </p:cNvCxnSpPr>
              <p:nvPr/>
            </p:nvCxnSpPr>
            <p:spPr>
              <a:xfrm flipH="1">
                <a:off x="3615946" y="5754840"/>
                <a:ext cx="1593696" cy="209702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>
                <a:stCxn id="64" idx="2"/>
                <a:endCxn id="61" idx="5"/>
              </p:cNvCxnSpPr>
              <p:nvPr/>
            </p:nvCxnSpPr>
            <p:spPr>
              <a:xfrm flipH="1">
                <a:off x="2581461" y="3767605"/>
                <a:ext cx="1716289" cy="497375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>
                <a:stCxn id="64" idx="5"/>
                <a:endCxn id="63" idx="1"/>
              </p:cNvCxnSpPr>
              <p:nvPr/>
            </p:nvCxnSpPr>
            <p:spPr>
              <a:xfrm>
                <a:off x="4564537" y="3897520"/>
                <a:ext cx="992950" cy="106800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Овал 59"/>
            <p:cNvSpPr/>
            <p:nvPr/>
          </p:nvSpPr>
          <p:spPr>
            <a:xfrm rot="936444">
              <a:off x="3190879" y="5195534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070128" y="3420115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вал 61"/>
            <p:cNvSpPr/>
            <p:nvPr/>
          </p:nvSpPr>
          <p:spPr>
            <a:xfrm rot="20547181">
              <a:off x="5281237" y="4867736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5625226" y="430782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275303" y="3080455"/>
              <a:ext cx="347567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786398" y="3006349"/>
            <a:ext cx="195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Рисунок 1</a:t>
            </a:r>
          </a:p>
        </p:txBody>
      </p:sp>
    </p:spTree>
    <p:extLst>
      <p:ext uri="{BB962C8B-B14F-4D97-AF65-F5344CB8AC3E}">
        <p14:creationId xmlns:p14="http://schemas.microsoft.com/office/powerpoint/2010/main" val="16551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Задача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1060345"/>
            <a:ext cx="9649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помощью движения вершин изобразите этот граф без внутренних пересечений</a:t>
            </a:r>
            <a:endParaRPr lang="ru-RU" sz="3200" dirty="0"/>
          </a:p>
        </p:txBody>
      </p:sp>
      <p:grpSp>
        <p:nvGrpSpPr>
          <p:cNvPr id="8201" name="Группа 8200"/>
          <p:cNvGrpSpPr/>
          <p:nvPr/>
        </p:nvGrpSpPr>
        <p:grpSpPr>
          <a:xfrm>
            <a:off x="1338386" y="2432731"/>
            <a:ext cx="3749502" cy="3084099"/>
            <a:chOff x="1839697" y="2732819"/>
            <a:chExt cx="3598465" cy="280237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136364" y="3072476"/>
              <a:ext cx="2954233" cy="2292888"/>
              <a:chOff x="2374240" y="3575244"/>
              <a:chExt cx="2656691" cy="2480561"/>
            </a:xfrm>
          </p:grpSpPr>
          <p:cxnSp>
            <p:nvCxnSpPr>
              <p:cNvPr id="81" name="Прямая со стрелкой 80"/>
              <p:cNvCxnSpPr>
                <a:stCxn id="126" idx="2"/>
                <a:endCxn id="3" idx="6"/>
              </p:cNvCxnSpPr>
              <p:nvPr/>
            </p:nvCxnSpPr>
            <p:spPr>
              <a:xfrm flipH="1">
                <a:off x="2556567" y="3917496"/>
                <a:ext cx="2353636" cy="18373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>
                <a:stCxn id="129" idx="4"/>
                <a:endCxn id="124" idx="0"/>
              </p:cNvCxnSpPr>
              <p:nvPr/>
            </p:nvCxnSpPr>
            <p:spPr>
              <a:xfrm flipH="1">
                <a:off x="3478829" y="3575244"/>
                <a:ext cx="544229" cy="2296831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>
                <a:stCxn id="128" idx="2"/>
                <a:endCxn id="3" idx="5"/>
              </p:cNvCxnSpPr>
              <p:nvPr/>
            </p:nvCxnSpPr>
            <p:spPr>
              <a:xfrm flipH="1" flipV="1">
                <a:off x="2510793" y="4231140"/>
                <a:ext cx="2399409" cy="1507853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>
                <a:stCxn id="127" idx="5"/>
                <a:endCxn id="124" idx="2"/>
              </p:cNvCxnSpPr>
              <p:nvPr/>
            </p:nvCxnSpPr>
            <p:spPr>
              <a:xfrm>
                <a:off x="2374240" y="5584826"/>
                <a:ext cx="948309" cy="470978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>
                <a:stCxn id="126" idx="3"/>
                <a:endCxn id="127" idx="6"/>
              </p:cNvCxnSpPr>
              <p:nvPr/>
            </p:nvCxnSpPr>
            <p:spPr>
              <a:xfrm flipH="1">
                <a:off x="2420013" y="4047411"/>
                <a:ext cx="2535963" cy="140750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 стрелкой 100"/>
              <p:cNvCxnSpPr>
                <a:stCxn id="127" idx="6"/>
                <a:endCxn id="131" idx="2"/>
              </p:cNvCxnSpPr>
              <p:nvPr/>
            </p:nvCxnSpPr>
            <p:spPr>
              <a:xfrm flipV="1">
                <a:off x="2420013" y="4977738"/>
                <a:ext cx="2610918" cy="477174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>
                <a:stCxn id="128" idx="3"/>
                <a:endCxn id="124" idx="6"/>
              </p:cNvCxnSpPr>
              <p:nvPr/>
            </p:nvCxnSpPr>
            <p:spPr>
              <a:xfrm flipH="1">
                <a:off x="3635109" y="5868908"/>
                <a:ext cx="1320866" cy="186897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Овал 2"/>
            <p:cNvSpPr/>
            <p:nvPr/>
          </p:nvSpPr>
          <p:spPr>
            <a:xfrm>
              <a:off x="1991544" y="3388833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Б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3190880" y="5195534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56346" y="3219004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В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839697" y="4640103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Г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4956346" y="4902691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Ж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796061" y="2732819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5090596" y="4199031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Д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960096" y="2691195"/>
            <a:ext cx="4419632" cy="3457903"/>
            <a:chOff x="2154185" y="3085251"/>
            <a:chExt cx="4497424" cy="3142029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2327968" y="3255080"/>
              <a:ext cx="3976074" cy="2972200"/>
              <a:chOff x="2546546" y="3772793"/>
              <a:chExt cx="3575618" cy="3215474"/>
            </a:xfrm>
          </p:grpSpPr>
          <p:cxnSp>
            <p:nvCxnSpPr>
              <p:cNvPr id="157" name="Прямая со стрелкой 156"/>
              <p:cNvCxnSpPr>
                <a:stCxn id="152" idx="2"/>
                <a:endCxn id="150" idx="6"/>
              </p:cNvCxnSpPr>
              <p:nvPr/>
            </p:nvCxnSpPr>
            <p:spPr>
              <a:xfrm flipH="1">
                <a:off x="2702826" y="3772793"/>
                <a:ext cx="2208526" cy="22504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 стрелкой 157"/>
              <p:cNvCxnSpPr>
                <a:stCxn id="155" idx="4"/>
                <a:endCxn id="151" idx="4"/>
              </p:cNvCxnSpPr>
              <p:nvPr/>
            </p:nvCxnSpPr>
            <p:spPr>
              <a:xfrm flipH="1" flipV="1">
                <a:off x="3846783" y="5880412"/>
                <a:ext cx="9417" cy="1107855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 стрелкой 158"/>
              <p:cNvCxnSpPr>
                <a:stCxn id="154" idx="0"/>
                <a:endCxn id="150" idx="4"/>
              </p:cNvCxnSpPr>
              <p:nvPr/>
            </p:nvCxnSpPr>
            <p:spPr>
              <a:xfrm flipH="1" flipV="1">
                <a:off x="2546546" y="3979026"/>
                <a:ext cx="14934" cy="1539728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 стрелкой 159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4003063" y="5696684"/>
                <a:ext cx="926983" cy="2899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 стрелкой 160"/>
              <p:cNvCxnSpPr>
                <a:stCxn id="152" idx="4"/>
                <a:endCxn id="153" idx="0"/>
              </p:cNvCxnSpPr>
              <p:nvPr/>
            </p:nvCxnSpPr>
            <p:spPr>
              <a:xfrm>
                <a:off x="5067632" y="3956521"/>
                <a:ext cx="18694" cy="1559332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 стрелкой 161"/>
              <p:cNvCxnSpPr>
                <a:stCxn id="153" idx="6"/>
                <a:endCxn id="156" idx="2"/>
              </p:cNvCxnSpPr>
              <p:nvPr/>
            </p:nvCxnSpPr>
            <p:spPr>
              <a:xfrm flipV="1">
                <a:off x="5242606" y="5690483"/>
                <a:ext cx="879558" cy="9100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 стрелкой 162"/>
              <p:cNvCxnSpPr>
                <a:stCxn id="154" idx="6"/>
                <a:endCxn id="151" idx="2"/>
              </p:cNvCxnSpPr>
              <p:nvPr/>
            </p:nvCxnSpPr>
            <p:spPr>
              <a:xfrm flipV="1">
                <a:off x="2717760" y="5696684"/>
                <a:ext cx="972743" cy="5799"/>
              </a:xfrm>
              <a:prstGeom prst="straightConnector1">
                <a:avLst/>
              </a:prstGeom>
              <a:ln w="38100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Овал 149"/>
            <p:cNvSpPr/>
            <p:nvPr/>
          </p:nvSpPr>
          <p:spPr>
            <a:xfrm>
              <a:off x="2154185" y="3106053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</a:t>
              </a:r>
              <a:endParaRPr lang="ru-RU" dirty="0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3600044" y="4863586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4957624" y="3085251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4978412" y="4866265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</a:t>
              </a: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2170791" y="4868946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</a:t>
              </a: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3610515" y="5887623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304043" y="4857854"/>
              <a:ext cx="347566" cy="3396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032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Задача №119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92696"/>
            <a:ext cx="107858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Нарисуйте 4 разных графа, в каждом из которых 4 вершины.</a:t>
            </a:r>
          </a:p>
          <a:p>
            <a:endParaRPr lang="ru-RU" sz="3200" dirty="0"/>
          </a:p>
          <a:p>
            <a:pPr algn="ctr"/>
            <a:r>
              <a:rPr lang="ru-RU" sz="3200" b="1" i="1" dirty="0" smtClean="0"/>
              <a:t>Решение: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670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632" y="1988840"/>
            <a:ext cx="679102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Домашнее задание:</a:t>
            </a:r>
          </a:p>
          <a:p>
            <a:r>
              <a:rPr lang="ru-RU" sz="6000" dirty="0" smtClean="0"/>
              <a:t>§ 18 Часть 1 стр.78</a:t>
            </a:r>
          </a:p>
          <a:p>
            <a:r>
              <a:rPr lang="ru-RU" sz="6000" dirty="0" smtClean="0"/>
              <a:t>№ 118, 120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478635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048"/>
            <a:ext cx="8229600" cy="709672"/>
          </a:xfrm>
        </p:spPr>
        <p:txBody>
          <a:bodyPr/>
          <a:lstStyle/>
          <a:p>
            <a:pPr eaLnBrk="1" hangingPunct="1"/>
            <a:r>
              <a:rPr lang="ru-RU" dirty="0">
                <a:latin typeface="+mn-lt"/>
              </a:rPr>
              <a:t>Введение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268413"/>
            <a:ext cx="6768703" cy="3240707"/>
          </a:xfrm>
        </p:spPr>
        <p:txBody>
          <a:bodyPr>
            <a:normAutofit/>
          </a:bodyPr>
          <a:lstStyle/>
          <a:p>
            <a:pPr marL="1588" indent="-1588" eaLnBrk="1" hangingPunct="1">
              <a:buNone/>
            </a:pPr>
            <a:r>
              <a:rPr lang="ru-RU" sz="3600" dirty="0" smtClean="0"/>
              <a:t>С дворянским титулом «граф» тему связывает  только общее происхождение от латинского слова «</a:t>
            </a:r>
            <a:r>
              <a:rPr lang="ru-RU" sz="3600" b="1" i="1" dirty="0" err="1" smtClean="0">
                <a:solidFill>
                  <a:srgbClr val="0000CC"/>
                </a:solidFill>
              </a:rPr>
              <a:t>графио</a:t>
            </a:r>
            <a:r>
              <a:rPr lang="ru-RU" sz="3600" dirty="0" smtClean="0"/>
              <a:t>» - пишу.</a:t>
            </a:r>
          </a:p>
        </p:txBody>
      </p:sp>
      <p:pic>
        <p:nvPicPr>
          <p:cNvPr id="4106" name="Picture 17" descr="А.В. Суворов. Копия неизв. худ. с оригинала Дж. Аткинсона. ГИ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68413"/>
            <a:ext cx="2857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320136" cy="620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latin typeface="+mn-lt"/>
              </a:rPr>
              <a:t>История возникновения графов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764704"/>
            <a:ext cx="9289032" cy="230425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sz="3600" dirty="0" smtClean="0"/>
              <a:t>Термин "</a:t>
            </a:r>
            <a:r>
              <a:rPr lang="ru-RU" sz="3600" b="1" i="1" dirty="0" smtClean="0">
                <a:solidFill>
                  <a:srgbClr val="3333FF"/>
                </a:solidFill>
              </a:rPr>
              <a:t>граф</a:t>
            </a:r>
            <a:r>
              <a:rPr lang="ru-RU" sz="3600" dirty="0" smtClean="0"/>
              <a:t>" впервые появился в книге венгерского математика Д. Кенига в 1936 г., хотя начальные важнейшие теоремы о графах восходят к Л. Эйлеру. </a:t>
            </a:r>
          </a:p>
        </p:txBody>
      </p:sp>
      <p:pic>
        <p:nvPicPr>
          <p:cNvPr id="10244" name="Picture 4" descr="20050417_Tot_RP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996952"/>
            <a:ext cx="2303536" cy="34988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bolj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996952"/>
            <a:ext cx="2889513" cy="34988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824192" cy="836711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>
                <a:latin typeface="+mn-lt"/>
              </a:rPr>
              <a:t>История возникновения графов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700808"/>
            <a:ext cx="7128792" cy="259228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dirty="0" smtClean="0"/>
              <a:t>Основы теории графов как математической науки заложил в 1736 г. </a:t>
            </a:r>
            <a:r>
              <a:rPr lang="ru-RU" b="1" i="1" dirty="0" smtClean="0">
                <a:solidFill>
                  <a:srgbClr val="3333FF"/>
                </a:solidFill>
              </a:rPr>
              <a:t>Леонард Эйлер</a:t>
            </a:r>
            <a:r>
              <a:rPr lang="ru-RU" dirty="0" smtClean="0"/>
              <a:t>, рассматривая задачу о кенигсбергских мостах. Сегодня эта задача стала классической. </a:t>
            </a:r>
          </a:p>
        </p:txBody>
      </p:sp>
      <p:pic>
        <p:nvPicPr>
          <p:cNvPr id="11268" name="Picture 6" descr="a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32" y="1700808"/>
            <a:ext cx="2872036" cy="35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Различные схемы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19" y="692696"/>
            <a:ext cx="8856984" cy="5782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501008"/>
            <a:ext cx="3053490" cy="30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353800" cy="76470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Что такое граф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786930"/>
            <a:ext cx="10081120" cy="3075457"/>
          </a:xfrm>
        </p:spPr>
        <p:txBody>
          <a:bodyPr>
            <a:normAutofit/>
          </a:bodyPr>
          <a:lstStyle/>
          <a:p>
            <a:pPr marL="1588" indent="-1588" algn="just" eaLnBrk="1" hangingPunct="1">
              <a:buNone/>
            </a:pPr>
            <a:r>
              <a:rPr lang="ru-RU" sz="3600" dirty="0"/>
              <a:t>Слово «</a:t>
            </a:r>
            <a:r>
              <a:rPr lang="ru-RU" sz="3600" b="1" i="1" dirty="0">
                <a:solidFill>
                  <a:srgbClr val="0000CC"/>
                </a:solidFill>
              </a:rPr>
              <a:t>граф</a:t>
            </a:r>
            <a:r>
              <a:rPr lang="ru-RU" sz="3600" dirty="0"/>
              <a:t>» в математике означает картинку, где нарисовано несколько точек, некоторые из которых соединены линиями. В процессе решения задач математики заметили, что удобно изображать объекты точками, а отношения между ними отрезками или дугами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079379" y="4317473"/>
            <a:ext cx="2305049" cy="1751013"/>
            <a:chOff x="4079876" y="4846638"/>
            <a:chExt cx="2305049" cy="1751013"/>
          </a:xfrm>
        </p:grpSpPr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4079876" y="4868864"/>
              <a:ext cx="2303463" cy="1728787"/>
            </a:xfrm>
            <a:prstGeom prst="ellips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4295775" y="5229226"/>
              <a:ext cx="1295400" cy="792163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H="1" flipV="1">
              <a:off x="5519739" y="4868864"/>
              <a:ext cx="71437" cy="115252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V="1">
              <a:off x="4872038" y="5445126"/>
              <a:ext cx="1439862" cy="115252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5591176" y="6021388"/>
              <a:ext cx="576263" cy="3603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4229101" y="515778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5448301" y="484663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6240463" y="5373688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5519738" y="5949951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6037263" y="6249988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9" name="Oval 21"/>
            <p:cNvSpPr>
              <a:spLocks noChangeArrowheads="1"/>
            </p:cNvSpPr>
            <p:nvPr/>
          </p:nvSpPr>
          <p:spPr bwMode="auto">
            <a:xfrm>
              <a:off x="4838701" y="645318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83" name="Text Box 24"/>
          <p:cNvSpPr txBox="1">
            <a:spLocks noChangeArrowheads="1"/>
          </p:cNvSpPr>
          <p:nvPr/>
        </p:nvSpPr>
        <p:spPr bwMode="auto">
          <a:xfrm>
            <a:off x="948055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Что такое граф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765177"/>
            <a:ext cx="10729192" cy="2663823"/>
          </a:xfrm>
        </p:spPr>
        <p:txBody>
          <a:bodyPr>
            <a:noAutofit/>
          </a:bodyPr>
          <a:lstStyle/>
          <a:p>
            <a:pPr marL="1588" indent="-1588" algn="just" eaLnBrk="1" hangingPunct="1">
              <a:lnSpc>
                <a:spcPct val="90000"/>
              </a:lnSpc>
              <a:buNone/>
            </a:pPr>
            <a:r>
              <a:rPr lang="ru-RU" sz="3600" dirty="0" smtClean="0"/>
              <a:t>В математике определение графа дается так:</a:t>
            </a:r>
          </a:p>
          <a:p>
            <a:pPr marL="1588" indent="-1588" algn="just" eaLnBrk="1" hangingPunct="1">
              <a:lnSpc>
                <a:spcPct val="90000"/>
              </a:lnSpc>
              <a:buNone/>
            </a:pPr>
            <a:r>
              <a:rPr lang="ru-RU" sz="3600" b="1" i="1" dirty="0" smtClean="0">
                <a:solidFill>
                  <a:srgbClr val="0000CC"/>
                </a:solidFill>
              </a:rPr>
              <a:t>Графом</a:t>
            </a:r>
            <a:r>
              <a:rPr lang="ru-RU" sz="3600" dirty="0" smtClean="0"/>
              <a:t> называется конечное множество точек, некоторые из которых соединены линиями.</a:t>
            </a:r>
          </a:p>
          <a:p>
            <a:pPr marL="1588" indent="-1588" algn="just" eaLnBrk="1" hangingPunct="1">
              <a:lnSpc>
                <a:spcPct val="90000"/>
              </a:lnSpc>
              <a:buNone/>
            </a:pPr>
            <a:r>
              <a:rPr lang="ru-RU" sz="3600" dirty="0" smtClean="0"/>
              <a:t>Точки называются </a:t>
            </a:r>
            <a:r>
              <a:rPr lang="ru-RU" sz="3600" b="1" i="1" dirty="0" smtClean="0">
                <a:solidFill>
                  <a:srgbClr val="0000CC"/>
                </a:solidFill>
              </a:rPr>
              <a:t>вершинами</a:t>
            </a:r>
            <a:r>
              <a:rPr lang="ru-RU" sz="3600" dirty="0" smtClean="0"/>
              <a:t> графа, а соединяющие линии – </a:t>
            </a:r>
            <a:r>
              <a:rPr lang="ru-RU" sz="3600" b="1" i="1" dirty="0" smtClean="0">
                <a:solidFill>
                  <a:srgbClr val="0000CC"/>
                </a:solidFill>
              </a:rPr>
              <a:t>рёбрами</a:t>
            </a:r>
            <a:r>
              <a:rPr lang="ru-RU" sz="3600" dirty="0" smtClean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3356992"/>
            <a:ext cx="5857210" cy="33537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5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Виды графов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489"/>
          <a:stretch/>
        </p:blipFill>
        <p:spPr>
          <a:xfrm>
            <a:off x="1631504" y="580292"/>
            <a:ext cx="8712968" cy="60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21913" cy="76517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+mn-lt"/>
              </a:rPr>
              <a:t>Виды графов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765177"/>
            <a:ext cx="7056784" cy="60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-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-ВиС" id="{FD19E4F2-3E4B-4579-BA1F-FCBDA7AECCCE}" vid="{6570945C-A214-4634-8A9D-6178DEA2A1E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306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Моя-ВиС</vt:lpstr>
      <vt:lpstr>ГРАФ. Вершины, ребра. Решение задач с помощью графов</vt:lpstr>
      <vt:lpstr>Введение</vt:lpstr>
      <vt:lpstr>История возникновения графов</vt:lpstr>
      <vt:lpstr>История возникновения графов</vt:lpstr>
      <vt:lpstr>Различные схемы</vt:lpstr>
      <vt:lpstr>Что такое граф</vt:lpstr>
      <vt:lpstr>Что такое граф</vt:lpstr>
      <vt:lpstr>Виды графов</vt:lpstr>
      <vt:lpstr>Виды графов</vt:lpstr>
      <vt:lpstr>Одинаковые графы</vt:lpstr>
      <vt:lpstr>Одинаковые ли графы?</vt:lpstr>
      <vt:lpstr>Презентация PowerPoint</vt:lpstr>
      <vt:lpstr>Презентация PowerPoint</vt:lpstr>
      <vt:lpstr>Задача</vt:lpstr>
      <vt:lpstr>Задача №119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Граф.Основные понятия</dc:title>
  <dc:creator>AV-server</dc:creator>
  <cp:lastModifiedBy>AV-server</cp:lastModifiedBy>
  <cp:revision>59</cp:revision>
  <dcterms:created xsi:type="dcterms:W3CDTF">2011-10-02T12:32:43Z</dcterms:created>
  <dcterms:modified xsi:type="dcterms:W3CDTF">2025-02-14T08:02:19Z</dcterms:modified>
</cp:coreProperties>
</file>