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6"/>
  </p:notesMasterIdLst>
  <p:sldIdLst>
    <p:sldId id="257" r:id="rId2"/>
    <p:sldId id="261" r:id="rId3"/>
    <p:sldId id="309" r:id="rId4"/>
    <p:sldId id="310" r:id="rId5"/>
    <p:sldId id="311" r:id="rId6"/>
    <p:sldId id="313" r:id="rId7"/>
    <p:sldId id="314" r:id="rId8"/>
    <p:sldId id="306" r:id="rId9"/>
    <p:sldId id="316" r:id="rId10"/>
    <p:sldId id="312" r:id="rId11"/>
    <p:sldId id="315" r:id="rId12"/>
    <p:sldId id="307" r:id="rId13"/>
    <p:sldId id="318" r:id="rId14"/>
    <p:sldId id="31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DDCF1-EB3B-47B0-81AC-277387E10CB5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9A195-6E34-401D-8A2E-707AF91D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64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065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44E612-0F27-4C4C-8E60-EF1E59BC9B3D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826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9DE9C2-CF16-4132-8D1D-79F43EE20C31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623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180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6C10CA-FF1C-4449-88E1-3CFA89C6B0AB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475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3AD7E1-52E7-4A86-A90C-D0CB1785D511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046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1BAB0-1B3E-424D-8D7A-B7860C89C8D7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54317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008B65-2E16-4D9F-A7FA-EB1291C969EE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28916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4AAEED-7766-4B5E-BC0D-16803CD589F5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96879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5DD9C4-04C5-42F8-99A6-A032E4E4780A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97941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A73F39-2599-47E9-99F2-387D9D98DE3A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688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2D44BD-2701-4983-B2AC-4E51D19E6A7F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272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5E50D8-CE05-4878-A04D-FC6154FE090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97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59496" y="1628800"/>
            <a:ext cx="9144000" cy="3456384"/>
          </a:xfrm>
        </p:spPr>
        <p:txBody>
          <a:bodyPr>
            <a:normAutofit/>
          </a:bodyPr>
          <a:lstStyle/>
          <a:p>
            <a:pPr eaLnBrk="1" hangingPunct="1"/>
            <a:r>
              <a:rPr lang="ru-RU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ГРАФ.</a:t>
            </a:r>
            <a:br>
              <a:rPr lang="ru-RU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Степень вершины</a:t>
            </a:r>
            <a:br>
              <a:rPr lang="ru-RU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(валентность).</a:t>
            </a:r>
            <a:br>
              <a:rPr lang="ru-RU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Свойства степеней</a:t>
            </a:r>
          </a:p>
        </p:txBody>
      </p:sp>
    </p:spTree>
    <p:extLst>
      <p:ext uri="{BB962C8B-B14F-4D97-AF65-F5344CB8AC3E}">
        <p14:creationId xmlns:p14="http://schemas.microsoft.com/office/powerpoint/2010/main" val="403093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1353800" cy="70326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b="1" dirty="0"/>
              <a:t>Свойство степеней вершин</a:t>
            </a:r>
            <a:endParaRPr lang="ru-RU" b="1" dirty="0" smtClean="0">
              <a:latin typeface="+mn-lt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35360" y="1052736"/>
            <a:ext cx="10369152" cy="102176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ru-RU" altLang="ru-RU" sz="3200" dirty="0" smtClean="0"/>
              <a:t>Если в двух графах поровну вершин и поровну ребер, то такие графы не обязательно одинаковы</a:t>
            </a:r>
            <a:endParaRPr lang="ru-RU" altLang="ru-RU" sz="3200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1775520" y="2302757"/>
            <a:ext cx="2448272" cy="2551348"/>
            <a:chOff x="1775520" y="2547794"/>
            <a:chExt cx="2192982" cy="2441105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1942192" y="2728233"/>
              <a:ext cx="166677" cy="1420847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1775520" y="2547794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 flipH="1" flipV="1">
              <a:off x="2108869" y="4329519"/>
              <a:ext cx="1627001" cy="542056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 flipH="1">
              <a:off x="2263964" y="3053259"/>
              <a:ext cx="1493431" cy="119545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3635152" y="2869825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4" name="Oval 10"/>
            <p:cNvSpPr>
              <a:spLocks noChangeArrowheads="1"/>
            </p:cNvSpPr>
            <p:nvPr/>
          </p:nvSpPr>
          <p:spPr bwMode="auto">
            <a:xfrm>
              <a:off x="3590720" y="4655551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1942195" y="4149080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6464332" y="2527777"/>
            <a:ext cx="4240180" cy="2150106"/>
            <a:chOff x="1775520" y="2547794"/>
            <a:chExt cx="4025875" cy="1934634"/>
          </a:xfrm>
        </p:grpSpPr>
        <p:sp>
          <p:nvSpPr>
            <p:cNvPr id="21" name="Line 7"/>
            <p:cNvSpPr>
              <a:spLocks noChangeShapeType="1"/>
            </p:cNvSpPr>
            <p:nvPr/>
          </p:nvSpPr>
          <p:spPr bwMode="auto">
            <a:xfrm>
              <a:off x="1942192" y="2728233"/>
              <a:ext cx="166677" cy="1420847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23" name="Oval 10"/>
            <p:cNvSpPr>
              <a:spLocks noChangeArrowheads="1"/>
            </p:cNvSpPr>
            <p:nvPr/>
          </p:nvSpPr>
          <p:spPr bwMode="auto">
            <a:xfrm>
              <a:off x="1775520" y="2547794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25" name="Line 7"/>
            <p:cNvSpPr>
              <a:spLocks noChangeShapeType="1"/>
            </p:cNvSpPr>
            <p:nvPr/>
          </p:nvSpPr>
          <p:spPr bwMode="auto">
            <a:xfrm>
              <a:off x="3819518" y="3053259"/>
              <a:ext cx="1648527" cy="879797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 flipH="1">
              <a:off x="2263964" y="3053259"/>
              <a:ext cx="1493431" cy="119545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29" name="Oval 10"/>
            <p:cNvSpPr>
              <a:spLocks noChangeArrowheads="1"/>
            </p:cNvSpPr>
            <p:nvPr/>
          </p:nvSpPr>
          <p:spPr bwMode="auto">
            <a:xfrm>
              <a:off x="3652843" y="2861133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0" name="Oval 10"/>
            <p:cNvSpPr>
              <a:spLocks noChangeArrowheads="1"/>
            </p:cNvSpPr>
            <p:nvPr/>
          </p:nvSpPr>
          <p:spPr bwMode="auto">
            <a:xfrm>
              <a:off x="5468045" y="3815732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2" name="Oval 10"/>
            <p:cNvSpPr>
              <a:spLocks noChangeArrowheads="1"/>
            </p:cNvSpPr>
            <p:nvPr/>
          </p:nvSpPr>
          <p:spPr bwMode="auto">
            <a:xfrm>
              <a:off x="1942195" y="4149080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33" name="Rectangle 3"/>
          <p:cNvSpPr txBox="1">
            <a:spLocks noChangeArrowheads="1"/>
          </p:cNvSpPr>
          <p:nvPr/>
        </p:nvSpPr>
        <p:spPr>
          <a:xfrm>
            <a:off x="983432" y="5207417"/>
            <a:ext cx="11089232" cy="646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ru-RU" altLang="ru-RU" sz="3200" dirty="0" smtClean="0"/>
              <a:t>В графах по 4 вершины и по 3 ребра, но графы не одинаковы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88507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8652284" cy="764703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+mn-lt"/>
              </a:rPr>
              <a:t>Определите </a:t>
            </a:r>
            <a:r>
              <a:rPr lang="ru-RU" dirty="0">
                <a:latin typeface="+mn-lt"/>
              </a:rPr>
              <a:t>степень вершин графа</a:t>
            </a:r>
          </a:p>
        </p:txBody>
      </p:sp>
      <p:grpSp>
        <p:nvGrpSpPr>
          <p:cNvPr id="36" name="Группа 35"/>
          <p:cNvGrpSpPr/>
          <p:nvPr/>
        </p:nvGrpSpPr>
        <p:grpSpPr>
          <a:xfrm>
            <a:off x="2207568" y="692696"/>
            <a:ext cx="6552728" cy="2952328"/>
            <a:chOff x="2532063" y="1052513"/>
            <a:chExt cx="6732587" cy="3029823"/>
          </a:xfrm>
        </p:grpSpPr>
        <p:cxnSp>
          <p:nvCxnSpPr>
            <p:cNvPr id="42" name="Прямая со стрелкой 41"/>
            <p:cNvCxnSpPr>
              <a:stCxn id="37" idx="2"/>
              <a:endCxn id="38" idx="7"/>
            </p:cNvCxnSpPr>
            <p:nvPr/>
          </p:nvCxnSpPr>
          <p:spPr>
            <a:xfrm flipH="1">
              <a:off x="3084513" y="1376363"/>
              <a:ext cx="2425700" cy="1085850"/>
            </a:xfrm>
            <a:prstGeom prst="straightConnector1">
              <a:avLst/>
            </a:prstGeom>
            <a:ln w="38100">
              <a:solidFill>
                <a:srgbClr val="00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 стрелкой 42"/>
            <p:cNvCxnSpPr>
              <a:stCxn id="39" idx="2"/>
              <a:endCxn id="38" idx="6"/>
            </p:cNvCxnSpPr>
            <p:nvPr/>
          </p:nvCxnSpPr>
          <p:spPr>
            <a:xfrm flipH="1">
              <a:off x="3179763" y="2690813"/>
              <a:ext cx="1332414" cy="0"/>
            </a:xfrm>
            <a:prstGeom prst="straightConnector1">
              <a:avLst/>
            </a:prstGeom>
            <a:ln w="38100">
              <a:solidFill>
                <a:srgbClr val="00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 стрелкой 43"/>
            <p:cNvCxnSpPr>
              <a:stCxn id="41" idx="2"/>
              <a:endCxn id="40" idx="6"/>
            </p:cNvCxnSpPr>
            <p:nvPr/>
          </p:nvCxnSpPr>
          <p:spPr>
            <a:xfrm flipH="1">
              <a:off x="7235825" y="2690813"/>
              <a:ext cx="1381125" cy="0"/>
            </a:xfrm>
            <a:prstGeom prst="straightConnector1">
              <a:avLst/>
            </a:prstGeom>
            <a:ln w="38100">
              <a:solidFill>
                <a:srgbClr val="00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 стрелкой 44"/>
            <p:cNvCxnSpPr>
              <a:stCxn id="37" idx="3"/>
              <a:endCxn id="39" idx="7"/>
            </p:cNvCxnSpPr>
            <p:nvPr/>
          </p:nvCxnSpPr>
          <p:spPr>
            <a:xfrm flipH="1">
              <a:off x="5066378" y="1605359"/>
              <a:ext cx="538688" cy="856458"/>
            </a:xfrm>
            <a:prstGeom prst="straightConnector1">
              <a:avLst/>
            </a:prstGeom>
            <a:ln w="38100">
              <a:solidFill>
                <a:srgbClr val="00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 стрелкой 45"/>
            <p:cNvCxnSpPr>
              <a:stCxn id="37" idx="5"/>
              <a:endCxn id="40" idx="1"/>
            </p:cNvCxnSpPr>
            <p:nvPr/>
          </p:nvCxnSpPr>
          <p:spPr>
            <a:xfrm>
              <a:off x="6063060" y="1605360"/>
              <a:ext cx="619918" cy="856456"/>
            </a:xfrm>
            <a:prstGeom prst="straightConnector1">
              <a:avLst/>
            </a:prstGeom>
            <a:ln w="38100">
              <a:solidFill>
                <a:srgbClr val="00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 стрелкой 46"/>
            <p:cNvCxnSpPr>
              <a:endCxn id="41" idx="1"/>
            </p:cNvCxnSpPr>
            <p:nvPr/>
          </p:nvCxnSpPr>
          <p:spPr>
            <a:xfrm>
              <a:off x="6157913" y="1376363"/>
              <a:ext cx="2553891" cy="1085454"/>
            </a:xfrm>
            <a:prstGeom prst="straightConnector1">
              <a:avLst/>
            </a:prstGeom>
            <a:ln w="38100">
              <a:solidFill>
                <a:srgbClr val="00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 стрелкой 47"/>
            <p:cNvCxnSpPr>
              <a:stCxn id="40" idx="2"/>
              <a:endCxn id="39" idx="6"/>
            </p:cNvCxnSpPr>
            <p:nvPr/>
          </p:nvCxnSpPr>
          <p:spPr>
            <a:xfrm flipH="1">
              <a:off x="5161465" y="2690813"/>
              <a:ext cx="1426661" cy="0"/>
            </a:xfrm>
            <a:prstGeom prst="straightConnector1">
              <a:avLst/>
            </a:prstGeom>
            <a:ln w="38100">
              <a:solidFill>
                <a:srgbClr val="00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 стрелкой 54"/>
            <p:cNvCxnSpPr>
              <a:stCxn id="41" idx="4"/>
              <a:endCxn id="54" idx="7"/>
            </p:cNvCxnSpPr>
            <p:nvPr/>
          </p:nvCxnSpPr>
          <p:spPr>
            <a:xfrm flipH="1">
              <a:off x="8204549" y="3014663"/>
              <a:ext cx="736251" cy="491190"/>
            </a:xfrm>
            <a:prstGeom prst="straightConnector1">
              <a:avLst/>
            </a:prstGeom>
            <a:ln w="38100">
              <a:solidFill>
                <a:srgbClr val="00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 стрелкой 55"/>
            <p:cNvCxnSpPr>
              <a:stCxn id="52" idx="1"/>
              <a:endCxn id="38" idx="4"/>
            </p:cNvCxnSpPr>
            <p:nvPr/>
          </p:nvCxnSpPr>
          <p:spPr>
            <a:xfrm flipH="1" flipV="1">
              <a:off x="2855913" y="3014663"/>
              <a:ext cx="518817" cy="491190"/>
            </a:xfrm>
            <a:prstGeom prst="straightConnector1">
              <a:avLst/>
            </a:prstGeom>
            <a:ln w="38100">
              <a:solidFill>
                <a:srgbClr val="00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 стрелкой 56"/>
            <p:cNvCxnSpPr>
              <a:stCxn id="53" idx="2"/>
              <a:endCxn id="52" idx="6"/>
            </p:cNvCxnSpPr>
            <p:nvPr/>
          </p:nvCxnSpPr>
          <p:spPr>
            <a:xfrm flipH="1" flipV="1">
              <a:off x="3927576" y="3734849"/>
              <a:ext cx="1582636" cy="23637"/>
            </a:xfrm>
            <a:prstGeom prst="straightConnector1">
              <a:avLst/>
            </a:prstGeom>
            <a:ln w="38100">
              <a:solidFill>
                <a:srgbClr val="00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 стрелкой 57"/>
            <p:cNvCxnSpPr>
              <a:stCxn id="54" idx="2"/>
              <a:endCxn id="53" idx="6"/>
            </p:cNvCxnSpPr>
            <p:nvPr/>
          </p:nvCxnSpPr>
          <p:spPr>
            <a:xfrm flipH="1">
              <a:off x="6157912" y="3734849"/>
              <a:ext cx="1493791" cy="23637"/>
            </a:xfrm>
            <a:prstGeom prst="straightConnector1">
              <a:avLst/>
            </a:prstGeom>
            <a:ln w="38100">
              <a:solidFill>
                <a:srgbClr val="00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 стрелкой 66"/>
            <p:cNvCxnSpPr>
              <a:stCxn id="53" idx="1"/>
              <a:endCxn id="39" idx="5"/>
            </p:cNvCxnSpPr>
            <p:nvPr/>
          </p:nvCxnSpPr>
          <p:spPr>
            <a:xfrm flipH="1" flipV="1">
              <a:off x="5066378" y="2919809"/>
              <a:ext cx="538688" cy="609681"/>
            </a:xfrm>
            <a:prstGeom prst="straightConnector1">
              <a:avLst/>
            </a:prstGeom>
            <a:ln w="38100">
              <a:solidFill>
                <a:srgbClr val="00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 стрелкой 67"/>
            <p:cNvCxnSpPr>
              <a:stCxn id="52" idx="7"/>
              <a:endCxn id="39" idx="3"/>
            </p:cNvCxnSpPr>
            <p:nvPr/>
          </p:nvCxnSpPr>
          <p:spPr>
            <a:xfrm flipV="1">
              <a:off x="3832722" y="2919809"/>
              <a:ext cx="774541" cy="586043"/>
            </a:xfrm>
            <a:prstGeom prst="straightConnector1">
              <a:avLst/>
            </a:prstGeom>
            <a:ln w="38100">
              <a:solidFill>
                <a:srgbClr val="00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 стрелкой 68"/>
            <p:cNvCxnSpPr>
              <a:stCxn id="54" idx="1"/>
              <a:endCxn id="40" idx="5"/>
            </p:cNvCxnSpPr>
            <p:nvPr/>
          </p:nvCxnSpPr>
          <p:spPr>
            <a:xfrm flipH="1" flipV="1">
              <a:off x="7140971" y="2919809"/>
              <a:ext cx="605586" cy="586043"/>
            </a:xfrm>
            <a:prstGeom prst="straightConnector1">
              <a:avLst/>
            </a:prstGeom>
            <a:ln w="38100">
              <a:solidFill>
                <a:srgbClr val="00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Овал 36"/>
            <p:cNvSpPr/>
            <p:nvPr/>
          </p:nvSpPr>
          <p:spPr>
            <a:xfrm>
              <a:off x="5510213" y="1052513"/>
              <a:ext cx="647700" cy="647700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b="1" dirty="0"/>
                <a:t>1</a:t>
              </a:r>
            </a:p>
          </p:txBody>
        </p:sp>
        <p:sp>
          <p:nvSpPr>
            <p:cNvPr id="41" name="Овал 40"/>
            <p:cNvSpPr/>
            <p:nvPr/>
          </p:nvSpPr>
          <p:spPr>
            <a:xfrm>
              <a:off x="8616950" y="2366963"/>
              <a:ext cx="647700" cy="647700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b="1" dirty="0"/>
                <a:t>5</a:t>
              </a:r>
            </a:p>
          </p:txBody>
        </p:sp>
        <p:sp>
          <p:nvSpPr>
            <p:cNvPr id="38" name="Овал 37"/>
            <p:cNvSpPr/>
            <p:nvPr/>
          </p:nvSpPr>
          <p:spPr>
            <a:xfrm>
              <a:off x="2532063" y="2366963"/>
              <a:ext cx="647700" cy="647700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b="1" dirty="0"/>
                <a:t>2</a:t>
              </a:r>
            </a:p>
          </p:txBody>
        </p:sp>
        <p:sp>
          <p:nvSpPr>
            <p:cNvPr id="39" name="Овал 38"/>
            <p:cNvSpPr/>
            <p:nvPr/>
          </p:nvSpPr>
          <p:spPr>
            <a:xfrm>
              <a:off x="4512177" y="2366963"/>
              <a:ext cx="649288" cy="647700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b="1" dirty="0"/>
                <a:t>3</a:t>
              </a:r>
            </a:p>
          </p:txBody>
        </p:sp>
        <p:sp>
          <p:nvSpPr>
            <p:cNvPr id="52" name="Овал 51"/>
            <p:cNvSpPr/>
            <p:nvPr/>
          </p:nvSpPr>
          <p:spPr>
            <a:xfrm>
              <a:off x="3279876" y="3410999"/>
              <a:ext cx="647700" cy="647700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b="1" dirty="0" smtClean="0"/>
                <a:t>6</a:t>
              </a:r>
              <a:endParaRPr lang="ru-RU" sz="2800" b="1" dirty="0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5510213" y="3434636"/>
              <a:ext cx="647700" cy="647700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b="1" dirty="0" smtClean="0"/>
                <a:t>7</a:t>
              </a:r>
              <a:endParaRPr lang="ru-RU" sz="2800" b="1" dirty="0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6588125" y="2366963"/>
              <a:ext cx="647700" cy="647700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b="1" dirty="0"/>
                <a:t>4</a:t>
              </a:r>
            </a:p>
          </p:txBody>
        </p:sp>
        <p:cxnSp>
          <p:nvCxnSpPr>
            <p:cNvPr id="77" name="Прямая со стрелкой 76"/>
            <p:cNvCxnSpPr>
              <a:stCxn id="54" idx="1"/>
              <a:endCxn id="39" idx="5"/>
            </p:cNvCxnSpPr>
            <p:nvPr/>
          </p:nvCxnSpPr>
          <p:spPr>
            <a:xfrm flipH="1" flipV="1">
              <a:off x="5066378" y="2919811"/>
              <a:ext cx="2680178" cy="586041"/>
            </a:xfrm>
            <a:prstGeom prst="straightConnector1">
              <a:avLst/>
            </a:prstGeom>
            <a:ln w="38100">
              <a:solidFill>
                <a:srgbClr val="00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Овал 53"/>
            <p:cNvSpPr/>
            <p:nvPr/>
          </p:nvSpPr>
          <p:spPr>
            <a:xfrm>
              <a:off x="7651703" y="3410999"/>
              <a:ext cx="647700" cy="647700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b="1" dirty="0" smtClean="0"/>
                <a:t>8</a:t>
              </a:r>
              <a:endParaRPr lang="ru-RU" sz="2800" b="1" dirty="0"/>
            </a:p>
          </p:txBody>
        </p:sp>
      </p:grpSp>
      <p:sp>
        <p:nvSpPr>
          <p:cNvPr id="76" name="Text Box 3"/>
          <p:cNvSpPr txBox="1">
            <a:spLocks noChangeArrowheads="1"/>
          </p:cNvSpPr>
          <p:nvPr/>
        </p:nvSpPr>
        <p:spPr bwMode="auto">
          <a:xfrm>
            <a:off x="1276004" y="3912640"/>
            <a:ext cx="994317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indent="-514350" eaLnBrk="1" hangingPunct="1">
              <a:spcBef>
                <a:spcPts val="0"/>
              </a:spcBef>
              <a:buClrTx/>
              <a:buSzTx/>
              <a:buFont typeface="+mj-lt"/>
              <a:buAutoNum type="arabicPeriod"/>
            </a:pPr>
            <a:r>
              <a:rPr lang="ru-RU" altLang="ru-RU" dirty="0">
                <a:latin typeface="+mn-lt"/>
              </a:rPr>
              <a:t>Перечислите в порядке возрастания все вершины четной степени?</a:t>
            </a:r>
          </a:p>
          <a:p>
            <a:pPr marL="514350" indent="-514350" eaLnBrk="1" hangingPunct="1">
              <a:spcBef>
                <a:spcPts val="0"/>
              </a:spcBef>
              <a:buClrTx/>
              <a:buSzTx/>
              <a:buFont typeface="+mj-lt"/>
              <a:buAutoNum type="arabicPeriod"/>
            </a:pPr>
            <a:r>
              <a:rPr lang="ru-RU" altLang="ru-RU" dirty="0">
                <a:latin typeface="+mn-lt"/>
              </a:rPr>
              <a:t>Сколько вершин имеют степень </a:t>
            </a:r>
            <a:r>
              <a:rPr lang="ru-RU" altLang="ru-RU" dirty="0" smtClean="0">
                <a:latin typeface="+mn-lt"/>
              </a:rPr>
              <a:t>3?</a:t>
            </a:r>
          </a:p>
          <a:p>
            <a:pPr marL="514350" indent="-514350" eaLnBrk="1" hangingPunct="1">
              <a:spcBef>
                <a:spcPts val="0"/>
              </a:spcBef>
              <a:buClrTx/>
              <a:buSzTx/>
              <a:buFont typeface="+mj-lt"/>
              <a:buAutoNum type="arabicPeriod"/>
            </a:pPr>
            <a:r>
              <a:rPr lang="ru-RU" altLang="ru-RU" sz="3200" dirty="0" smtClean="0">
                <a:latin typeface="+mn-lt"/>
              </a:rPr>
              <a:t>Перечислите </a:t>
            </a:r>
            <a:r>
              <a:rPr lang="ru-RU" altLang="ru-RU" sz="3200" dirty="0">
                <a:latin typeface="+mn-lt"/>
              </a:rPr>
              <a:t>в порядке возрастания все вершины </a:t>
            </a:r>
            <a:r>
              <a:rPr lang="ru-RU" altLang="ru-RU" sz="3200" dirty="0" smtClean="0">
                <a:latin typeface="+mn-lt"/>
              </a:rPr>
              <a:t>степени 4?</a:t>
            </a:r>
            <a:endParaRPr lang="ru-RU" alt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5292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162" name="Picture 2" descr="https://upload.wikimedia.org/wikipedia/commons/thumb/2/25/Block_graph.svg/1200px-Block_graph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6" y="702766"/>
            <a:ext cx="7224737" cy="4629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8652284" cy="764703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+mn-lt"/>
              </a:rPr>
              <a:t>Определите </a:t>
            </a:r>
            <a:r>
              <a:rPr lang="ru-RU" dirty="0">
                <a:latin typeface="+mn-lt"/>
              </a:rPr>
              <a:t>степень вершин графа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919536" y="5332619"/>
            <a:ext cx="99431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indent="-514350" eaLnBrk="1" hangingPunct="1">
              <a:spcBef>
                <a:spcPts val="0"/>
              </a:spcBef>
              <a:buClrTx/>
              <a:buSzTx/>
              <a:buFont typeface="+mj-lt"/>
              <a:buAutoNum type="arabicPeriod"/>
            </a:pPr>
            <a:r>
              <a:rPr lang="ru-RU" altLang="ru-RU" dirty="0" smtClean="0">
                <a:latin typeface="+mn-lt"/>
              </a:rPr>
              <a:t>Сколько </a:t>
            </a:r>
            <a:r>
              <a:rPr lang="ru-RU" altLang="ru-RU" dirty="0">
                <a:latin typeface="+mn-lt"/>
              </a:rPr>
              <a:t>вершин имеют </a:t>
            </a:r>
            <a:r>
              <a:rPr lang="ru-RU" altLang="ru-RU" dirty="0" smtClean="0">
                <a:latin typeface="+mn-lt"/>
              </a:rPr>
              <a:t>нечетную степень?</a:t>
            </a:r>
          </a:p>
          <a:p>
            <a:pPr marL="514350" indent="-514350">
              <a:spcBef>
                <a:spcPts val="0"/>
              </a:spcBef>
              <a:buClrTx/>
              <a:buSzTx/>
              <a:buFont typeface="+mj-lt"/>
              <a:buAutoNum type="arabicPeriod"/>
            </a:pPr>
            <a:r>
              <a:rPr lang="ru-RU" altLang="ru-RU" dirty="0">
                <a:latin typeface="+mn-lt"/>
              </a:rPr>
              <a:t>Сколько вершин имеют </a:t>
            </a:r>
            <a:r>
              <a:rPr lang="ru-RU" altLang="ru-RU" dirty="0" smtClean="0">
                <a:latin typeface="+mn-lt"/>
              </a:rPr>
              <a:t>степень 4?</a:t>
            </a:r>
            <a:endParaRPr lang="ru-RU" altLang="ru-RU" dirty="0">
              <a:latin typeface="+mn-lt"/>
            </a:endParaRPr>
          </a:p>
          <a:p>
            <a:pPr marL="514350" indent="-514350" eaLnBrk="1" hangingPunct="1">
              <a:spcBef>
                <a:spcPts val="0"/>
              </a:spcBef>
              <a:buClrTx/>
              <a:buSzTx/>
              <a:buFont typeface="+mj-lt"/>
              <a:buAutoNum type="arabicPeriod"/>
            </a:pPr>
            <a:endParaRPr lang="ru-RU" alt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458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8652284" cy="764703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+mn-lt"/>
              </a:rPr>
              <a:t>Решение задач</a:t>
            </a:r>
            <a:endParaRPr lang="ru-RU" dirty="0">
              <a:latin typeface="+mn-lt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07368" y="908720"/>
            <a:ext cx="9937104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dirty="0" smtClean="0">
                <a:latin typeface="+mn-lt"/>
              </a:rPr>
              <a:t>В </a:t>
            </a:r>
            <a:r>
              <a:rPr lang="ru-RU" altLang="ru-RU" dirty="0" smtClean="0">
                <a:latin typeface="+mn-lt"/>
              </a:rPr>
              <a:t>некотором графе </a:t>
            </a:r>
            <a:r>
              <a:rPr lang="ru-RU" altLang="ru-RU" dirty="0" smtClean="0">
                <a:latin typeface="+mn-lt"/>
              </a:rPr>
              <a:t>4 вершины, </a:t>
            </a:r>
            <a:r>
              <a:rPr lang="ru-RU" altLang="ru-RU" dirty="0" smtClean="0">
                <a:latin typeface="+mn-lt"/>
              </a:rPr>
              <a:t>степени которых равны: </a:t>
            </a:r>
            <a:r>
              <a:rPr lang="ru-RU" altLang="ru-RU" dirty="0" smtClean="0">
                <a:latin typeface="+mn-lt"/>
              </a:rPr>
              <a:t>3,3,4,4</a:t>
            </a:r>
            <a:endParaRPr lang="ru-RU" altLang="ru-RU" dirty="0" smtClean="0">
              <a:latin typeface="+mn-lt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dirty="0" smtClean="0">
                <a:latin typeface="+mn-lt"/>
              </a:rPr>
              <a:t>Сколько </a:t>
            </a:r>
            <a:r>
              <a:rPr lang="ru-RU" altLang="ru-RU" dirty="0" smtClean="0">
                <a:latin typeface="+mn-lt"/>
              </a:rPr>
              <a:t>петель </a:t>
            </a:r>
            <a:r>
              <a:rPr lang="ru-RU" altLang="ru-RU" dirty="0" smtClean="0">
                <a:latin typeface="+mn-lt"/>
              </a:rPr>
              <a:t>в этом графе</a:t>
            </a:r>
            <a:r>
              <a:rPr lang="ru-RU" altLang="ru-RU" dirty="0" smtClean="0">
                <a:latin typeface="+mn-lt"/>
              </a:rPr>
              <a:t>?</a:t>
            </a:r>
            <a:endParaRPr lang="ru-RU" altLang="ru-RU" dirty="0">
              <a:latin typeface="+mn-lt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6772538" y="1608130"/>
            <a:ext cx="3759491" cy="2232944"/>
            <a:chOff x="3049292" y="765270"/>
            <a:chExt cx="3862682" cy="2291555"/>
          </a:xfrm>
        </p:grpSpPr>
        <p:cxnSp>
          <p:nvCxnSpPr>
            <p:cNvPr id="7" name="Прямая со стрелкой 6"/>
            <p:cNvCxnSpPr>
              <a:stCxn id="21" idx="6"/>
              <a:endCxn id="22" idx="2"/>
            </p:cNvCxnSpPr>
            <p:nvPr/>
          </p:nvCxnSpPr>
          <p:spPr>
            <a:xfrm>
              <a:off x="3696993" y="1089120"/>
              <a:ext cx="2567281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7"/>
            <p:cNvCxnSpPr>
              <a:stCxn id="22" idx="4"/>
              <a:endCxn id="26" idx="0"/>
            </p:cNvCxnSpPr>
            <p:nvPr/>
          </p:nvCxnSpPr>
          <p:spPr>
            <a:xfrm>
              <a:off x="6588124" y="1412970"/>
              <a:ext cx="0" cy="996155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>
              <a:stCxn id="26" idx="2"/>
              <a:endCxn id="23" idx="6"/>
            </p:cNvCxnSpPr>
            <p:nvPr/>
          </p:nvCxnSpPr>
          <p:spPr>
            <a:xfrm flipH="1">
              <a:off x="3698579" y="2732975"/>
              <a:ext cx="2565695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>
              <a:stCxn id="22" idx="3"/>
              <a:endCxn id="23" idx="7"/>
            </p:cNvCxnSpPr>
            <p:nvPr/>
          </p:nvCxnSpPr>
          <p:spPr>
            <a:xfrm flipH="1">
              <a:off x="3603494" y="1318117"/>
              <a:ext cx="2755634" cy="1185861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Овал 20"/>
            <p:cNvSpPr/>
            <p:nvPr/>
          </p:nvSpPr>
          <p:spPr>
            <a:xfrm>
              <a:off x="3049292" y="765270"/>
              <a:ext cx="647700" cy="647700"/>
            </a:xfrm>
            <a:prstGeom prst="ellips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b="1" dirty="0" smtClean="0"/>
                <a:t>1</a:t>
              </a:r>
              <a:endParaRPr lang="ru-RU" sz="2800" b="1" dirty="0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6264274" y="765270"/>
              <a:ext cx="647700" cy="647700"/>
            </a:xfrm>
            <a:prstGeom prst="ellips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b="1" dirty="0"/>
                <a:t>2</a:t>
              </a:r>
            </a:p>
          </p:txBody>
        </p:sp>
        <p:sp>
          <p:nvSpPr>
            <p:cNvPr id="23" name="Овал 22"/>
            <p:cNvSpPr/>
            <p:nvPr/>
          </p:nvSpPr>
          <p:spPr>
            <a:xfrm>
              <a:off x="3049292" y="2409125"/>
              <a:ext cx="649288" cy="647700"/>
            </a:xfrm>
            <a:prstGeom prst="ellips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b="1" dirty="0"/>
                <a:t>3</a:t>
              </a:r>
            </a:p>
          </p:txBody>
        </p:sp>
        <p:sp>
          <p:nvSpPr>
            <p:cNvPr id="26" name="Овал 25"/>
            <p:cNvSpPr/>
            <p:nvPr/>
          </p:nvSpPr>
          <p:spPr>
            <a:xfrm>
              <a:off x="6264274" y="2409125"/>
              <a:ext cx="647700" cy="647700"/>
            </a:xfrm>
            <a:prstGeom prst="ellips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b="1" dirty="0"/>
                <a:t>4</a:t>
              </a:r>
            </a:p>
          </p:txBody>
        </p:sp>
        <p:cxnSp>
          <p:nvCxnSpPr>
            <p:cNvPr id="27" name="Прямая со стрелкой 26"/>
            <p:cNvCxnSpPr>
              <a:stCxn id="21" idx="4"/>
              <a:endCxn id="23" idx="0"/>
            </p:cNvCxnSpPr>
            <p:nvPr/>
          </p:nvCxnSpPr>
          <p:spPr>
            <a:xfrm>
              <a:off x="3373143" y="1412970"/>
              <a:ext cx="793" cy="996155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Группа 62"/>
          <p:cNvGrpSpPr/>
          <p:nvPr/>
        </p:nvGrpSpPr>
        <p:grpSpPr>
          <a:xfrm>
            <a:off x="780250" y="2868618"/>
            <a:ext cx="3838219" cy="3283351"/>
            <a:chOff x="7279073" y="2688790"/>
            <a:chExt cx="3838219" cy="3283351"/>
          </a:xfrm>
        </p:grpSpPr>
        <p:sp>
          <p:nvSpPr>
            <p:cNvPr id="62" name="Овал 61"/>
            <p:cNvSpPr/>
            <p:nvPr/>
          </p:nvSpPr>
          <p:spPr>
            <a:xfrm>
              <a:off x="10434410" y="5289259"/>
              <a:ext cx="682882" cy="682882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Овал 60"/>
            <p:cNvSpPr/>
            <p:nvPr/>
          </p:nvSpPr>
          <p:spPr>
            <a:xfrm>
              <a:off x="7279073" y="2688790"/>
              <a:ext cx="682882" cy="682882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1" name="Группа 50"/>
            <p:cNvGrpSpPr/>
            <p:nvPr/>
          </p:nvGrpSpPr>
          <p:grpSpPr>
            <a:xfrm>
              <a:off x="7305316" y="3212976"/>
              <a:ext cx="3759491" cy="2232944"/>
              <a:chOff x="3049292" y="765270"/>
              <a:chExt cx="3862682" cy="2291555"/>
            </a:xfrm>
          </p:grpSpPr>
          <p:cxnSp>
            <p:nvCxnSpPr>
              <p:cNvPr id="52" name="Прямая со стрелкой 51"/>
              <p:cNvCxnSpPr>
                <a:stCxn id="56" idx="6"/>
                <a:endCxn id="57" idx="2"/>
              </p:cNvCxnSpPr>
              <p:nvPr/>
            </p:nvCxnSpPr>
            <p:spPr>
              <a:xfrm>
                <a:off x="3696993" y="1089120"/>
                <a:ext cx="2567281" cy="0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 стрелкой 52"/>
              <p:cNvCxnSpPr>
                <a:stCxn id="57" idx="4"/>
                <a:endCxn id="59" idx="0"/>
              </p:cNvCxnSpPr>
              <p:nvPr/>
            </p:nvCxnSpPr>
            <p:spPr>
              <a:xfrm>
                <a:off x="6588124" y="1412970"/>
                <a:ext cx="0" cy="996155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 стрелкой 53"/>
              <p:cNvCxnSpPr>
                <a:stCxn id="59" idx="2"/>
                <a:endCxn id="58" idx="6"/>
              </p:cNvCxnSpPr>
              <p:nvPr/>
            </p:nvCxnSpPr>
            <p:spPr>
              <a:xfrm flipH="1">
                <a:off x="3698579" y="2732975"/>
                <a:ext cx="2565695" cy="0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Прямая со стрелкой 54"/>
              <p:cNvCxnSpPr>
                <a:stCxn id="57" idx="3"/>
                <a:endCxn id="58" idx="7"/>
              </p:cNvCxnSpPr>
              <p:nvPr/>
            </p:nvCxnSpPr>
            <p:spPr>
              <a:xfrm flipH="1">
                <a:off x="3603494" y="1318117"/>
                <a:ext cx="2755634" cy="1185861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Овал 55"/>
              <p:cNvSpPr/>
              <p:nvPr/>
            </p:nvSpPr>
            <p:spPr>
              <a:xfrm>
                <a:off x="3049292" y="765270"/>
                <a:ext cx="647700" cy="647700"/>
              </a:xfrm>
              <a:prstGeom prst="ellips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ru-RU" sz="2800" b="1" dirty="0" smtClean="0"/>
                  <a:t>1</a:t>
                </a:r>
                <a:endParaRPr lang="ru-RU" sz="2800" b="1" dirty="0"/>
              </a:p>
            </p:txBody>
          </p:sp>
          <p:sp>
            <p:nvSpPr>
              <p:cNvPr id="57" name="Овал 56"/>
              <p:cNvSpPr/>
              <p:nvPr/>
            </p:nvSpPr>
            <p:spPr>
              <a:xfrm>
                <a:off x="6264274" y="765270"/>
                <a:ext cx="647700" cy="647700"/>
              </a:xfrm>
              <a:prstGeom prst="ellips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ru-RU" sz="2800" b="1" dirty="0"/>
                  <a:t>2</a:t>
                </a:r>
              </a:p>
            </p:txBody>
          </p:sp>
          <p:sp>
            <p:nvSpPr>
              <p:cNvPr id="58" name="Овал 57"/>
              <p:cNvSpPr/>
              <p:nvPr/>
            </p:nvSpPr>
            <p:spPr>
              <a:xfrm>
                <a:off x="3049292" y="2409125"/>
                <a:ext cx="649288" cy="647700"/>
              </a:xfrm>
              <a:prstGeom prst="ellips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ru-RU" sz="2800" b="1" dirty="0"/>
                  <a:t>3</a:t>
                </a:r>
              </a:p>
            </p:txBody>
          </p:sp>
          <p:sp>
            <p:nvSpPr>
              <p:cNvPr id="59" name="Овал 58"/>
              <p:cNvSpPr/>
              <p:nvPr/>
            </p:nvSpPr>
            <p:spPr>
              <a:xfrm>
                <a:off x="6264274" y="2409125"/>
                <a:ext cx="647700" cy="647700"/>
              </a:xfrm>
              <a:prstGeom prst="ellips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ru-RU" sz="2800" b="1" dirty="0"/>
                  <a:t>4</a:t>
                </a:r>
              </a:p>
            </p:txBody>
          </p:sp>
          <p:cxnSp>
            <p:nvCxnSpPr>
              <p:cNvPr id="60" name="Прямая со стрелкой 59"/>
              <p:cNvCxnSpPr>
                <a:stCxn id="56" idx="4"/>
                <a:endCxn id="58" idx="0"/>
              </p:cNvCxnSpPr>
              <p:nvPr/>
            </p:nvCxnSpPr>
            <p:spPr>
              <a:xfrm>
                <a:off x="3373143" y="1412970"/>
                <a:ext cx="793" cy="996155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4" name="Группа 63"/>
          <p:cNvGrpSpPr/>
          <p:nvPr/>
        </p:nvGrpSpPr>
        <p:grpSpPr>
          <a:xfrm>
            <a:off x="6772538" y="4193709"/>
            <a:ext cx="3759491" cy="2232944"/>
            <a:chOff x="3049292" y="765270"/>
            <a:chExt cx="3862682" cy="2291555"/>
          </a:xfrm>
        </p:grpSpPr>
        <p:cxnSp>
          <p:nvCxnSpPr>
            <p:cNvPr id="65" name="Прямая со стрелкой 64"/>
            <p:cNvCxnSpPr>
              <a:stCxn id="69" idx="6"/>
              <a:endCxn id="70" idx="2"/>
            </p:cNvCxnSpPr>
            <p:nvPr/>
          </p:nvCxnSpPr>
          <p:spPr>
            <a:xfrm>
              <a:off x="3696993" y="1089120"/>
              <a:ext cx="2567281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 стрелкой 65"/>
            <p:cNvCxnSpPr>
              <a:stCxn id="70" idx="4"/>
              <a:endCxn id="72" idx="0"/>
            </p:cNvCxnSpPr>
            <p:nvPr/>
          </p:nvCxnSpPr>
          <p:spPr>
            <a:xfrm>
              <a:off x="6588124" y="1412970"/>
              <a:ext cx="0" cy="996155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 стрелкой 66"/>
            <p:cNvCxnSpPr>
              <a:stCxn id="72" idx="2"/>
              <a:endCxn id="71" idx="6"/>
            </p:cNvCxnSpPr>
            <p:nvPr/>
          </p:nvCxnSpPr>
          <p:spPr>
            <a:xfrm flipH="1">
              <a:off x="3698579" y="2732975"/>
              <a:ext cx="2565695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 стрелкой 67"/>
            <p:cNvCxnSpPr>
              <a:stCxn id="70" idx="3"/>
              <a:endCxn id="71" idx="7"/>
            </p:cNvCxnSpPr>
            <p:nvPr/>
          </p:nvCxnSpPr>
          <p:spPr>
            <a:xfrm flipH="1">
              <a:off x="3603494" y="1318117"/>
              <a:ext cx="2755634" cy="1185861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Овал 68"/>
            <p:cNvSpPr/>
            <p:nvPr/>
          </p:nvSpPr>
          <p:spPr>
            <a:xfrm>
              <a:off x="3049292" y="765270"/>
              <a:ext cx="647700" cy="647700"/>
            </a:xfrm>
            <a:prstGeom prst="ellips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b="1" dirty="0" smtClean="0"/>
                <a:t>1</a:t>
              </a:r>
              <a:endParaRPr lang="ru-RU" sz="2800" b="1" dirty="0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6264274" y="765270"/>
              <a:ext cx="647700" cy="647700"/>
            </a:xfrm>
            <a:prstGeom prst="ellips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b="1" dirty="0"/>
                <a:t>2</a:t>
              </a:r>
            </a:p>
          </p:txBody>
        </p:sp>
        <p:sp>
          <p:nvSpPr>
            <p:cNvPr id="71" name="Овал 70"/>
            <p:cNvSpPr/>
            <p:nvPr/>
          </p:nvSpPr>
          <p:spPr>
            <a:xfrm>
              <a:off x="3049292" y="2409125"/>
              <a:ext cx="649288" cy="647700"/>
            </a:xfrm>
            <a:prstGeom prst="ellips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b="1" dirty="0"/>
                <a:t>3</a:t>
              </a:r>
            </a:p>
          </p:txBody>
        </p:sp>
        <p:sp>
          <p:nvSpPr>
            <p:cNvPr id="72" name="Овал 71"/>
            <p:cNvSpPr/>
            <p:nvPr/>
          </p:nvSpPr>
          <p:spPr>
            <a:xfrm>
              <a:off x="6264274" y="2409125"/>
              <a:ext cx="647700" cy="647700"/>
            </a:xfrm>
            <a:prstGeom prst="ellips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b="1" dirty="0"/>
                <a:t>4</a:t>
              </a:r>
            </a:p>
          </p:txBody>
        </p:sp>
        <p:cxnSp>
          <p:nvCxnSpPr>
            <p:cNvPr id="73" name="Прямая со стрелкой 72"/>
            <p:cNvCxnSpPr>
              <a:stCxn id="69" idx="4"/>
              <a:endCxn id="71" idx="0"/>
            </p:cNvCxnSpPr>
            <p:nvPr/>
          </p:nvCxnSpPr>
          <p:spPr>
            <a:xfrm>
              <a:off x="3373143" y="1412970"/>
              <a:ext cx="793" cy="996155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 стрелкой 73"/>
            <p:cNvCxnSpPr>
              <a:stCxn id="69" idx="4"/>
              <a:endCxn id="72" idx="2"/>
            </p:cNvCxnSpPr>
            <p:nvPr/>
          </p:nvCxnSpPr>
          <p:spPr>
            <a:xfrm>
              <a:off x="3373143" y="1412970"/>
              <a:ext cx="2891131" cy="1320005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 стрелкой 74"/>
            <p:cNvCxnSpPr>
              <a:stCxn id="72" idx="0"/>
              <a:endCxn id="69" idx="6"/>
            </p:cNvCxnSpPr>
            <p:nvPr/>
          </p:nvCxnSpPr>
          <p:spPr>
            <a:xfrm flipH="1" flipV="1">
              <a:off x="3696992" y="1089120"/>
              <a:ext cx="2891132" cy="1320005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0237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47528" y="1124744"/>
            <a:ext cx="772713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dirty="0" smtClean="0">
                <a:solidFill>
                  <a:srgbClr val="0000FF"/>
                </a:solidFill>
              </a:rPr>
              <a:t>Домашнее задание:</a:t>
            </a:r>
          </a:p>
          <a:p>
            <a:endParaRPr lang="ru-RU" sz="6000" dirty="0" smtClean="0">
              <a:solidFill>
                <a:srgbClr val="0000FF"/>
              </a:solidFill>
            </a:endParaRPr>
          </a:p>
          <a:p>
            <a:r>
              <a:rPr lang="ru-RU" sz="6000" dirty="0" smtClean="0">
                <a:solidFill>
                  <a:srgbClr val="0000FF"/>
                </a:solidFill>
              </a:rPr>
              <a:t>§ 19 Часть 1 стр.83</a:t>
            </a:r>
          </a:p>
          <a:p>
            <a:r>
              <a:rPr lang="ru-RU" sz="6000" dirty="0" smtClean="0">
                <a:solidFill>
                  <a:srgbClr val="0000FF"/>
                </a:solidFill>
              </a:rPr>
              <a:t>№ 125, 130</a:t>
            </a:r>
            <a:endParaRPr lang="ru-RU" sz="6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80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1353800" cy="703262"/>
          </a:xfrm>
        </p:spPr>
        <p:txBody>
          <a:bodyPr/>
          <a:lstStyle/>
          <a:p>
            <a:pPr eaLnBrk="1" hangingPunct="1"/>
            <a:r>
              <a:rPr lang="ru-RU" dirty="0" smtClean="0">
                <a:latin typeface="+mn-lt"/>
              </a:rPr>
              <a:t>Степень вершины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79376" y="967918"/>
            <a:ext cx="10153128" cy="2530138"/>
          </a:xfrm>
        </p:spPr>
        <p:txBody>
          <a:bodyPr>
            <a:noAutofit/>
          </a:bodyPr>
          <a:lstStyle/>
          <a:p>
            <a:pPr marL="1588" indent="-1588" algn="just" eaLnBrk="1" hangingPunct="1">
              <a:buNone/>
            </a:pPr>
            <a:r>
              <a:rPr lang="ru-RU" sz="3200" dirty="0" smtClean="0"/>
              <a:t>Количество рёбер, выходящих из вершины графа, называется </a:t>
            </a:r>
            <a:r>
              <a:rPr lang="ru-RU" sz="3200" b="1" i="1" dirty="0" smtClean="0">
                <a:solidFill>
                  <a:srgbClr val="0000CC"/>
                </a:solidFill>
              </a:rPr>
              <a:t>степенью вершины</a:t>
            </a:r>
            <a:r>
              <a:rPr lang="ru-RU" sz="3200" dirty="0" smtClean="0"/>
              <a:t>. </a:t>
            </a:r>
          </a:p>
          <a:p>
            <a:pPr marL="1588" indent="-1588" algn="just">
              <a:buNone/>
            </a:pPr>
            <a:r>
              <a:rPr lang="ru-RU" altLang="ru-RU" sz="3200" dirty="0"/>
              <a:t>Иногда степень вершины  называют валентностью.</a:t>
            </a:r>
          </a:p>
          <a:p>
            <a:pPr marL="1588" indent="-1588" algn="just" eaLnBrk="1" hangingPunct="1">
              <a:buNone/>
            </a:pPr>
            <a:r>
              <a:rPr lang="ru-RU" sz="3200" dirty="0" smtClean="0"/>
              <a:t>Вершина графа, имеющая нечётную степень, называется </a:t>
            </a:r>
            <a:r>
              <a:rPr lang="ru-RU" sz="3200" b="1" i="1" dirty="0" smtClean="0">
                <a:solidFill>
                  <a:srgbClr val="0000CC"/>
                </a:solidFill>
              </a:rPr>
              <a:t>нечетной</a:t>
            </a:r>
            <a:r>
              <a:rPr lang="ru-RU" sz="3200" dirty="0" smtClean="0"/>
              <a:t>, а чётную степень – </a:t>
            </a:r>
            <a:r>
              <a:rPr lang="ru-RU" sz="3200" b="1" i="1" dirty="0" smtClean="0">
                <a:solidFill>
                  <a:srgbClr val="0000CC"/>
                </a:solidFill>
              </a:rPr>
              <a:t>чётной</a:t>
            </a:r>
            <a:r>
              <a:rPr lang="ru-RU" sz="3200" dirty="0" smtClean="0"/>
              <a:t>. </a:t>
            </a:r>
          </a:p>
        </p:txBody>
      </p:sp>
      <p:sp>
        <p:nvSpPr>
          <p:cNvPr id="9220" name="Line 7"/>
          <p:cNvSpPr>
            <a:spLocks noChangeShapeType="1"/>
          </p:cNvSpPr>
          <p:nvPr/>
        </p:nvSpPr>
        <p:spPr bwMode="auto">
          <a:xfrm>
            <a:off x="7634287" y="3860006"/>
            <a:ext cx="0" cy="1800225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221" name="Line 8"/>
          <p:cNvSpPr>
            <a:spLocks noChangeShapeType="1"/>
          </p:cNvSpPr>
          <p:nvPr/>
        </p:nvSpPr>
        <p:spPr bwMode="auto">
          <a:xfrm flipH="1">
            <a:off x="6697662" y="4796630"/>
            <a:ext cx="2017712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879600" y="5733256"/>
            <a:ext cx="34512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i="1" dirty="0">
                <a:solidFill>
                  <a:srgbClr val="0000CC"/>
                </a:solidFill>
              </a:rPr>
              <a:t>Нечётная степень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6096000" y="5733256"/>
            <a:ext cx="3051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i="1">
                <a:solidFill>
                  <a:srgbClr val="0000CC"/>
                </a:solidFill>
              </a:rPr>
              <a:t>Чётная степень</a:t>
            </a:r>
          </a:p>
        </p:txBody>
      </p:sp>
      <p:sp>
        <p:nvSpPr>
          <p:cNvPr id="9224" name="Line 14"/>
          <p:cNvSpPr>
            <a:spLocks noChangeShapeType="1"/>
          </p:cNvSpPr>
          <p:nvPr/>
        </p:nvSpPr>
        <p:spPr bwMode="auto">
          <a:xfrm>
            <a:off x="3675062" y="4002880"/>
            <a:ext cx="0" cy="1512888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225" name="Line 15"/>
          <p:cNvSpPr>
            <a:spLocks noChangeShapeType="1"/>
          </p:cNvSpPr>
          <p:nvPr/>
        </p:nvSpPr>
        <p:spPr bwMode="auto">
          <a:xfrm flipH="1">
            <a:off x="2306638" y="3931444"/>
            <a:ext cx="1368425" cy="1368425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226" name="Line 16"/>
          <p:cNvSpPr>
            <a:spLocks noChangeShapeType="1"/>
          </p:cNvSpPr>
          <p:nvPr/>
        </p:nvSpPr>
        <p:spPr bwMode="auto">
          <a:xfrm>
            <a:off x="3675062" y="3931443"/>
            <a:ext cx="1295400" cy="12954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2297" name="Oval 9"/>
          <p:cNvSpPr>
            <a:spLocks noChangeArrowheads="1"/>
          </p:cNvSpPr>
          <p:nvPr/>
        </p:nvSpPr>
        <p:spPr bwMode="auto">
          <a:xfrm>
            <a:off x="3602037" y="3860006"/>
            <a:ext cx="14446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2298" name="Oval 10"/>
          <p:cNvSpPr>
            <a:spLocks noChangeArrowheads="1"/>
          </p:cNvSpPr>
          <p:nvPr/>
        </p:nvSpPr>
        <p:spPr bwMode="auto">
          <a:xfrm>
            <a:off x="7562850" y="4725193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81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1353800" cy="703262"/>
          </a:xfrm>
        </p:spPr>
        <p:txBody>
          <a:bodyPr/>
          <a:lstStyle/>
          <a:p>
            <a:pPr eaLnBrk="1" hangingPunct="1"/>
            <a:r>
              <a:rPr lang="ru-RU" dirty="0" smtClean="0">
                <a:latin typeface="+mn-lt"/>
              </a:rPr>
              <a:t>Степень вершины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79376" y="967918"/>
            <a:ext cx="10369152" cy="25301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dirty="0"/>
              <a:t>Если ребро соединяет вершину с этой же вершиной (ребро образует петлю), то такое ребро считается дважды.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3300" dirty="0"/>
          </a:p>
        </p:txBody>
      </p:sp>
      <p:pic>
        <p:nvPicPr>
          <p:cNvPr id="13" name="Picture 8" descr="C:\Алина\ШКОЛА\ДМ\Дистобуч\ДИСТОБУЧ 2022-2023\7. Март\27.02 - 03.03\вер-7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96"/>
          <a:stretch>
            <a:fillRect/>
          </a:stretch>
        </p:blipFill>
        <p:spPr bwMode="auto">
          <a:xfrm>
            <a:off x="983432" y="2780928"/>
            <a:ext cx="4464496" cy="2807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663952" y="2074084"/>
            <a:ext cx="60486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dirty="0"/>
              <a:t>На рисунке вершины </a:t>
            </a:r>
            <a:r>
              <a:rPr lang="ru-RU" sz="3200" i="1" dirty="0"/>
              <a:t>A</a:t>
            </a:r>
            <a:r>
              <a:rPr lang="ru-RU" sz="3200" dirty="0"/>
              <a:t> и B имеют степень 2, вершина </a:t>
            </a:r>
            <a:r>
              <a:rPr lang="ru-RU" sz="3200" i="1" dirty="0"/>
              <a:t>D</a:t>
            </a:r>
            <a:r>
              <a:rPr lang="ru-RU" sz="3200" dirty="0"/>
              <a:t> имеет степень 0, вершина </a:t>
            </a:r>
            <a:r>
              <a:rPr lang="ru-RU" sz="3200" i="1" dirty="0"/>
              <a:t>C</a:t>
            </a:r>
            <a:r>
              <a:rPr lang="ru-RU" sz="3200" dirty="0"/>
              <a:t> имеет степень 3. Степень вершины </a:t>
            </a:r>
            <a:r>
              <a:rPr lang="ru-RU" sz="3200" i="1" dirty="0"/>
              <a:t>E</a:t>
            </a:r>
            <a:r>
              <a:rPr lang="ru-RU" sz="3200" dirty="0"/>
              <a:t> тоже равна 3, поскольку из нее идет одно ребро к вершине </a:t>
            </a:r>
            <a:r>
              <a:rPr lang="ru-RU" sz="3200" i="1" dirty="0"/>
              <a:t>C</a:t>
            </a:r>
            <a:r>
              <a:rPr lang="ru-RU" sz="3200" dirty="0"/>
              <a:t>, а еще одно ребро образует петлю: оба конца этого ребра входят в вершину </a:t>
            </a:r>
            <a:r>
              <a:rPr lang="ru-RU" sz="3200" i="1" dirty="0"/>
              <a:t>E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092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1353800" cy="703262"/>
          </a:xfrm>
        </p:spPr>
        <p:txBody>
          <a:bodyPr/>
          <a:lstStyle/>
          <a:p>
            <a:r>
              <a:rPr lang="ru-RU" b="1" dirty="0"/>
              <a:t>Свойство степеней вершин</a:t>
            </a:r>
            <a:endParaRPr lang="ru-RU" b="1" dirty="0" smtClean="0">
              <a:latin typeface="+mn-lt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35360" y="1052736"/>
            <a:ext cx="10369152" cy="145297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ru-RU" sz="3200" dirty="0"/>
              <a:t>У каждого ребра в графе два конца.  Поэтому  в любом графе </a:t>
            </a:r>
            <a:r>
              <a:rPr lang="ru-RU" sz="3200" b="1" dirty="0"/>
              <a:t>сумма степеней вершин  в два раза больше числа рёбер</a:t>
            </a:r>
            <a:r>
              <a:rPr lang="ru-RU" sz="3200" b="1" dirty="0" smtClean="0"/>
              <a:t>.</a:t>
            </a:r>
            <a:endParaRPr lang="ru-RU" altLang="ru-RU" sz="3300" dirty="0"/>
          </a:p>
        </p:txBody>
      </p:sp>
      <p:pic>
        <p:nvPicPr>
          <p:cNvPr id="6" name="Picture 2" descr="C:\Алина\ШКОЛА\ДМ\Дистобуч\ДИСТОБУЧ 2022-2023\7. Март\27.02 - 03.03\вер-7\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472" y="2501290"/>
            <a:ext cx="3523431" cy="2531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C:\Алина\ШКОЛА\ДМ\Дистобуч\ДИСТОБУЧ 2022-2023\7. Март\27.02 - 03.03\вер-7\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96"/>
          <a:stretch>
            <a:fillRect/>
          </a:stretch>
        </p:blipFill>
        <p:spPr bwMode="auto">
          <a:xfrm>
            <a:off x="6528048" y="2276872"/>
            <a:ext cx="4464496" cy="2807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627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1353800" cy="70326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b="1" dirty="0"/>
              <a:t>Свойство степеней вершин</a:t>
            </a:r>
            <a:endParaRPr lang="ru-RU" b="1" dirty="0" smtClean="0">
              <a:latin typeface="+mn-lt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12912" y="945613"/>
            <a:ext cx="10369152" cy="145297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altLang="ru-RU" sz="3200" dirty="0"/>
              <a:t>Количество рёбер графа равно сумме степеней всех его вершин, делённой на 2.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1138263" y="2348880"/>
            <a:ext cx="4359225" cy="3445785"/>
            <a:chOff x="1775520" y="2547794"/>
            <a:chExt cx="4359225" cy="3445785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1942192" y="2728233"/>
              <a:ext cx="166677" cy="1420847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H="1" flipV="1">
              <a:off x="5662058" y="4082967"/>
              <a:ext cx="289925" cy="1577264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1775520" y="2547794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5" name="Oval 10"/>
            <p:cNvSpPr>
              <a:spLocks noChangeArrowheads="1"/>
            </p:cNvSpPr>
            <p:nvPr/>
          </p:nvSpPr>
          <p:spPr bwMode="auto">
            <a:xfrm>
              <a:off x="5801395" y="5660231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>
              <a:off x="3819518" y="3053259"/>
              <a:ext cx="1648527" cy="879797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 flipH="1" flipV="1">
              <a:off x="2108869" y="4329519"/>
              <a:ext cx="1627001" cy="542056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 flipH="1">
              <a:off x="2263964" y="3053259"/>
              <a:ext cx="1493431" cy="119545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9" name="Line 8"/>
            <p:cNvSpPr>
              <a:spLocks noChangeShapeType="1"/>
            </p:cNvSpPr>
            <p:nvPr/>
          </p:nvSpPr>
          <p:spPr bwMode="auto">
            <a:xfrm flipV="1">
              <a:off x="3757395" y="4000101"/>
              <a:ext cx="1904663" cy="871474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3635152" y="2869825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5468045" y="3815732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4" name="Oval 10"/>
            <p:cNvSpPr>
              <a:spLocks noChangeArrowheads="1"/>
            </p:cNvSpPr>
            <p:nvPr/>
          </p:nvSpPr>
          <p:spPr bwMode="auto">
            <a:xfrm>
              <a:off x="3590720" y="4655551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1942195" y="4149080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4924622" y="2479393"/>
            <a:ext cx="60323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RU" sz="5400" dirty="0"/>
              <a:t>(1+3+2+</a:t>
            </a:r>
            <a:r>
              <a:rPr lang="ru-RU" altLang="ru-RU" sz="5400" dirty="0"/>
              <a:t>2</a:t>
            </a:r>
            <a:r>
              <a:rPr lang="en-US" altLang="ru-RU" sz="5400" dirty="0"/>
              <a:t>+</a:t>
            </a:r>
            <a:r>
              <a:rPr lang="ru-RU" altLang="ru-RU" sz="5400" dirty="0"/>
              <a:t>3</a:t>
            </a:r>
            <a:r>
              <a:rPr lang="en-US" altLang="ru-RU" sz="5400" dirty="0"/>
              <a:t>+1)</a:t>
            </a:r>
            <a:r>
              <a:rPr lang="ru-RU" altLang="ru-RU" sz="5400" dirty="0"/>
              <a:t>:2=6</a:t>
            </a:r>
            <a:endParaRPr lang="en-US" altLang="ru-RU" sz="5400" dirty="0"/>
          </a:p>
        </p:txBody>
      </p:sp>
    </p:spTree>
    <p:extLst>
      <p:ext uri="{BB962C8B-B14F-4D97-AF65-F5344CB8AC3E}">
        <p14:creationId xmlns:p14="http://schemas.microsoft.com/office/powerpoint/2010/main" val="298305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1353800" cy="703262"/>
          </a:xfrm>
        </p:spPr>
        <p:txBody>
          <a:bodyPr/>
          <a:lstStyle/>
          <a:p>
            <a:r>
              <a:rPr lang="ru-RU" b="1" dirty="0" smtClean="0"/>
              <a:t>Теорема о сумме </a:t>
            </a:r>
            <a:r>
              <a:rPr lang="ru-RU" b="1" dirty="0"/>
              <a:t>степеней вершин</a:t>
            </a:r>
            <a:endParaRPr lang="ru-RU" b="1" dirty="0" smtClean="0">
              <a:latin typeface="+mn-lt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35360" y="1052736"/>
            <a:ext cx="10369152" cy="102176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ru-RU" altLang="ru-RU" sz="3200" dirty="0" smtClean="0"/>
              <a:t>В любом графе сумма степеней всех вершин является четным числом.</a:t>
            </a:r>
            <a:endParaRPr lang="ru-RU" altLang="ru-RU" sz="3200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983432" y="4419476"/>
            <a:ext cx="1656184" cy="1633853"/>
            <a:chOff x="1775520" y="2547794"/>
            <a:chExt cx="2192982" cy="2441105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1942192" y="2728233"/>
              <a:ext cx="166677" cy="1420847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1775520" y="2547794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 flipH="1" flipV="1">
              <a:off x="2108869" y="4329519"/>
              <a:ext cx="1627001" cy="542056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 flipH="1">
              <a:off x="2263964" y="3053259"/>
              <a:ext cx="1493431" cy="119545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3635152" y="2869825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4" name="Oval 10"/>
            <p:cNvSpPr>
              <a:spLocks noChangeArrowheads="1"/>
            </p:cNvSpPr>
            <p:nvPr/>
          </p:nvSpPr>
          <p:spPr bwMode="auto">
            <a:xfrm>
              <a:off x="3590720" y="4655551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1942195" y="4149080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3971764" y="4540245"/>
            <a:ext cx="3096344" cy="1439856"/>
            <a:chOff x="1775520" y="2547794"/>
            <a:chExt cx="4025875" cy="1934634"/>
          </a:xfrm>
        </p:grpSpPr>
        <p:sp>
          <p:nvSpPr>
            <p:cNvPr id="21" name="Line 7"/>
            <p:cNvSpPr>
              <a:spLocks noChangeShapeType="1"/>
            </p:cNvSpPr>
            <p:nvPr/>
          </p:nvSpPr>
          <p:spPr bwMode="auto">
            <a:xfrm>
              <a:off x="1942192" y="2728233"/>
              <a:ext cx="166677" cy="1420847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23" name="Oval 10"/>
            <p:cNvSpPr>
              <a:spLocks noChangeArrowheads="1"/>
            </p:cNvSpPr>
            <p:nvPr/>
          </p:nvSpPr>
          <p:spPr bwMode="auto">
            <a:xfrm>
              <a:off x="1775520" y="2547794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25" name="Line 7"/>
            <p:cNvSpPr>
              <a:spLocks noChangeShapeType="1"/>
            </p:cNvSpPr>
            <p:nvPr/>
          </p:nvSpPr>
          <p:spPr bwMode="auto">
            <a:xfrm>
              <a:off x="3819518" y="3053259"/>
              <a:ext cx="1648527" cy="879797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 flipH="1">
              <a:off x="2263964" y="3053259"/>
              <a:ext cx="1493431" cy="119545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29" name="Oval 10"/>
            <p:cNvSpPr>
              <a:spLocks noChangeArrowheads="1"/>
            </p:cNvSpPr>
            <p:nvPr/>
          </p:nvSpPr>
          <p:spPr bwMode="auto">
            <a:xfrm>
              <a:off x="3635152" y="2869825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0" name="Oval 10"/>
            <p:cNvSpPr>
              <a:spLocks noChangeArrowheads="1"/>
            </p:cNvSpPr>
            <p:nvPr/>
          </p:nvSpPr>
          <p:spPr bwMode="auto">
            <a:xfrm>
              <a:off x="5468045" y="3815732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2" name="Oval 10"/>
            <p:cNvSpPr>
              <a:spLocks noChangeArrowheads="1"/>
            </p:cNvSpPr>
            <p:nvPr/>
          </p:nvSpPr>
          <p:spPr bwMode="auto">
            <a:xfrm>
              <a:off x="1942195" y="4149080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33" name="Rectangle 3"/>
          <p:cNvSpPr txBox="1">
            <a:spLocks noChangeArrowheads="1"/>
          </p:cNvSpPr>
          <p:nvPr/>
        </p:nvSpPr>
        <p:spPr>
          <a:xfrm>
            <a:off x="335360" y="2348881"/>
            <a:ext cx="11665296" cy="14191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200" dirty="0" smtClean="0"/>
              <a:t>У каждого ребра два конца, поэтому сумма степеней всех вершин в два раза больше числа ребер, то есть всегда </a:t>
            </a:r>
            <a:r>
              <a:rPr lang="ru-RU" altLang="ru-RU" sz="3200" b="1" dirty="0" smtClean="0"/>
              <a:t>четное число.</a:t>
            </a:r>
            <a:endParaRPr lang="ru-RU" altLang="ru-RU" sz="3200" b="1" dirty="0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479376" y="1760020"/>
            <a:ext cx="11089232" cy="646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ru-RU" altLang="ru-RU" sz="3200" dirty="0" smtClean="0"/>
              <a:t>Доказательство:</a:t>
            </a:r>
            <a:endParaRPr lang="ru-RU" altLang="ru-RU" sz="3200" dirty="0"/>
          </a:p>
        </p:txBody>
      </p:sp>
      <p:grpSp>
        <p:nvGrpSpPr>
          <p:cNvPr id="26" name="Группа 25"/>
          <p:cNvGrpSpPr/>
          <p:nvPr/>
        </p:nvGrpSpPr>
        <p:grpSpPr>
          <a:xfrm>
            <a:off x="8011443" y="3933055"/>
            <a:ext cx="3342357" cy="2510965"/>
            <a:chOff x="1775520" y="2547794"/>
            <a:chExt cx="4359225" cy="3445785"/>
          </a:xfrm>
        </p:grpSpPr>
        <p:sp>
          <p:nvSpPr>
            <p:cNvPr id="44" name="Line 8"/>
            <p:cNvSpPr>
              <a:spLocks noChangeShapeType="1"/>
            </p:cNvSpPr>
            <p:nvPr/>
          </p:nvSpPr>
          <p:spPr bwMode="auto">
            <a:xfrm flipV="1">
              <a:off x="3768976" y="3165738"/>
              <a:ext cx="50338" cy="153470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28" name="Line 7"/>
            <p:cNvSpPr>
              <a:spLocks noChangeShapeType="1"/>
            </p:cNvSpPr>
            <p:nvPr/>
          </p:nvSpPr>
          <p:spPr bwMode="auto">
            <a:xfrm>
              <a:off x="1942192" y="2728233"/>
              <a:ext cx="166677" cy="1420847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1" name="Line 8"/>
            <p:cNvSpPr>
              <a:spLocks noChangeShapeType="1"/>
            </p:cNvSpPr>
            <p:nvPr/>
          </p:nvSpPr>
          <p:spPr bwMode="auto">
            <a:xfrm flipH="1" flipV="1">
              <a:off x="5662058" y="4082967"/>
              <a:ext cx="289925" cy="1577264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4" name="Oval 10"/>
            <p:cNvSpPr>
              <a:spLocks noChangeArrowheads="1"/>
            </p:cNvSpPr>
            <p:nvPr/>
          </p:nvSpPr>
          <p:spPr bwMode="auto">
            <a:xfrm>
              <a:off x="1775520" y="2547794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5" name="Oval 10"/>
            <p:cNvSpPr>
              <a:spLocks noChangeArrowheads="1"/>
            </p:cNvSpPr>
            <p:nvPr/>
          </p:nvSpPr>
          <p:spPr bwMode="auto">
            <a:xfrm>
              <a:off x="5801395" y="5660231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6" name="Line 7"/>
            <p:cNvSpPr>
              <a:spLocks noChangeShapeType="1"/>
            </p:cNvSpPr>
            <p:nvPr/>
          </p:nvSpPr>
          <p:spPr bwMode="auto">
            <a:xfrm>
              <a:off x="3819518" y="3053259"/>
              <a:ext cx="1648527" cy="879797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7" name="Line 8"/>
            <p:cNvSpPr>
              <a:spLocks noChangeShapeType="1"/>
            </p:cNvSpPr>
            <p:nvPr/>
          </p:nvSpPr>
          <p:spPr bwMode="auto">
            <a:xfrm flipH="1" flipV="1">
              <a:off x="2108869" y="4329519"/>
              <a:ext cx="1627001" cy="542056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8" name="Line 8"/>
            <p:cNvSpPr>
              <a:spLocks noChangeShapeType="1"/>
            </p:cNvSpPr>
            <p:nvPr/>
          </p:nvSpPr>
          <p:spPr bwMode="auto">
            <a:xfrm flipH="1">
              <a:off x="2263964" y="3053259"/>
              <a:ext cx="1493431" cy="119545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9" name="Line 8"/>
            <p:cNvSpPr>
              <a:spLocks noChangeShapeType="1"/>
            </p:cNvSpPr>
            <p:nvPr/>
          </p:nvSpPr>
          <p:spPr bwMode="auto">
            <a:xfrm flipV="1">
              <a:off x="3757395" y="4000101"/>
              <a:ext cx="1904663" cy="871474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40" name="Oval 10"/>
            <p:cNvSpPr>
              <a:spLocks noChangeArrowheads="1"/>
            </p:cNvSpPr>
            <p:nvPr/>
          </p:nvSpPr>
          <p:spPr bwMode="auto">
            <a:xfrm>
              <a:off x="3635152" y="2869825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41" name="Oval 10"/>
            <p:cNvSpPr>
              <a:spLocks noChangeArrowheads="1"/>
            </p:cNvSpPr>
            <p:nvPr/>
          </p:nvSpPr>
          <p:spPr bwMode="auto">
            <a:xfrm>
              <a:off x="5468045" y="3815732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42" name="Oval 10"/>
            <p:cNvSpPr>
              <a:spLocks noChangeArrowheads="1"/>
            </p:cNvSpPr>
            <p:nvPr/>
          </p:nvSpPr>
          <p:spPr bwMode="auto">
            <a:xfrm>
              <a:off x="3590720" y="4655551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43" name="Oval 10"/>
            <p:cNvSpPr>
              <a:spLocks noChangeArrowheads="1"/>
            </p:cNvSpPr>
            <p:nvPr/>
          </p:nvSpPr>
          <p:spPr bwMode="auto">
            <a:xfrm>
              <a:off x="1942195" y="4149080"/>
              <a:ext cx="333350" cy="3333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/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133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1353800" cy="703262"/>
          </a:xfrm>
        </p:spPr>
        <p:txBody>
          <a:bodyPr/>
          <a:lstStyle/>
          <a:p>
            <a:r>
              <a:rPr lang="ru-RU" b="1" dirty="0" smtClean="0"/>
              <a:t>Свойство</a:t>
            </a:r>
            <a:endParaRPr lang="ru-RU" b="1" dirty="0" smtClean="0">
              <a:latin typeface="+mn-lt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19336" y="1628800"/>
            <a:ext cx="10728024" cy="499169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ru-RU" altLang="ru-RU" sz="3200" dirty="0" smtClean="0"/>
              <a:t>В любом графе количество вершин нечетной степени четно.</a:t>
            </a:r>
            <a:endParaRPr lang="ru-RU" altLang="ru-RU" sz="3200" dirty="0"/>
          </a:p>
        </p:txBody>
      </p:sp>
      <p:pic>
        <p:nvPicPr>
          <p:cNvPr id="45" name="Picture 2" descr="https://upload.wikimedia.org/wikipedia/commons/thumb/2/25/Block_graph.svg/1200px-Block_graph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3" y="1988840"/>
            <a:ext cx="7056783" cy="452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Группа 1"/>
          <p:cNvGrpSpPr/>
          <p:nvPr/>
        </p:nvGrpSpPr>
        <p:grpSpPr>
          <a:xfrm>
            <a:off x="2639617" y="2123550"/>
            <a:ext cx="6717041" cy="4147488"/>
            <a:chOff x="2639617" y="2123550"/>
            <a:chExt cx="6717041" cy="4147488"/>
          </a:xfrm>
        </p:grpSpPr>
        <p:sp>
          <p:nvSpPr>
            <p:cNvPr id="3" name="Плюс 2"/>
            <p:cNvSpPr/>
            <p:nvPr/>
          </p:nvSpPr>
          <p:spPr>
            <a:xfrm>
              <a:off x="6240016" y="4797152"/>
              <a:ext cx="432048" cy="432048"/>
            </a:xfrm>
            <a:prstGeom prst="mathPlus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люс 45"/>
            <p:cNvSpPr/>
            <p:nvPr/>
          </p:nvSpPr>
          <p:spPr>
            <a:xfrm>
              <a:off x="7428148" y="5195591"/>
              <a:ext cx="432048" cy="432048"/>
            </a:xfrm>
            <a:prstGeom prst="mathPlus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люс 46"/>
            <p:cNvSpPr/>
            <p:nvPr/>
          </p:nvSpPr>
          <p:spPr>
            <a:xfrm>
              <a:off x="8346250" y="4293096"/>
              <a:ext cx="432048" cy="432048"/>
            </a:xfrm>
            <a:prstGeom prst="mathPlus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люс 47"/>
            <p:cNvSpPr/>
            <p:nvPr/>
          </p:nvSpPr>
          <p:spPr>
            <a:xfrm>
              <a:off x="7644172" y="4465975"/>
              <a:ext cx="432048" cy="432048"/>
            </a:xfrm>
            <a:prstGeom prst="mathPlus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Плюс 48"/>
            <p:cNvSpPr/>
            <p:nvPr/>
          </p:nvSpPr>
          <p:spPr>
            <a:xfrm>
              <a:off x="7104112" y="3861048"/>
              <a:ext cx="432048" cy="432048"/>
            </a:xfrm>
            <a:prstGeom prst="mathPlus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Плюс 49"/>
            <p:cNvSpPr/>
            <p:nvPr/>
          </p:nvSpPr>
          <p:spPr>
            <a:xfrm>
              <a:off x="6888088" y="2814488"/>
              <a:ext cx="432048" cy="432048"/>
            </a:xfrm>
            <a:prstGeom prst="mathPlus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люс 50"/>
            <p:cNvSpPr/>
            <p:nvPr/>
          </p:nvSpPr>
          <p:spPr>
            <a:xfrm>
              <a:off x="6240016" y="3845416"/>
              <a:ext cx="432048" cy="432048"/>
            </a:xfrm>
            <a:prstGeom prst="mathPlus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люс 51"/>
            <p:cNvSpPr/>
            <p:nvPr/>
          </p:nvSpPr>
          <p:spPr>
            <a:xfrm>
              <a:off x="8904312" y="3210532"/>
              <a:ext cx="432048" cy="432048"/>
            </a:xfrm>
            <a:prstGeom prst="mathPlus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люс 52"/>
            <p:cNvSpPr/>
            <p:nvPr/>
          </p:nvSpPr>
          <p:spPr>
            <a:xfrm>
              <a:off x="8924610" y="2132856"/>
              <a:ext cx="432048" cy="432048"/>
            </a:xfrm>
            <a:prstGeom prst="mathPlus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Плюс 53"/>
            <p:cNvSpPr/>
            <p:nvPr/>
          </p:nvSpPr>
          <p:spPr>
            <a:xfrm>
              <a:off x="7824192" y="2123550"/>
              <a:ext cx="432048" cy="432048"/>
            </a:xfrm>
            <a:prstGeom prst="mathPlus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Плюс 54"/>
            <p:cNvSpPr/>
            <p:nvPr/>
          </p:nvSpPr>
          <p:spPr>
            <a:xfrm>
              <a:off x="3719736" y="5838990"/>
              <a:ext cx="432048" cy="432048"/>
            </a:xfrm>
            <a:prstGeom prst="mathPlus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люс 55"/>
            <p:cNvSpPr/>
            <p:nvPr/>
          </p:nvSpPr>
          <p:spPr>
            <a:xfrm>
              <a:off x="2639617" y="5838990"/>
              <a:ext cx="432048" cy="432048"/>
            </a:xfrm>
            <a:prstGeom prst="mathPlus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Плюс 56"/>
            <p:cNvSpPr/>
            <p:nvPr/>
          </p:nvSpPr>
          <p:spPr>
            <a:xfrm>
              <a:off x="2639617" y="4763543"/>
              <a:ext cx="432048" cy="432048"/>
            </a:xfrm>
            <a:prstGeom prst="mathPlus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Плюс 59"/>
            <p:cNvSpPr/>
            <p:nvPr/>
          </p:nvSpPr>
          <p:spPr>
            <a:xfrm>
              <a:off x="3719736" y="4763543"/>
              <a:ext cx="432048" cy="432048"/>
            </a:xfrm>
            <a:prstGeom prst="mathPlus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8170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8652284" cy="764703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+mn-lt"/>
              </a:rPr>
              <a:t>Решение задач</a:t>
            </a:r>
            <a:endParaRPr lang="ru-RU" dirty="0">
              <a:latin typeface="+mn-lt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83432" y="620688"/>
            <a:ext cx="986509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dirty="0" smtClean="0">
                <a:latin typeface="+mn-lt"/>
              </a:rPr>
              <a:t>1. </a:t>
            </a:r>
            <a:r>
              <a:rPr lang="ru-RU" altLang="ru-RU" dirty="0">
                <a:latin typeface="+mn-lt"/>
              </a:rPr>
              <a:t>Может ли граф иметь пять вершин, в каждой из которых сходится </a:t>
            </a:r>
            <a:r>
              <a:rPr lang="ru-RU" altLang="ru-RU" dirty="0" smtClean="0">
                <a:latin typeface="+mn-lt"/>
              </a:rPr>
              <a:t>три ребра? </a:t>
            </a:r>
            <a:endParaRPr lang="ru-RU" altLang="ru-RU" dirty="0">
              <a:latin typeface="+mn-lt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83432" y="1800686"/>
            <a:ext cx="986509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None/>
            </a:pPr>
            <a:r>
              <a:rPr lang="ru-RU" altLang="ru-RU" b="1" i="1" dirty="0" smtClean="0">
                <a:latin typeface="+mn-lt"/>
              </a:rPr>
              <a:t>Ответ</a:t>
            </a:r>
            <a:r>
              <a:rPr lang="ru-RU" altLang="ru-RU" dirty="0">
                <a:latin typeface="+mn-lt"/>
              </a:rPr>
              <a:t>: Нет. Число вершин с нечетным индексом должно быть четным</a:t>
            </a:r>
            <a:r>
              <a:rPr lang="ru-RU" altLang="ru-RU" dirty="0" smtClean="0">
                <a:latin typeface="+mn-lt"/>
              </a:rPr>
              <a:t>.</a:t>
            </a:r>
            <a:endParaRPr lang="ru-RU" altLang="ru-RU" dirty="0">
              <a:latin typeface="+mn-lt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983432" y="4725144"/>
            <a:ext cx="986509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None/>
            </a:pPr>
            <a:r>
              <a:rPr lang="ru-RU" altLang="ru-RU" b="1" i="1" dirty="0" smtClean="0">
                <a:latin typeface="+mn-lt"/>
              </a:rPr>
              <a:t>Ответ</a:t>
            </a:r>
            <a:r>
              <a:rPr lang="ru-RU" altLang="ru-RU" dirty="0">
                <a:latin typeface="+mn-lt"/>
              </a:rPr>
              <a:t>: Нет. Число вершин с нечетным индексом должно быть четным (9 человек – 3 друга).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983432" y="2985584"/>
            <a:ext cx="986509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None/>
            </a:pPr>
            <a:r>
              <a:rPr lang="ru-RU" altLang="ru-RU" dirty="0" smtClean="0">
                <a:latin typeface="+mn-lt"/>
              </a:rPr>
              <a:t>2. </a:t>
            </a:r>
            <a:r>
              <a:rPr lang="ru-RU" altLang="ru-RU" dirty="0">
                <a:latin typeface="+mn-lt"/>
              </a:rPr>
              <a:t>В классе 30 человек. Может ли быть так, что 9 человек имеют по 3 друга, 11 – по 4 друга, а 10 – по 5 друзей </a:t>
            </a:r>
            <a:r>
              <a:rPr lang="ru-RU" altLang="ru-RU" dirty="0" smtClean="0">
                <a:latin typeface="+mn-lt"/>
              </a:rPr>
              <a:t>?</a:t>
            </a:r>
            <a:endParaRPr lang="ru-RU" alt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205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8652284" cy="764703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+mn-lt"/>
              </a:rPr>
              <a:t>Решение задач</a:t>
            </a:r>
            <a:endParaRPr lang="ru-RU" dirty="0">
              <a:latin typeface="+mn-lt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99456" y="692696"/>
            <a:ext cx="9937104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dirty="0" smtClean="0">
                <a:latin typeface="+mn-lt"/>
              </a:rPr>
              <a:t>3. В некотором графе 6 вершин, степени которых равны: 2,2,3,3,4,4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dirty="0" smtClean="0">
                <a:latin typeface="+mn-lt"/>
              </a:rPr>
              <a:t>Сколько ребер в этом графе?</a:t>
            </a:r>
            <a:endParaRPr lang="ru-RU" altLang="ru-RU" dirty="0">
              <a:latin typeface="+mn-lt"/>
            </a:endParaRP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ru-RU" altLang="ru-RU" dirty="0" smtClean="0">
                <a:latin typeface="+mn-lt"/>
              </a:rPr>
              <a:t>4. В </a:t>
            </a:r>
            <a:r>
              <a:rPr lang="ru-RU" altLang="ru-RU" dirty="0">
                <a:latin typeface="+mn-lt"/>
              </a:rPr>
              <a:t>некотором графе 6 вершин, степени которых равны: </a:t>
            </a:r>
            <a:r>
              <a:rPr lang="ru-RU" altLang="ru-RU" dirty="0" smtClean="0">
                <a:latin typeface="+mn-lt"/>
              </a:rPr>
              <a:t>0,1,2,2,3,4</a:t>
            </a:r>
            <a:endParaRPr lang="ru-RU" altLang="ru-RU" dirty="0">
              <a:latin typeface="+mn-lt"/>
            </a:endParaRP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ru-RU" altLang="ru-RU" dirty="0">
                <a:latin typeface="+mn-lt"/>
              </a:rPr>
              <a:t>Сколько ребер в этом графе</a:t>
            </a:r>
            <a:r>
              <a:rPr lang="ru-RU" altLang="ru-RU" dirty="0" smtClean="0">
                <a:latin typeface="+mn-lt"/>
              </a:rPr>
              <a:t>?</a:t>
            </a:r>
            <a:endParaRPr lang="ru-RU" altLang="ru-RU" dirty="0">
              <a:latin typeface="+mn-lt"/>
            </a:endParaRP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ru-RU" altLang="ru-RU" dirty="0" smtClean="0">
                <a:latin typeface="+mn-lt"/>
              </a:rPr>
              <a:t>5. </a:t>
            </a:r>
            <a:r>
              <a:rPr lang="ru-RU" altLang="ru-RU" dirty="0">
                <a:latin typeface="+mn-lt"/>
              </a:rPr>
              <a:t>В некотором графе 6 вершин, степени которых равны: </a:t>
            </a:r>
            <a:r>
              <a:rPr lang="ru-RU" altLang="ru-RU" dirty="0" smtClean="0">
                <a:latin typeface="+mn-lt"/>
              </a:rPr>
              <a:t>0,1,2,2,3,3</a:t>
            </a:r>
            <a:endParaRPr lang="ru-RU" altLang="ru-RU" dirty="0">
              <a:latin typeface="+mn-lt"/>
            </a:endParaRP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ru-RU" altLang="ru-RU" dirty="0">
                <a:latin typeface="+mn-lt"/>
              </a:rPr>
              <a:t>Сколько ребер в этом графе</a:t>
            </a:r>
            <a:r>
              <a:rPr lang="ru-RU" altLang="ru-RU" dirty="0" smtClean="0">
                <a:latin typeface="+mn-lt"/>
              </a:rPr>
              <a:t>?</a:t>
            </a:r>
            <a:endParaRPr lang="ru-RU" alt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967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оя-ВиС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Моя-ВиС" id="{FD19E4F2-3E4B-4579-BA1F-FCBDA7AECCCE}" vid="{6570945C-A214-4634-8A9D-6178DEA2A1E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970</TotalTime>
  <Words>415</Words>
  <Application>Microsoft Office PowerPoint</Application>
  <PresentationFormat>Широкоэкранный</PresentationFormat>
  <Paragraphs>70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Моя-ВиС</vt:lpstr>
      <vt:lpstr>ГРАФ. Степень вершины (валентность). Свойства степеней</vt:lpstr>
      <vt:lpstr>Степень вершины</vt:lpstr>
      <vt:lpstr>Степень вершины</vt:lpstr>
      <vt:lpstr>Свойство степеней вершин</vt:lpstr>
      <vt:lpstr>Свойство степеней вершин</vt:lpstr>
      <vt:lpstr>Теорема о сумме степеней вершин</vt:lpstr>
      <vt:lpstr>Свойство</vt:lpstr>
      <vt:lpstr>Решение задач</vt:lpstr>
      <vt:lpstr>Решение задач</vt:lpstr>
      <vt:lpstr>Свойство степеней вершин</vt:lpstr>
      <vt:lpstr>Определите степень вершин графа</vt:lpstr>
      <vt:lpstr>Определите степень вершин графа</vt:lpstr>
      <vt:lpstr>Решение задач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ЕГО ВЕЛИЧЕСТВО ГРАФ</dc:title>
  <dc:creator>Альфа</dc:creator>
  <cp:lastModifiedBy>AV-server</cp:lastModifiedBy>
  <cp:revision>56</cp:revision>
  <dcterms:created xsi:type="dcterms:W3CDTF">2011-10-02T12:32:43Z</dcterms:created>
  <dcterms:modified xsi:type="dcterms:W3CDTF">2025-02-14T10:15:11Z</dcterms:modified>
</cp:coreProperties>
</file>