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74" r:id="rId2"/>
    <p:sldId id="286" r:id="rId3"/>
    <p:sldId id="283" r:id="rId4"/>
    <p:sldId id="284" r:id="rId5"/>
    <p:sldId id="285" r:id="rId6"/>
    <p:sldId id="287" r:id="rId7"/>
    <p:sldId id="288" r:id="rId8"/>
    <p:sldId id="290" r:id="rId9"/>
    <p:sldId id="291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7ED"/>
    <a:srgbClr val="DFE9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8;&#1053;&#1060;&#1054;&#1056;&#1052;&#1040;&#1058;&#1048;&#1050;&#1040;\&#1042;&#1080;&#1057;\7&#1042;&#1080;&#1057;\20-21.%20&#1043;&#1080;&#1089;&#1090;&#1086;&#1075;&#1088;&#1072;&#1084;&#1084;&#1099;\&#1058;&#1077;&#1086;&#1088;&#1080;&#1103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8;&#1053;&#1060;&#1054;&#1056;&#1052;&#1040;&#1058;&#1048;&#1050;&#1040;\&#1042;&#1080;&#1057;\7&#1042;&#1080;&#1057;\20-21.%20&#1043;&#1080;&#1089;&#1090;&#1086;&#1075;&#1088;&#1072;&#1084;&#1084;&#1099;\&#1058;&#1077;&#1086;&#1088;&#1080;&#1103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8;&#1053;&#1060;&#1054;&#1056;&#1052;&#1040;&#1058;&#1048;&#1050;&#1040;\&#1042;&#1080;&#1057;\7&#1042;&#1080;&#1057;\20-21.%20&#1043;&#1080;&#1089;&#1090;&#1086;&#1075;&#1088;&#1072;&#1084;&#1084;&#1099;\&#1058;&#1077;&#1086;&#1088;&#1080;&#1103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8;&#1053;&#1060;&#1054;&#1056;&#1052;&#1040;&#1058;&#1048;&#1050;&#1040;\&#1042;&#1080;&#1057;\7&#1042;&#1080;&#1057;\20-21.%20&#1043;&#1080;&#1089;&#1090;&#1086;&#1075;&#1088;&#1072;&#1084;&#1084;&#1099;\&#1058;&#1077;&#1086;&#1088;&#1080;&#1103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48;&#1053;&#1060;&#1054;&#1056;&#1052;&#1040;&#1058;&#1048;&#1050;&#1040;\&#1042;&#1080;&#1057;\7&#1042;&#1080;&#1057;\20-21.%20&#1043;&#1080;&#1089;&#1090;&#1086;&#1075;&#1088;&#1072;&#1084;&#1084;&#1099;\&#1058;&#1077;&#1086;&#1088;&#1080;&#1103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Атмосферное давление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Данные!$A$1:$J$1</c:f>
              <c:numCache>
                <c:formatCode>General</c:formatCode>
                <c:ptCount val="10"/>
                <c:pt idx="0">
                  <c:v>762</c:v>
                </c:pt>
                <c:pt idx="1">
                  <c:v>762</c:v>
                </c:pt>
                <c:pt idx="2">
                  <c:v>764</c:v>
                </c:pt>
                <c:pt idx="3">
                  <c:v>742</c:v>
                </c:pt>
                <c:pt idx="4">
                  <c:v>760</c:v>
                </c:pt>
                <c:pt idx="5">
                  <c:v>754</c:v>
                </c:pt>
                <c:pt idx="6">
                  <c:v>768</c:v>
                </c:pt>
                <c:pt idx="7">
                  <c:v>748</c:v>
                </c:pt>
                <c:pt idx="8">
                  <c:v>766</c:v>
                </c:pt>
                <c:pt idx="9">
                  <c:v>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07-41F0-9A55-DD80AAE2B15E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Данные!$A$2:$J$2</c:f>
              <c:numCache>
                <c:formatCode>General</c:formatCode>
                <c:ptCount val="10"/>
                <c:pt idx="0">
                  <c:v>747</c:v>
                </c:pt>
                <c:pt idx="1">
                  <c:v>758</c:v>
                </c:pt>
                <c:pt idx="2">
                  <c:v>755</c:v>
                </c:pt>
                <c:pt idx="3">
                  <c:v>769</c:v>
                </c:pt>
                <c:pt idx="4">
                  <c:v>742</c:v>
                </c:pt>
                <c:pt idx="5">
                  <c:v>753</c:v>
                </c:pt>
                <c:pt idx="6">
                  <c:v>749</c:v>
                </c:pt>
                <c:pt idx="7">
                  <c:v>763</c:v>
                </c:pt>
                <c:pt idx="8">
                  <c:v>764</c:v>
                </c:pt>
                <c:pt idx="9">
                  <c:v>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07-41F0-9A55-DD80AAE2B15E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Данные!$A$3:$J$3</c:f>
              <c:numCache>
                <c:formatCode>General</c:formatCode>
                <c:ptCount val="10"/>
                <c:pt idx="0">
                  <c:v>767</c:v>
                </c:pt>
                <c:pt idx="1">
                  <c:v>748</c:v>
                </c:pt>
                <c:pt idx="2">
                  <c:v>768</c:v>
                </c:pt>
                <c:pt idx="3">
                  <c:v>757</c:v>
                </c:pt>
                <c:pt idx="4">
                  <c:v>753</c:v>
                </c:pt>
                <c:pt idx="5">
                  <c:v>760</c:v>
                </c:pt>
                <c:pt idx="6">
                  <c:v>757</c:v>
                </c:pt>
                <c:pt idx="7">
                  <c:v>751</c:v>
                </c:pt>
                <c:pt idx="8">
                  <c:v>747</c:v>
                </c:pt>
                <c:pt idx="9">
                  <c:v>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07-41F0-9A55-DD80AAE2B15E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Данные!$A$4:$J$4</c:f>
              <c:numCache>
                <c:formatCode>General</c:formatCode>
                <c:ptCount val="10"/>
                <c:pt idx="0">
                  <c:v>760</c:v>
                </c:pt>
                <c:pt idx="1">
                  <c:v>766</c:v>
                </c:pt>
                <c:pt idx="2">
                  <c:v>756</c:v>
                </c:pt>
                <c:pt idx="3">
                  <c:v>742</c:v>
                </c:pt>
                <c:pt idx="4">
                  <c:v>764</c:v>
                </c:pt>
                <c:pt idx="5">
                  <c:v>756</c:v>
                </c:pt>
                <c:pt idx="6">
                  <c:v>764</c:v>
                </c:pt>
                <c:pt idx="7">
                  <c:v>745</c:v>
                </c:pt>
                <c:pt idx="8">
                  <c:v>767</c:v>
                </c:pt>
                <c:pt idx="9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C07-41F0-9A55-DD80AAE2B15E}"/>
            </c:ext>
          </c:extLst>
        </c:ser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val>
            <c:numRef>
              <c:f>Данные!$A$5:$J$5</c:f>
              <c:numCache>
                <c:formatCode>General</c:formatCode>
                <c:ptCount val="10"/>
                <c:pt idx="0">
                  <c:v>749</c:v>
                </c:pt>
                <c:pt idx="1">
                  <c:v>753</c:v>
                </c:pt>
                <c:pt idx="2">
                  <c:v>761</c:v>
                </c:pt>
                <c:pt idx="3">
                  <c:v>768</c:v>
                </c:pt>
                <c:pt idx="4">
                  <c:v>763</c:v>
                </c:pt>
                <c:pt idx="5">
                  <c:v>767</c:v>
                </c:pt>
                <c:pt idx="6">
                  <c:v>759</c:v>
                </c:pt>
                <c:pt idx="7">
                  <c:v>752</c:v>
                </c:pt>
                <c:pt idx="8">
                  <c:v>767</c:v>
                </c:pt>
                <c:pt idx="9">
                  <c:v>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07-41F0-9A55-DD80AAE2B15E}"/>
            </c:ext>
          </c:extLst>
        </c:ser>
        <c:ser>
          <c:idx val="5"/>
          <c:order val="5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val>
            <c:numRef>
              <c:f>Данные!$A$6:$J$6</c:f>
              <c:numCache>
                <c:formatCode>General</c:formatCode>
                <c:ptCount val="10"/>
                <c:pt idx="0">
                  <c:v>755</c:v>
                </c:pt>
                <c:pt idx="1">
                  <c:v>759</c:v>
                </c:pt>
                <c:pt idx="2">
                  <c:v>740</c:v>
                </c:pt>
                <c:pt idx="3">
                  <c:v>755</c:v>
                </c:pt>
                <c:pt idx="4">
                  <c:v>756</c:v>
                </c:pt>
                <c:pt idx="5">
                  <c:v>745</c:v>
                </c:pt>
                <c:pt idx="6">
                  <c:v>760</c:v>
                </c:pt>
                <c:pt idx="7">
                  <c:v>758</c:v>
                </c:pt>
                <c:pt idx="8">
                  <c:v>763</c:v>
                </c:pt>
                <c:pt idx="9">
                  <c:v>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07-41F0-9A55-DD80AAE2B15E}"/>
            </c:ext>
          </c:extLst>
        </c:ser>
        <c:ser>
          <c:idx val="6"/>
          <c:order val="6"/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Данные!$A$7:$J$7</c:f>
              <c:numCache>
                <c:formatCode>General</c:formatCode>
                <c:ptCount val="10"/>
                <c:pt idx="0">
                  <c:v>744</c:v>
                </c:pt>
                <c:pt idx="1">
                  <c:v>756</c:v>
                </c:pt>
                <c:pt idx="2">
                  <c:v>767</c:v>
                </c:pt>
                <c:pt idx="3">
                  <c:v>770</c:v>
                </c:pt>
                <c:pt idx="4">
                  <c:v>759</c:v>
                </c:pt>
                <c:pt idx="5">
                  <c:v>760</c:v>
                </c:pt>
                <c:pt idx="6">
                  <c:v>759</c:v>
                </c:pt>
                <c:pt idx="7">
                  <c:v>759</c:v>
                </c:pt>
                <c:pt idx="8">
                  <c:v>758</c:v>
                </c:pt>
                <c:pt idx="9">
                  <c:v>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07-41F0-9A55-DD80AAE2B15E}"/>
            </c:ext>
          </c:extLst>
        </c:ser>
        <c:ser>
          <c:idx val="7"/>
          <c:order val="7"/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Данные!$A$8:$J$8</c:f>
              <c:numCache>
                <c:formatCode>General</c:formatCode>
                <c:ptCount val="10"/>
                <c:pt idx="0">
                  <c:v>744</c:v>
                </c:pt>
                <c:pt idx="1">
                  <c:v>762</c:v>
                </c:pt>
                <c:pt idx="2">
                  <c:v>759</c:v>
                </c:pt>
                <c:pt idx="3">
                  <c:v>749</c:v>
                </c:pt>
                <c:pt idx="4">
                  <c:v>764</c:v>
                </c:pt>
                <c:pt idx="5">
                  <c:v>740</c:v>
                </c:pt>
                <c:pt idx="6">
                  <c:v>759</c:v>
                </c:pt>
                <c:pt idx="7">
                  <c:v>757</c:v>
                </c:pt>
                <c:pt idx="8">
                  <c:v>749</c:v>
                </c:pt>
                <c:pt idx="9">
                  <c:v>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C07-41F0-9A55-DD80AAE2B15E}"/>
            </c:ext>
          </c:extLst>
        </c:ser>
        <c:ser>
          <c:idx val="8"/>
          <c:order val="8"/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Данные!$A$9:$J$9</c:f>
              <c:numCache>
                <c:formatCode>General</c:formatCode>
                <c:ptCount val="10"/>
                <c:pt idx="0">
                  <c:v>748</c:v>
                </c:pt>
                <c:pt idx="1">
                  <c:v>743</c:v>
                </c:pt>
                <c:pt idx="2">
                  <c:v>752</c:v>
                </c:pt>
                <c:pt idx="3">
                  <c:v>746</c:v>
                </c:pt>
                <c:pt idx="4">
                  <c:v>755</c:v>
                </c:pt>
                <c:pt idx="5">
                  <c:v>769</c:v>
                </c:pt>
                <c:pt idx="6">
                  <c:v>753</c:v>
                </c:pt>
                <c:pt idx="7">
                  <c:v>759</c:v>
                </c:pt>
                <c:pt idx="8">
                  <c:v>766</c:v>
                </c:pt>
                <c:pt idx="9">
                  <c:v>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C07-41F0-9A55-DD80AAE2B15E}"/>
            </c:ext>
          </c:extLst>
        </c:ser>
        <c:ser>
          <c:idx val="9"/>
          <c:order val="9"/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Данные!$A$10:$J$10</c:f>
              <c:numCache>
                <c:formatCode>General</c:formatCode>
                <c:ptCount val="10"/>
                <c:pt idx="0">
                  <c:v>755</c:v>
                </c:pt>
                <c:pt idx="1">
                  <c:v>743</c:v>
                </c:pt>
                <c:pt idx="2">
                  <c:v>747</c:v>
                </c:pt>
                <c:pt idx="3">
                  <c:v>757</c:v>
                </c:pt>
                <c:pt idx="4">
                  <c:v>763</c:v>
                </c:pt>
                <c:pt idx="5">
                  <c:v>755</c:v>
                </c:pt>
                <c:pt idx="6">
                  <c:v>757</c:v>
                </c:pt>
                <c:pt idx="7">
                  <c:v>757</c:v>
                </c:pt>
                <c:pt idx="8">
                  <c:v>748</c:v>
                </c:pt>
                <c:pt idx="9">
                  <c:v>752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C07-41F0-9A55-DD80AAE2B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13976767"/>
        <c:axId val="1460314847"/>
      </c:barChart>
      <c:catAx>
        <c:axId val="141397676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60314847"/>
        <c:crosses val="autoZero"/>
        <c:auto val="1"/>
        <c:lblAlgn val="ctr"/>
        <c:lblOffset val="100"/>
        <c:noMultiLvlLbl val="0"/>
      </c:catAx>
      <c:valAx>
        <c:axId val="1460314847"/>
        <c:scaling>
          <c:orientation val="minMax"/>
          <c:min val="7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13976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Атмосферное давление (Группировка с шагом 4)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Группировка!$K$1:$K$10</c:f>
              <c:numCache>
                <c:formatCode>General</c:formatCode>
                <c:ptCount val="10"/>
                <c:pt idx="0">
                  <c:v>740</c:v>
                </c:pt>
                <c:pt idx="1">
                  <c:v>744</c:v>
                </c:pt>
                <c:pt idx="2">
                  <c:v>748</c:v>
                </c:pt>
                <c:pt idx="3">
                  <c:v>752</c:v>
                </c:pt>
                <c:pt idx="4">
                  <c:v>756</c:v>
                </c:pt>
                <c:pt idx="5">
                  <c:v>760</c:v>
                </c:pt>
                <c:pt idx="6">
                  <c:v>764</c:v>
                </c:pt>
                <c:pt idx="7">
                  <c:v>768</c:v>
                </c:pt>
                <c:pt idx="8">
                  <c:v>772</c:v>
                </c:pt>
                <c:pt idx="9">
                  <c:v>776</c:v>
                </c:pt>
              </c:numCache>
            </c:numRef>
          </c:cat>
          <c:val>
            <c:numRef>
              <c:f>Группировка!$L$1:$L$10</c:f>
              <c:numCache>
                <c:formatCode>General</c:formatCode>
                <c:ptCount val="10"/>
                <c:pt idx="0">
                  <c:v>2</c:v>
                </c:pt>
                <c:pt idx="1">
                  <c:v>7</c:v>
                </c:pt>
                <c:pt idx="2">
                  <c:v>10</c:v>
                </c:pt>
                <c:pt idx="3">
                  <c:v>9</c:v>
                </c:pt>
                <c:pt idx="4">
                  <c:v>16</c:v>
                </c:pt>
                <c:pt idx="5">
                  <c:v>22</c:v>
                </c:pt>
                <c:pt idx="6">
                  <c:v>17</c:v>
                </c:pt>
                <c:pt idx="7">
                  <c:v>13</c:v>
                </c:pt>
                <c:pt idx="8">
                  <c:v>4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60-43EB-A3D7-722D11D8B3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989855"/>
        <c:axId val="1563998175"/>
      </c:barChart>
      <c:catAx>
        <c:axId val="1563989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98175"/>
        <c:crosses val="autoZero"/>
        <c:auto val="1"/>
        <c:lblAlgn val="ctr"/>
        <c:lblOffset val="100"/>
        <c:noMultiLvlLbl val="0"/>
      </c:catAx>
      <c:valAx>
        <c:axId val="15639981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898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/>
              <a:t>Длительность телефонных раговоров (Шаг 2 сеунды)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Телефон!$K$1:$K$82</c:f>
              <c:numCache>
                <c:formatCode>General</c:formatCode>
                <c:ptCount val="82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  <c:pt idx="7">
                  <c:v>16</c:v>
                </c:pt>
                <c:pt idx="8">
                  <c:v>18</c:v>
                </c:pt>
                <c:pt idx="9">
                  <c:v>20</c:v>
                </c:pt>
                <c:pt idx="10">
                  <c:v>22</c:v>
                </c:pt>
                <c:pt idx="11">
                  <c:v>24</c:v>
                </c:pt>
                <c:pt idx="12">
                  <c:v>26</c:v>
                </c:pt>
                <c:pt idx="13">
                  <c:v>28</c:v>
                </c:pt>
                <c:pt idx="14">
                  <c:v>30</c:v>
                </c:pt>
                <c:pt idx="15">
                  <c:v>32</c:v>
                </c:pt>
                <c:pt idx="16">
                  <c:v>34</c:v>
                </c:pt>
                <c:pt idx="17">
                  <c:v>36</c:v>
                </c:pt>
                <c:pt idx="18">
                  <c:v>38</c:v>
                </c:pt>
                <c:pt idx="19">
                  <c:v>40</c:v>
                </c:pt>
                <c:pt idx="20">
                  <c:v>42</c:v>
                </c:pt>
                <c:pt idx="21">
                  <c:v>44</c:v>
                </c:pt>
                <c:pt idx="22">
                  <c:v>46</c:v>
                </c:pt>
                <c:pt idx="23">
                  <c:v>48</c:v>
                </c:pt>
                <c:pt idx="24">
                  <c:v>50</c:v>
                </c:pt>
                <c:pt idx="25">
                  <c:v>52</c:v>
                </c:pt>
                <c:pt idx="26">
                  <c:v>54</c:v>
                </c:pt>
                <c:pt idx="27">
                  <c:v>56</c:v>
                </c:pt>
                <c:pt idx="28">
                  <c:v>58</c:v>
                </c:pt>
                <c:pt idx="29">
                  <c:v>60</c:v>
                </c:pt>
                <c:pt idx="30">
                  <c:v>62</c:v>
                </c:pt>
                <c:pt idx="31">
                  <c:v>64</c:v>
                </c:pt>
                <c:pt idx="32">
                  <c:v>66</c:v>
                </c:pt>
                <c:pt idx="33">
                  <c:v>68</c:v>
                </c:pt>
                <c:pt idx="34">
                  <c:v>70</c:v>
                </c:pt>
                <c:pt idx="35">
                  <c:v>72</c:v>
                </c:pt>
                <c:pt idx="36">
                  <c:v>74</c:v>
                </c:pt>
                <c:pt idx="37">
                  <c:v>76</c:v>
                </c:pt>
                <c:pt idx="38">
                  <c:v>78</c:v>
                </c:pt>
                <c:pt idx="39">
                  <c:v>80</c:v>
                </c:pt>
                <c:pt idx="40">
                  <c:v>82</c:v>
                </c:pt>
                <c:pt idx="41">
                  <c:v>84</c:v>
                </c:pt>
                <c:pt idx="42">
                  <c:v>86</c:v>
                </c:pt>
                <c:pt idx="43">
                  <c:v>88</c:v>
                </c:pt>
                <c:pt idx="44">
                  <c:v>90</c:v>
                </c:pt>
                <c:pt idx="45">
                  <c:v>92</c:v>
                </c:pt>
                <c:pt idx="46">
                  <c:v>94</c:v>
                </c:pt>
                <c:pt idx="47">
                  <c:v>96</c:v>
                </c:pt>
                <c:pt idx="48">
                  <c:v>98</c:v>
                </c:pt>
                <c:pt idx="49">
                  <c:v>100</c:v>
                </c:pt>
                <c:pt idx="50">
                  <c:v>102</c:v>
                </c:pt>
                <c:pt idx="51">
                  <c:v>104</c:v>
                </c:pt>
                <c:pt idx="52">
                  <c:v>106</c:v>
                </c:pt>
                <c:pt idx="53">
                  <c:v>108</c:v>
                </c:pt>
                <c:pt idx="54">
                  <c:v>110</c:v>
                </c:pt>
                <c:pt idx="55">
                  <c:v>112</c:v>
                </c:pt>
                <c:pt idx="56">
                  <c:v>114</c:v>
                </c:pt>
                <c:pt idx="57">
                  <c:v>116</c:v>
                </c:pt>
                <c:pt idx="58">
                  <c:v>118</c:v>
                </c:pt>
                <c:pt idx="59">
                  <c:v>120</c:v>
                </c:pt>
                <c:pt idx="60">
                  <c:v>122</c:v>
                </c:pt>
                <c:pt idx="61">
                  <c:v>124</c:v>
                </c:pt>
                <c:pt idx="62">
                  <c:v>126</c:v>
                </c:pt>
                <c:pt idx="63">
                  <c:v>128</c:v>
                </c:pt>
                <c:pt idx="64">
                  <c:v>130</c:v>
                </c:pt>
                <c:pt idx="65">
                  <c:v>132</c:v>
                </c:pt>
                <c:pt idx="66">
                  <c:v>134</c:v>
                </c:pt>
                <c:pt idx="67">
                  <c:v>136</c:v>
                </c:pt>
                <c:pt idx="68">
                  <c:v>138</c:v>
                </c:pt>
                <c:pt idx="69">
                  <c:v>140</c:v>
                </c:pt>
                <c:pt idx="70">
                  <c:v>142</c:v>
                </c:pt>
                <c:pt idx="71">
                  <c:v>144</c:v>
                </c:pt>
                <c:pt idx="72">
                  <c:v>146</c:v>
                </c:pt>
                <c:pt idx="73">
                  <c:v>148</c:v>
                </c:pt>
                <c:pt idx="74">
                  <c:v>150</c:v>
                </c:pt>
                <c:pt idx="75">
                  <c:v>152</c:v>
                </c:pt>
                <c:pt idx="76">
                  <c:v>154</c:v>
                </c:pt>
                <c:pt idx="77">
                  <c:v>156</c:v>
                </c:pt>
                <c:pt idx="78">
                  <c:v>158</c:v>
                </c:pt>
                <c:pt idx="79">
                  <c:v>160</c:v>
                </c:pt>
                <c:pt idx="80">
                  <c:v>162</c:v>
                </c:pt>
                <c:pt idx="81">
                  <c:v>164</c:v>
                </c:pt>
              </c:numCache>
            </c:numRef>
          </c:cat>
          <c:val>
            <c:numRef>
              <c:f>Телефон!$L$1:$L$82</c:f>
              <c:numCache>
                <c:formatCode>General</c:formatCode>
                <c:ptCount val="82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7</c:v>
                </c:pt>
                <c:pt idx="11">
                  <c:v>1</c:v>
                </c:pt>
                <c:pt idx="12">
                  <c:v>6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2</c:v>
                </c:pt>
                <c:pt idx="17">
                  <c:v>0</c:v>
                </c:pt>
                <c:pt idx="18">
                  <c:v>1</c:v>
                </c:pt>
                <c:pt idx="19">
                  <c:v>3</c:v>
                </c:pt>
                <c:pt idx="20">
                  <c:v>1</c:v>
                </c:pt>
                <c:pt idx="21">
                  <c:v>4</c:v>
                </c:pt>
                <c:pt idx="22">
                  <c:v>1</c:v>
                </c:pt>
                <c:pt idx="23">
                  <c:v>2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0</c:v>
                </c:pt>
                <c:pt idx="34">
                  <c:v>1</c:v>
                </c:pt>
                <c:pt idx="35">
                  <c:v>0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0</c:v>
                </c:pt>
                <c:pt idx="40">
                  <c:v>1</c:v>
                </c:pt>
                <c:pt idx="41">
                  <c:v>0</c:v>
                </c:pt>
                <c:pt idx="42">
                  <c:v>0</c:v>
                </c:pt>
                <c:pt idx="43">
                  <c:v>2</c:v>
                </c:pt>
                <c:pt idx="44">
                  <c:v>1</c:v>
                </c:pt>
                <c:pt idx="45">
                  <c:v>0</c:v>
                </c:pt>
                <c:pt idx="46">
                  <c:v>2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3</c:v>
                </c:pt>
                <c:pt idx="56">
                  <c:v>2</c:v>
                </c:pt>
                <c:pt idx="57">
                  <c:v>2</c:v>
                </c:pt>
                <c:pt idx="58">
                  <c:v>1</c:v>
                </c:pt>
                <c:pt idx="59">
                  <c:v>0</c:v>
                </c:pt>
                <c:pt idx="60">
                  <c:v>1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1</c:v>
                </c:pt>
                <c:pt idx="65">
                  <c:v>1</c:v>
                </c:pt>
                <c:pt idx="66">
                  <c:v>0</c:v>
                </c:pt>
                <c:pt idx="67">
                  <c:v>1</c:v>
                </c:pt>
                <c:pt idx="68">
                  <c:v>0</c:v>
                </c:pt>
                <c:pt idx="69">
                  <c:v>1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1</c:v>
                </c:pt>
                <c:pt idx="76">
                  <c:v>2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A5-496E-AC0B-C2FA40AD3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77236751"/>
        <c:axId val="1577239247"/>
      </c:barChart>
      <c:catAx>
        <c:axId val="15772367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7239247"/>
        <c:crosses val="autoZero"/>
        <c:auto val="1"/>
        <c:lblAlgn val="ctr"/>
        <c:lblOffset val="100"/>
        <c:noMultiLvlLbl val="0"/>
      </c:catAx>
      <c:valAx>
        <c:axId val="15772392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772367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rgbClr val="0070C0"/>
      </a:solidFill>
      <a:round/>
    </a:ln>
    <a:effectLst/>
  </c:spPr>
  <c:txPr>
    <a:bodyPr/>
    <a:lstStyle/>
    <a:p>
      <a:pPr>
        <a:defRPr sz="10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Длительность телефонных разговоров (Шаг 50 секунд)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Телефон!$M$1:$M$4</c:f>
              <c:strCache>
                <c:ptCount val="4"/>
                <c:pt idx="0">
                  <c:v>до 50</c:v>
                </c:pt>
                <c:pt idx="1">
                  <c:v>50-100</c:v>
                </c:pt>
                <c:pt idx="2">
                  <c:v>100-150</c:v>
                </c:pt>
                <c:pt idx="3">
                  <c:v>150-200</c:v>
                </c:pt>
              </c:strCache>
            </c:strRef>
          </c:cat>
          <c:val>
            <c:numRef>
              <c:f>Телефон!$O$1:$O$4</c:f>
              <c:numCache>
                <c:formatCode>General</c:formatCode>
                <c:ptCount val="4"/>
                <c:pt idx="0">
                  <c:v>48</c:v>
                </c:pt>
                <c:pt idx="1">
                  <c:v>22</c:v>
                </c:pt>
                <c:pt idx="2">
                  <c:v>26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A-4FF9-8C2E-63FF03210B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992351"/>
        <c:axId val="1563994431"/>
      </c:barChart>
      <c:catAx>
        <c:axId val="156399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94431"/>
        <c:crosses val="autoZero"/>
        <c:auto val="1"/>
        <c:lblAlgn val="ctr"/>
        <c:lblOffset val="100"/>
        <c:noMultiLvlLbl val="0"/>
      </c:catAx>
      <c:valAx>
        <c:axId val="1563994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9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rgbClr val="0070C0"/>
      </a:solidFill>
      <a:round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Длительность телефонных раговоров (Шаг 20 сеунд)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Телефон!$P$1:$P$9</c:f>
              <c:strCache>
                <c:ptCount val="9"/>
                <c:pt idx="0">
                  <c:v>до 20</c:v>
                </c:pt>
                <c:pt idx="1">
                  <c:v>20-40</c:v>
                </c:pt>
                <c:pt idx="2">
                  <c:v>40-60</c:v>
                </c:pt>
                <c:pt idx="3">
                  <c:v>60-80</c:v>
                </c:pt>
                <c:pt idx="4">
                  <c:v>80-100</c:v>
                </c:pt>
                <c:pt idx="5">
                  <c:v>100-120</c:v>
                </c:pt>
                <c:pt idx="6">
                  <c:v>120-140</c:v>
                </c:pt>
                <c:pt idx="7">
                  <c:v>140-160</c:v>
                </c:pt>
                <c:pt idx="8">
                  <c:v>160-180</c:v>
                </c:pt>
              </c:strCache>
            </c:strRef>
          </c:cat>
          <c:val>
            <c:numRef>
              <c:f>Телефон!$R$1:$R$9</c:f>
              <c:numCache>
                <c:formatCode>General</c:formatCode>
                <c:ptCount val="9"/>
                <c:pt idx="0">
                  <c:v>16</c:v>
                </c:pt>
                <c:pt idx="1">
                  <c:v>23</c:v>
                </c:pt>
                <c:pt idx="2">
                  <c:v>15</c:v>
                </c:pt>
                <c:pt idx="3">
                  <c:v>7</c:v>
                </c:pt>
                <c:pt idx="4">
                  <c:v>9</c:v>
                </c:pt>
                <c:pt idx="5">
                  <c:v>13</c:v>
                </c:pt>
                <c:pt idx="6">
                  <c:v>11</c:v>
                </c:pt>
                <c:pt idx="7">
                  <c:v>5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A1-4DBA-A9EE-BB6FE29C2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63994015"/>
        <c:axId val="1563999007"/>
      </c:barChart>
      <c:catAx>
        <c:axId val="1563994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99007"/>
        <c:crosses val="autoZero"/>
        <c:auto val="1"/>
        <c:lblAlgn val="ctr"/>
        <c:lblOffset val="100"/>
        <c:noMultiLvlLbl val="0"/>
      </c:catAx>
      <c:valAx>
        <c:axId val="1563999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63994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38100" cap="flat" cmpd="sng" algn="ctr">
      <a:solidFill>
        <a:srgbClr val="0070C0"/>
      </a:solidFill>
      <a:round/>
    </a:ln>
    <a:effectLst/>
  </c:spPr>
  <c:txPr>
    <a:bodyPr/>
    <a:lstStyle/>
    <a:p>
      <a:pPr>
        <a:defRPr sz="16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A4C96-9BFA-40A4-9CA3-AF8BD0A1D694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485B2-4F28-46E9-8AEF-116CD8AEB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27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04907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08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6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36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77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44040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51130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460237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478766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74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16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D019D-A6F0-485D-BF6A-A3A128D334DE}" type="datetimeFigureOut">
              <a:rPr lang="ru-RU" smtClean="0"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2B8CC-57DC-4277-9C80-EA47AE142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4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wedg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296941"/>
            <a:ext cx="10515600" cy="4147513"/>
          </a:xfrm>
        </p:spPr>
        <p:txBody>
          <a:bodyPr>
            <a:normAutofit/>
          </a:bodyPr>
          <a:lstStyle/>
          <a:p>
            <a:pPr algn="ctr"/>
            <a:r>
              <a:rPr lang="ru-RU" sz="8000" b="1" dirty="0">
                <a:solidFill>
                  <a:srgbClr val="1347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Группировка данных.</a:t>
            </a:r>
            <a:br>
              <a:rPr lang="ru-RU" sz="8000" b="1" dirty="0">
                <a:solidFill>
                  <a:srgbClr val="1347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rgbClr val="1347E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Гистограммы </a:t>
            </a:r>
          </a:p>
        </p:txBody>
      </p:sp>
    </p:spTree>
    <p:extLst>
      <p:ext uri="{BB962C8B-B14F-4D97-AF65-F5344CB8AC3E}">
        <p14:creationId xmlns:p14="http://schemas.microsoft.com/office/powerpoint/2010/main" val="315180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007152" cy="68643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1347ED"/>
                </a:solidFill>
                <a:latin typeface="+mn-lt"/>
              </a:rPr>
              <a:t>Диаграмма без группировки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88959"/>
              </p:ext>
            </p:extLst>
          </p:nvPr>
        </p:nvGraphicFramePr>
        <p:xfrm>
          <a:off x="2060171" y="1032337"/>
          <a:ext cx="6858000" cy="25336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10258309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4337043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1941434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42109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23873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8241586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4121584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39496771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41420669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002463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84299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727513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16541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013459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86517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16513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95757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610252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66860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876095"/>
                  </a:ext>
                </a:extLst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9623668"/>
              </p:ext>
            </p:extLst>
          </p:nvPr>
        </p:nvGraphicFramePr>
        <p:xfrm>
          <a:off x="2060171" y="3911892"/>
          <a:ext cx="6858000" cy="2757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731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911687" cy="59050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1347ED"/>
                </a:solidFill>
                <a:latin typeface="+mn-lt"/>
              </a:rPr>
              <a:t>Гистограммы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1584" y="668222"/>
            <a:ext cx="11194887" cy="19826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Когда данных много, и они почти не повторяются, обычные диаграммы непригодны. В таких случаях для наглядного представления и изучения изменчивости данных строят </a:t>
            </a:r>
            <a:r>
              <a:rPr lang="ru-RU" sz="3200" i="1" dirty="0"/>
              <a:t>гистограмму</a:t>
            </a:r>
            <a:r>
              <a:rPr lang="ru-RU" sz="3200" dirty="0"/>
              <a:t> – диаграмму частот. 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31585" y="2920342"/>
            <a:ext cx="11194887" cy="1982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</a:rPr>
              <a:t>Данные группируются по величине,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вычисляется частота (доля) данных в каждом интервале группировки, и уже по найденным частотам строится столбиковая диаграмма.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31710" y="4903041"/>
            <a:ext cx="100800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Гистограммой называется диаграмма частот. Гистограмма позволяет наглядно представить характер изменчивости данных. </a:t>
            </a:r>
          </a:p>
        </p:txBody>
      </p:sp>
    </p:spTree>
    <p:extLst>
      <p:ext uri="{BB962C8B-B14F-4D97-AF65-F5344CB8AC3E}">
        <p14:creationId xmlns:p14="http://schemas.microsoft.com/office/powerpoint/2010/main" val="85512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-13614"/>
            <a:ext cx="10282844" cy="48738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1347ED"/>
                </a:solidFill>
                <a:latin typeface="+mn-lt"/>
              </a:rPr>
              <a:t>Гистограмма с применением группировки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500" y="484601"/>
            <a:ext cx="10182108" cy="8855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Часто по внешнему виду гистограммы можно визуально оценить среднее значение, медиану и выделить область концентрации значений.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93481" y="4017549"/>
            <a:ext cx="297872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Определите:</a:t>
            </a:r>
          </a:p>
          <a:p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в каких пределах давление было чаще всего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/>
              <a:t>Какое давление случалось редко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3954964"/>
              </p:ext>
            </p:extLst>
          </p:nvPr>
        </p:nvGraphicFramePr>
        <p:xfrm>
          <a:off x="1519843" y="4017549"/>
          <a:ext cx="6858000" cy="2776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018913"/>
              </p:ext>
            </p:extLst>
          </p:nvPr>
        </p:nvGraphicFramePr>
        <p:xfrm>
          <a:off x="299258" y="1234517"/>
          <a:ext cx="6858000" cy="25336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10258309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4337043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1941434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42109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23873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8241586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4121584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39496771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41420669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002463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84299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727513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16541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013459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86517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16513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95757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610252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66860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876095"/>
                  </a:ext>
                </a:extLst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252971"/>
              </p:ext>
            </p:extLst>
          </p:nvPr>
        </p:nvGraphicFramePr>
        <p:xfrm>
          <a:off x="9245138" y="1234517"/>
          <a:ext cx="1371600" cy="25336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187707342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88160274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625908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983917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54987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023958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438343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7318470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17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6702367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010363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772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1194755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776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020226"/>
                  </a:ext>
                </a:extLst>
              </a:tr>
            </a:tbl>
          </a:graphicData>
        </a:graphic>
      </p:graphicFrame>
      <p:sp>
        <p:nvSpPr>
          <p:cNvPr id="13" name="Стрелка вниз 12"/>
          <p:cNvSpPr/>
          <p:nvPr/>
        </p:nvSpPr>
        <p:spPr>
          <a:xfrm rot="3172476">
            <a:off x="8579837" y="2988568"/>
            <a:ext cx="248544" cy="11689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rot="16200000">
            <a:off x="7702075" y="1443811"/>
            <a:ext cx="998247" cy="19581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20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0661650" cy="69826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1347ED"/>
                </a:solidFill>
                <a:latin typeface="+mn-lt"/>
              </a:rPr>
              <a:t>Пример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1680" y="6440267"/>
            <a:ext cx="7073897" cy="4177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Информации много, но общую картину не видно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376362" y="0"/>
            <a:ext cx="8285289" cy="806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sz="2400" dirty="0">
                <a:solidFill>
                  <a:schemeClr val="tx1"/>
                </a:solidFill>
              </a:rPr>
              <a:t>Данные о длительности всех разговоров одного абонента за месяц. Всего разговоров 100.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004041"/>
              </p:ext>
            </p:extLst>
          </p:nvPr>
        </p:nvGraphicFramePr>
        <p:xfrm>
          <a:off x="2011680" y="1053661"/>
          <a:ext cx="7073897" cy="25336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492">
                  <a:extLst>
                    <a:ext uri="{9D8B030D-6E8A-4147-A177-3AD203B41FA5}">
                      <a16:colId xmlns:a16="http://schemas.microsoft.com/office/drawing/2014/main" val="2965058386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1787288644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2798936680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3504637333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1673004500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1276644777"/>
                    </a:ext>
                  </a:extLst>
                </a:gridCol>
                <a:gridCol w="904469">
                  <a:extLst>
                    <a:ext uri="{9D8B030D-6E8A-4147-A177-3AD203B41FA5}">
                      <a16:colId xmlns:a16="http://schemas.microsoft.com/office/drawing/2014/main" val="1768923488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34267867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4198322667"/>
                    </a:ext>
                  </a:extLst>
                </a:gridCol>
                <a:gridCol w="685492">
                  <a:extLst>
                    <a:ext uri="{9D8B030D-6E8A-4147-A177-3AD203B41FA5}">
                      <a16:colId xmlns:a16="http://schemas.microsoft.com/office/drawing/2014/main" val="1309078774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449246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4027024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159430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986585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123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60195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405441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730255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164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991660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25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104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7245152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88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130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112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39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95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58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582330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4292764"/>
              </p:ext>
            </p:extLst>
          </p:nvPr>
        </p:nvGraphicFramePr>
        <p:xfrm>
          <a:off x="2011680" y="3695377"/>
          <a:ext cx="7073897" cy="2636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9753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986254" cy="698269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1347ED"/>
                </a:solidFill>
                <a:latin typeface="+mn-lt"/>
              </a:rPr>
              <a:t>Нужно выбрать подходящую группировку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322" y="636410"/>
            <a:ext cx="10906896" cy="1128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Если шаг слишком большой, то интервалов мало, и картинка получается очень грубой – много полезной информации теряется.</a:t>
            </a: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821136"/>
              </p:ext>
            </p:extLst>
          </p:nvPr>
        </p:nvGraphicFramePr>
        <p:xfrm>
          <a:off x="2011680" y="2401404"/>
          <a:ext cx="7594233" cy="3192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535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887200" cy="1280890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1347ED"/>
                </a:solidFill>
                <a:latin typeface="+mn-lt"/>
              </a:rPr>
              <a:t>Шаг 20 секунд – самый оптимальный для данного набора данных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3563144"/>
            <a:ext cx="6858000" cy="876300"/>
          </a:xfrm>
          <a:prstGeom prst="rect">
            <a:avLst/>
          </a:prstGeo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555367"/>
              </p:ext>
            </p:extLst>
          </p:nvPr>
        </p:nvGraphicFramePr>
        <p:xfrm>
          <a:off x="1955698" y="1393896"/>
          <a:ext cx="8601466" cy="3651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71547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61577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1347ED"/>
                </a:solidFill>
                <a:latin typeface="+mn-lt"/>
              </a:rPr>
              <a:t>Компьютерный практикум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252" y="1028883"/>
            <a:ext cx="10405290" cy="12155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Постройте гистограмму по данным.</a:t>
            </a:r>
          </a:p>
          <a:p>
            <a:pPr marL="0" indent="0">
              <a:buNone/>
            </a:pPr>
            <a:r>
              <a:rPr lang="ru-RU" sz="3200" dirty="0"/>
              <a:t>Сгруппируйте данные с шагом 10 и постройте гистограмму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5907"/>
              </p:ext>
            </p:extLst>
          </p:nvPr>
        </p:nvGraphicFramePr>
        <p:xfrm>
          <a:off x="442819" y="2499600"/>
          <a:ext cx="6858000" cy="253365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10258309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4337043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1941434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742109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2387388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8241586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24121584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39496771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41420669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100246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84299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727513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2165412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60134591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86517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16513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95757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610252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668606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757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748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1347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876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70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223" y="1355355"/>
            <a:ext cx="9213554" cy="3857105"/>
          </a:xfrm>
        </p:spPr>
        <p:txBody>
          <a:bodyPr>
            <a:noAutofit/>
          </a:bodyPr>
          <a:lstStyle/>
          <a:p>
            <a:r>
              <a:rPr lang="ru-RU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Домашнее задание:</a:t>
            </a:r>
            <a:br>
              <a:rPr lang="ru-RU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§ 15</a:t>
            </a:r>
            <a:br>
              <a:rPr lang="ru-RU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Вопросы  1-5</a:t>
            </a:r>
          </a:p>
        </p:txBody>
      </p:sp>
    </p:spTree>
    <p:extLst>
      <p:ext uri="{BB962C8B-B14F-4D97-AF65-F5344CB8AC3E}">
        <p14:creationId xmlns:p14="http://schemas.microsoft.com/office/powerpoint/2010/main" val="39110483"/>
      </p:ext>
    </p:extLst>
  </p:cSld>
  <p:clrMapOvr>
    <a:masterClrMapping/>
  </p:clrMapOvr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833</TotalTime>
  <Words>648</Words>
  <Application>Microsoft Office PowerPoint</Application>
  <PresentationFormat>Широкоэкранный</PresentationFormat>
  <Paragraphs>447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Wingdings 3</vt:lpstr>
      <vt:lpstr>Моя ВиС</vt:lpstr>
      <vt:lpstr>Группировка данных. Гистограммы </vt:lpstr>
      <vt:lpstr>Диаграмма без группировки</vt:lpstr>
      <vt:lpstr>Гистограммы</vt:lpstr>
      <vt:lpstr>Гистограмма с применением группировки</vt:lpstr>
      <vt:lpstr>Пример 2</vt:lpstr>
      <vt:lpstr>Нужно выбрать подходящую группировку</vt:lpstr>
      <vt:lpstr>Шаг 20 секунд – самый оптимальный для данного набора данных</vt:lpstr>
      <vt:lpstr>Компьютерный практикум</vt:lpstr>
      <vt:lpstr>Домашнее задание: § 15 Вопросы  1-5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AV</dc:creator>
  <cp:lastModifiedBy>AV-server</cp:lastModifiedBy>
  <cp:revision>60</cp:revision>
  <dcterms:created xsi:type="dcterms:W3CDTF">2023-01-24T18:35:04Z</dcterms:created>
  <dcterms:modified xsi:type="dcterms:W3CDTF">2025-11-26T14:37:45Z</dcterms:modified>
</cp:coreProperties>
</file>