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20376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70861-77E9-4D50-BDEB-5E101F691EF9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675F1B-7072-4230-9DB9-0D7D70E8D7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5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FC8AC9-4D31-4146-9670-61337B8FF51D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B5318-3424-4B87-9D00-58DD7405F4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58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F14B31-9253-4FA2-B875-EC667B50A1C0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19FBC9-4ADA-441B-9F67-1AF4EB98EA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18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5364B2-318C-47A0-981A-9204EF08202E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C2F1C-FE0D-4972-8243-221E5CB3F5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73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5A3B30-0AAC-4203-A59E-731F2B742583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ADB3C-38DE-454E-9A2A-E614C19B9A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042994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206341-DDC3-434B-A8F9-A4ABFD54A5CA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CBD140-4555-4D58-9D5F-882215BED6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315070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80F1C0-E81E-41F0-8CCD-EF4CB3842487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57BF9-308D-4F16-923C-EFA8CE4C88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3106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C2C1C-74AE-4A55-8E06-CF1C7F58BC27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63473-3EDA-48C9-8270-8A447D3FAF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109004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223DD0-EA6E-424C-BE9B-CE00862876CE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823C1-51BE-4969-B3FB-513B1A675A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13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025D82-7D98-4C10-88FD-589B74B9067D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1AADB4-A071-4FF8-96C5-F11B9AD5E7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32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D4978C-3CDA-4EF7-AC1D-685C38653568}" type="datetimeFigureOut">
              <a:rPr lang="ru-RU" smtClean="0"/>
              <a:pPr>
                <a:defRPr/>
              </a:pPr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812DF4-254E-40FC-B24C-395A5B8D24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64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7368" y="1844824"/>
            <a:ext cx="1137726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Сбор и группировка статистических данных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63352" y="722277"/>
            <a:ext cx="11737304" cy="2130659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dirty="0">
                <a:latin typeface="+mn-lt"/>
              </a:rPr>
              <a:t>50 учащихся 7 классов выполняли тест по  математике, состоящий из 8 заданий. При проверке учитель отмечал число верно выполненных заданий.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17489"/>
              </p:ext>
            </p:extLst>
          </p:nvPr>
        </p:nvGraphicFramePr>
        <p:xfrm>
          <a:off x="233758" y="3560015"/>
          <a:ext cx="11449268" cy="164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0564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Число верных ответов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0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3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4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частота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9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07768" y="2721114"/>
            <a:ext cx="344382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Таблица частот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47192" y="5229200"/>
            <a:ext cx="7129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4000" dirty="0">
                <a:latin typeface="+mn-lt"/>
                <a:ea typeface="+mj-ea"/>
                <a:cs typeface="Times New Roman" panose="02020603050405020304" pitchFamily="18" charset="0"/>
              </a:rPr>
              <a:t>1+2+1+6+5+8+7+11+9 = 50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4000" dirty="0">
                <a:latin typeface="+mn-lt"/>
                <a:ea typeface="+mj-ea"/>
                <a:cs typeface="Times New Roman" panose="02020603050405020304" pitchFamily="18" charset="0"/>
              </a:rPr>
              <a:t>Сумма частот = 50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1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487488" y="3861048"/>
            <a:ext cx="9577064" cy="259303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dirty="0"/>
              <a:t>Вариационный ряд: 0,1,1,2,3,3,3,3,3,3,4,4,4,4,4,5,5,5,5,5,5,5,5,6,6,6,6,6,6,6,7,7,7,7,7,7,7,7,7,7,7,8,8,8,8,8,8,8,8,8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dirty="0"/>
              <a:t>Мода = 7</a:t>
            </a:r>
            <a:endParaRPr lang="en-US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dirty="0"/>
              <a:t>Размах: 8-0=8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879913"/>
              </p:ext>
            </p:extLst>
          </p:nvPr>
        </p:nvGraphicFramePr>
        <p:xfrm>
          <a:off x="215899" y="2019274"/>
          <a:ext cx="11449268" cy="164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43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0564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Число верных ответов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0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3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4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частота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9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007768" y="764704"/>
            <a:ext cx="344382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Таблица частот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0982" y="2068020"/>
            <a:ext cx="618656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Таблица относительных частот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679256"/>
              </p:ext>
            </p:extLst>
          </p:nvPr>
        </p:nvGraphicFramePr>
        <p:xfrm>
          <a:off x="191343" y="2625572"/>
          <a:ext cx="9480504" cy="1952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75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292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Число верных ответов</a:t>
                      </a:r>
                    </a:p>
                  </a:txBody>
                  <a:tcPr marL="91450" marR="91450"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0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 marL="91450" marR="91450" marT="45754" marB="4575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5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Относительная</a:t>
                      </a:r>
                      <a:r>
                        <a:rPr lang="ru-RU" sz="2400" baseline="0" dirty="0"/>
                        <a:t> ч</a:t>
                      </a:r>
                      <a:r>
                        <a:rPr lang="ru-RU" sz="2400" dirty="0"/>
                        <a:t>астота</a:t>
                      </a:r>
                    </a:p>
                  </a:txBody>
                  <a:tcPr marL="91450" marR="91450" marT="45754" marB="45754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118244"/>
              </p:ext>
            </p:extLst>
          </p:nvPr>
        </p:nvGraphicFramePr>
        <p:xfrm>
          <a:off x="191347" y="707886"/>
          <a:ext cx="9480502" cy="1306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1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43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4890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Число верных ответов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0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3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4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5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Абсолютная частота</a:t>
                      </a:r>
                    </a:p>
                  </a:txBody>
                  <a:tcPr marL="91432" marR="91432" marT="45680" marB="456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2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6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5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8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7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11</a:t>
                      </a:r>
                    </a:p>
                  </a:txBody>
                  <a:tcPr marL="91432" marR="91432" marT="45680" marB="456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</a:rPr>
                        <a:t>9</a:t>
                      </a:r>
                    </a:p>
                  </a:txBody>
                  <a:tcPr marL="91432" marR="91432" marT="45680" marB="456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764375" y="67700"/>
            <a:ext cx="621978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Таблица абсолютных частот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1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87240"/>
              </p:ext>
            </p:extLst>
          </p:nvPr>
        </p:nvGraphicFramePr>
        <p:xfrm>
          <a:off x="1415476" y="4632037"/>
          <a:ext cx="8256371" cy="201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75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4294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Число верных ответов</a:t>
                      </a:r>
                    </a:p>
                  </a:txBody>
                  <a:tcPr marL="91450" marR="91450"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0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 marL="91450" marR="91450" marT="45754" marB="4575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05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Частота, %</a:t>
                      </a:r>
                    </a:p>
                  </a:txBody>
                  <a:tcPr marL="91450" marR="91450"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22%</a:t>
                      </a:r>
                    </a:p>
                  </a:txBody>
                  <a:tcPr marL="91450" marR="91450" marT="45754" marB="457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18%</a:t>
                      </a:r>
                    </a:p>
                  </a:txBody>
                  <a:tcPr marL="91450" marR="91450" marT="45754" marB="4575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671847" y="2958373"/>
            <a:ext cx="240081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Сумма частот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=1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671847" y="4868274"/>
            <a:ext cx="240081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Сумма частот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=100%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839416" y="707887"/>
            <a:ext cx="97930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/>
              <a:t>Изучали продолжительность горения 50 электроламп(в часах)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/>
              <a:t>По результатам составили таблицу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27942"/>
              </p:ext>
            </p:extLst>
          </p:nvPr>
        </p:nvGraphicFramePr>
        <p:xfrm>
          <a:off x="2855640" y="1919645"/>
          <a:ext cx="6096000" cy="448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21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Продолжительность горения, ч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Частота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До 200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200-400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400-600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600-800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9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800-1000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1000-1200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9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1200-1400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3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1400-1600</a:t>
                      </a: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029186"/>
              </p:ext>
            </p:extLst>
          </p:nvPr>
        </p:nvGraphicFramePr>
        <p:xfrm>
          <a:off x="911424" y="707886"/>
          <a:ext cx="4032126" cy="4176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07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Продолжительность горения, ч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Частота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До 200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200-400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400-600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600-800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800-1000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16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1000-1200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1200-1400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1400-1600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39715"/>
              </p:ext>
            </p:extLst>
          </p:nvPr>
        </p:nvGraphicFramePr>
        <p:xfrm>
          <a:off x="5955018" y="707885"/>
          <a:ext cx="4169270" cy="4176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8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1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07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Продолжительность горения, ч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Частота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700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16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1100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1300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1500</a:t>
                      </a:r>
                    </a:p>
                  </a:txBody>
                  <a:tcPr marL="91449" marR="91449"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</a:t>
                      </a:r>
                    </a:p>
                  </a:txBody>
                  <a:tcPr marL="91449" marR="91449" marT="45730" marB="4573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8CC0E9-6EC5-4E9A-BADC-30275492F327}"/>
                  </a:ext>
                </a:extLst>
              </p:cNvPr>
              <p:cNvSpPr txBox="1"/>
              <p:nvPr/>
            </p:nvSpPr>
            <p:spPr>
              <a:xfrm>
                <a:off x="1199456" y="5517232"/>
                <a:ext cx="10873208" cy="7988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ru-RU" sz="32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>
                            <a:latin typeface="Cambria Math" panose="02040503050406030204" pitchFamily="18" charset="0"/>
                          </a:rPr>
                          <m:t>100∗1+300∗3+500∗5+700∗9+900∗16+1100∗9+1300∗5+1500∗2</m:t>
                        </m:r>
                      </m:num>
                      <m:den>
                        <m:r>
                          <a:rPr lang="en-US" sz="320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≈ 870</a:t>
                </a:r>
                <a:endParaRPr lang="ru-RU" sz="32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8CC0E9-6EC5-4E9A-BADC-30275492F3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456" y="5517232"/>
                <a:ext cx="10873208" cy="798873"/>
              </a:xfrm>
              <a:prstGeom prst="rect">
                <a:avLst/>
              </a:prstGeom>
              <a:blipFill>
                <a:blip r:embed="rId2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3432" y="1536174"/>
            <a:ext cx="98290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Домашнее задание: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eaLnBrk="1" hangingPunct="1">
              <a:defRPr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§ 15</a:t>
            </a:r>
          </a:p>
          <a:p>
            <a:pPr eaLnBrk="1" hangingPunct="1">
              <a:defRPr/>
            </a:pPr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№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285</Words>
  <Application>Microsoft Office PowerPoint</Application>
  <PresentationFormat>Широкоэкранный</PresentationFormat>
  <Paragraphs>180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Моя ВиС</vt:lpstr>
      <vt:lpstr>Презентация PowerPoint</vt:lpstr>
      <vt:lpstr>50 учащихся 7 классов выполняли тест по  математике, состоящий из 8 заданий. При проверке учитель отмечал число верно выполненных заданий.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AV</dc:creator>
  <cp:lastModifiedBy>AV-server</cp:lastModifiedBy>
  <cp:revision>47</cp:revision>
  <dcterms:created xsi:type="dcterms:W3CDTF">2014-07-09T08:33:20Z</dcterms:created>
  <dcterms:modified xsi:type="dcterms:W3CDTF">2025-11-26T14:32:50Z</dcterms:modified>
</cp:coreProperties>
</file>