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1"/>
  </p:sldMasterIdLst>
  <p:sldIdLst>
    <p:sldId id="274" r:id="rId2"/>
    <p:sldId id="261" r:id="rId3"/>
    <p:sldId id="279" r:id="rId4"/>
    <p:sldId id="262" r:id="rId5"/>
    <p:sldId id="266" r:id="rId6"/>
    <p:sldId id="276" r:id="rId7"/>
    <p:sldId id="260" r:id="rId8"/>
    <p:sldId id="277" r:id="rId9"/>
    <p:sldId id="280" r:id="rId10"/>
    <p:sldId id="263" r:id="rId11"/>
    <p:sldId id="275" r:id="rId12"/>
    <p:sldId id="271" r:id="rId13"/>
    <p:sldId id="268" r:id="rId1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028" autoAdjust="0"/>
  </p:normalViewPr>
  <p:slideViewPr>
    <p:cSldViewPr>
      <p:cViewPr varScale="1">
        <p:scale>
          <a:sx n="108" d="100"/>
          <a:sy n="108" d="100"/>
        </p:scale>
        <p:origin x="678" y="144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90815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A5DC666-6154-4605-889C-5C23285D792B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86558A-7A66-4CE2-8C10-25151BBE252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705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2E80F4-C2F6-4C05-A11F-E760EE552074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F4BADCC-2FAA-498F-8F7A-1D689AEBCCA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3189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180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D7BF1F-553B-4A9B-A101-D6148D1D9BDF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A3CD55B-AC80-4FBC-B887-D4F0D34F953E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7192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19D84B-4201-49E5-9189-A8B2B3A6F2D7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AA9E51-9C82-41D6-AF93-4F470E5DB3AD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0300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7B6D1B1-0B06-4A2D-8FFD-335D2CB0BF45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BA890D-BEF1-48F4-8C76-021CB2B7BC3F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554798"/>
      </p:ext>
    </p:extLst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525E55-7FC2-40FD-86C3-964B78F3D798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2CED0C-4D15-4135-818D-ACD606671944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974597"/>
      </p:ext>
    </p:extLst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6EE960C-F15C-4A9C-9726-163962DC79CF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AADEE5-CE86-4D13-B61C-7B768D6D2ED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7974698"/>
      </p:ext>
    </p:extLst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2EDA179-969A-4EC5-B29F-1E5376FCEC55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EA1452-F64E-4716-A530-F5B1B0054E4A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7200350"/>
      </p:ext>
    </p:extLst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508BA09-0987-41B1-A53B-6D5A822C81E3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F5311B-EE38-40AD-8216-542C8C411C81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7196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FA7C15-F96D-488B-AF14-085597D31CC6}" type="datetime1">
              <a:rPr lang="ru-RU" smtClean="0"/>
              <a:pPr>
                <a:defRPr/>
              </a:pPr>
              <a:t>01.12.2025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5FE219-0889-4E30-9477-F0DA47DB6030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7715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B92EA-3D2D-4917-8F7A-B7B6400C3E93}" type="datetime1">
              <a:rPr lang="ru-RU" smtClean="0">
                <a:solidFill>
                  <a:srgbClr val="244061"/>
                </a:solidFill>
              </a:rPr>
              <a:pPr/>
              <a:t>01.12.2025</a:t>
            </a:fld>
            <a:endParaRPr lang="ru-RU" dirty="0">
              <a:solidFill>
                <a:srgbClr val="24406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>
                <a:solidFill>
                  <a:srgbClr val="244061"/>
                </a:solidFill>
              </a:rPr>
              <a:t>http://ptlab.mccme.ru</a:t>
            </a:r>
            <a:endParaRPr lang="ru-RU" dirty="0">
              <a:solidFill>
                <a:srgbClr val="24406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244061"/>
                </a:solidFill>
              </a:rPr>
              <a:pPr/>
              <a:t>‹#›</a:t>
            </a:fld>
            <a:endParaRPr lang="ru-RU" dirty="0">
              <a:solidFill>
                <a:srgbClr val="2440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034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  <p:sldLayoutId id="2147483800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06" r:id="rId9"/>
    <p:sldLayoutId id="2147483807" r:id="rId10"/>
    <p:sldLayoutId id="2147483808" r:id="rId11"/>
  </p:sldLayoutIdLst>
  <p:transition>
    <p:wedge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CDB9629A-23F4-41AE-BBF4-F353127ACDEC}"/>
              </a:ext>
            </a:extLst>
          </p:cNvPr>
          <p:cNvSpPr txBox="1">
            <a:spLocks/>
          </p:cNvSpPr>
          <p:nvPr/>
        </p:nvSpPr>
        <p:spPr bwMode="auto">
          <a:xfrm>
            <a:off x="1847528" y="3789040"/>
            <a:ext cx="8683624" cy="1816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b="1" kern="12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latin typeface="Verdana" pitchFamily="34" charset="0"/>
              </a:defRPr>
            </a:lvl9pPr>
          </a:lstStyle>
          <a:p>
            <a:r>
              <a:rPr lang="ru-RU" sz="6600" dirty="0">
                <a:solidFill>
                  <a:srgbClr val="0066FF"/>
                </a:solidFill>
                <a:latin typeface="+mn-lt"/>
                <a:ea typeface="+mn-ea"/>
                <a:cs typeface="+mn-cs"/>
              </a:rPr>
              <a:t>Частота значений в массиве данных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495600" y="916810"/>
            <a:ext cx="71756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altLang="ru-RU" sz="8000" b="1" dirty="0">
                <a:solidFill>
                  <a:srgbClr val="00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Случайная изменчивость</a:t>
            </a:r>
            <a:endParaRPr lang="ru-RU" sz="8000" b="1" dirty="0">
              <a:solidFill>
                <a:srgbClr val="0066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81433167"/>
      </p:ext>
    </p:extLst>
  </p:cSld>
  <p:clrMapOvr>
    <a:masterClrMapping/>
  </p:clrMapOvr>
  <p:transition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11136560" cy="13407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Связь между частотами значений и их средним арифметическим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263352" y="1340768"/>
                <a:ext cx="11928648" cy="503176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400" b="1" dirty="0"/>
                  <a:t>Пусть в наборе </a:t>
                </a:r>
                <a:r>
                  <a:rPr lang="en-US" altLang="ru-RU" sz="2400" b="1" i="1" dirty="0"/>
                  <a:t>N</a:t>
                </a:r>
                <a:r>
                  <a:rPr lang="en-US" altLang="ru-RU" sz="2400" b="1" dirty="0"/>
                  <a:t> </a:t>
                </a:r>
                <a:r>
                  <a:rPr lang="ru-RU" altLang="ru-RU" sz="2400" b="1" dirty="0"/>
                  <a:t>чисел, но среди них только К различных значений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3600" b="1" dirty="0"/>
                  <a:t>х</a:t>
                </a:r>
                <a:r>
                  <a:rPr lang="ru-RU" altLang="ru-RU" sz="3600" b="1" baseline="-25000" dirty="0"/>
                  <a:t>1</a:t>
                </a:r>
                <a:r>
                  <a:rPr lang="ru-RU" altLang="ru-RU" sz="3600" b="1" dirty="0"/>
                  <a:t>, х</a:t>
                </a:r>
                <a:r>
                  <a:rPr lang="ru-RU" altLang="ru-RU" sz="3600" b="1" baseline="-25000" dirty="0"/>
                  <a:t>2</a:t>
                </a:r>
                <a:r>
                  <a:rPr lang="ru-RU" altLang="ru-RU" sz="3600" b="1" dirty="0"/>
                  <a:t>, х</a:t>
                </a:r>
                <a:r>
                  <a:rPr lang="ru-RU" altLang="ru-RU" sz="3600" b="1" baseline="-25000" dirty="0"/>
                  <a:t>3</a:t>
                </a:r>
                <a:r>
                  <a:rPr lang="ru-RU" altLang="ru-RU" sz="3600" b="1" dirty="0"/>
                  <a:t>,….</a:t>
                </a:r>
                <a:r>
                  <a:rPr lang="ru-RU" altLang="ru-RU" sz="3600" b="1" dirty="0" err="1"/>
                  <a:t>х</a:t>
                </a:r>
                <a:r>
                  <a:rPr lang="ru-RU" altLang="ru-RU" sz="3600" b="1" baseline="-25000" dirty="0" err="1"/>
                  <a:t>к</a:t>
                </a:r>
                <a:r>
                  <a:rPr lang="ru-RU" altLang="ru-RU" sz="3600" b="1" dirty="0"/>
                  <a:t> </a:t>
                </a:r>
                <a:r>
                  <a:rPr lang="ru-RU" altLang="ru-RU" sz="2400" b="1" dirty="0"/>
                  <a:t>Пусть х</a:t>
                </a:r>
                <a:r>
                  <a:rPr lang="ru-RU" altLang="ru-RU" sz="2400" b="1" baseline="-25000" dirty="0"/>
                  <a:t>1  </a:t>
                </a:r>
                <a:r>
                  <a:rPr lang="ru-RU" altLang="ru-RU" sz="2400" b="1" dirty="0"/>
                  <a:t>встречается</a:t>
                </a:r>
                <a:r>
                  <a:rPr lang="ru-RU" altLang="ru-RU" sz="2400" b="1" baseline="-25000" dirty="0"/>
                  <a:t> </a:t>
                </a:r>
                <a:r>
                  <a:rPr lang="en-US" altLang="ru-RU" sz="2400" b="1" i="1" dirty="0"/>
                  <a:t>N</a:t>
                </a:r>
                <a:r>
                  <a:rPr lang="ru-RU" altLang="ru-RU" sz="2400" b="1" baseline="-25000" dirty="0"/>
                  <a:t>1</a:t>
                </a:r>
                <a:r>
                  <a:rPr lang="en-US" altLang="ru-RU" sz="2400" b="1" dirty="0"/>
                  <a:t> </a:t>
                </a:r>
                <a:r>
                  <a:rPr lang="ru-RU" altLang="ru-RU" sz="2400" b="1" dirty="0"/>
                  <a:t>раз и так далее.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400" b="1" dirty="0"/>
                  <a:t>Тогда среднее арифметическое равно:</a:t>
                </a:r>
              </a:p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</m:acc>
                      <m:r>
                        <a:rPr lang="ru-R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sz="28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sz="2800" i="1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sz="2800" i="1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  <m:r>
                        <a:rPr lang="ru-RU" sz="28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2800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</m:sSub>
                        </m:num>
                        <m:den>
                          <m:r>
                            <a:rPr lang="en-US" sz="28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</a:pPr>
                <a:endParaRPr lang="ru-RU" dirty="0"/>
              </a:p>
              <a:p>
                <a:pPr lvl="0" algn="ctr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400" b="1" dirty="0"/>
                  <a:t>Доказательство:</a:t>
                </a:r>
                <a:endParaRPr lang="en-US" altLang="ru-RU" sz="2400" b="1" dirty="0"/>
              </a:p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i="1">
                          <a:latin typeface="Cambria Math" panose="02040503050406030204" pitchFamily="18" charset="0"/>
                        </a:rPr>
                        <m:t>+…+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  <m: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𝐾</m:t>
                          </m:r>
                        </m:sub>
                      </m:sSub>
                      <m:r>
                        <a:rPr lang="ru-RU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𝐾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  <m:r>
                        <a:rPr lang="ru-RU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ru-RU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ru-RU" dirty="0"/>
              </a:p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</a:pPr>
                <a:endParaRPr lang="ru-RU" dirty="0"/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̅"/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Х</m:t>
                          </m:r>
                        </m:e>
                      </m:acc>
                      <m:r>
                        <a:rPr lang="ru-RU" sz="3600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+…+</m:t>
                          </m:r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Х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ru-RU" sz="3600" i="1">
                              <a:latin typeface="Cambria Math" panose="02040503050406030204" pitchFamily="18" charset="0"/>
                            </a:rPr>
                            <m:t>∗</m:t>
                          </m:r>
                          <m:sSub>
                            <m:sSubPr>
                              <m:ctrlPr>
                                <a:rPr lang="ru-RU" sz="36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ru-RU" sz="36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r>
                            <a:rPr lang="en-US" sz="3600" i="1">
                              <a:latin typeface="Cambria Math" panose="02040503050406030204" pitchFamily="18" charset="0"/>
                            </a:rPr>
                            <m:t>𝑁</m:t>
                          </m:r>
                        </m:den>
                      </m:f>
                    </m:oMath>
                  </m:oMathPara>
                </a14:m>
                <a:endParaRPr lang="ru-RU" altLang="ru-RU" sz="3600" b="1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352" y="1340768"/>
                <a:ext cx="11928648" cy="5031762"/>
              </a:xfrm>
              <a:prstGeom prst="rect">
                <a:avLst/>
              </a:prstGeom>
              <a:blipFill>
                <a:blip r:embed="rId2"/>
                <a:stretch>
                  <a:fillRect l="-1533" t="-84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26976137"/>
      </p:ext>
    </p:extLst>
  </p:cSld>
  <p:clrMapOvr>
    <a:masterClrMapping/>
  </p:clrMapOvr>
  <p:transition>
    <p:wedg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35757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3.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23392" y="692697"/>
            <a:ext cx="97210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/>
              <a:t>Малая выборка. В таблице 2 приведены результаты исследования – измерения роста двадцати случайно выбранных людей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560210"/>
              </p:ext>
            </p:extLst>
          </p:nvPr>
        </p:nvGraphicFramePr>
        <p:xfrm>
          <a:off x="525725" y="1609871"/>
          <a:ext cx="11140550" cy="1127443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5513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654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59412">
                <a:tc gridSpan="10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1"/>
                          </a:solidFill>
                          <a:effectLst/>
                        </a:rPr>
                        <a:t>Табл. 2 Рост девушек, см (малая выборка)</a:t>
                      </a:r>
                      <a:r>
                        <a:rPr lang="ru-RU" sz="2400" dirty="0">
                          <a:effectLst/>
                        </a:rPr>
                        <a:t> </a:t>
                      </a:r>
                      <a:endParaRPr lang="ru-RU" sz="24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164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170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160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163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170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171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166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169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166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165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5364"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>
                          <a:solidFill>
                            <a:schemeClr val="dk1"/>
                          </a:solidFill>
                        </a:rPr>
                        <a:t>167</a:t>
                      </a:r>
                      <a:endParaRPr lang="ru-RU" sz="24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>
                          <a:solidFill>
                            <a:schemeClr val="dk1"/>
                          </a:solidFill>
                        </a:rPr>
                        <a:t>164</a:t>
                      </a:r>
                      <a:endParaRPr lang="ru-RU" sz="2400" b="0" kern="12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168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164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167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165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164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158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159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67945" marR="60960" lvl="0" algn="ctr" defTabSz="914400" rtl="0" eaLnBrk="1" latinLnBrk="0" hangingPunct="1">
                        <a:lnSpc>
                          <a:spcPct val="100000"/>
                        </a:lnSpc>
                        <a:spcBef>
                          <a:spcPts val="170"/>
                        </a:spcBef>
                        <a:spcAft>
                          <a:spcPts val="0"/>
                        </a:spcAft>
                      </a:pPr>
                      <a:r>
                        <a:rPr lang="ru-RU" sz="2400" b="0" kern="1200" dirty="0">
                          <a:solidFill>
                            <a:schemeClr val="dk1"/>
                          </a:solidFill>
                        </a:rPr>
                        <a:t>167</a:t>
                      </a:r>
                      <a:endParaRPr lang="ru-RU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087888" y="3241895"/>
            <a:ext cx="770485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/>
              <a:t>В выборке</a:t>
            </a:r>
          </a:p>
          <a:p>
            <a:pPr algn="just"/>
            <a:r>
              <a:rPr lang="ru-RU" sz="2800" dirty="0"/>
              <a:t>1) объём ряда 20</a:t>
            </a:r>
          </a:p>
          <a:p>
            <a:pPr algn="just"/>
            <a:r>
              <a:rPr lang="ru-RU" sz="2800" dirty="0"/>
              <a:t>2) размах значений равен 13:</a:t>
            </a:r>
          </a:p>
          <a:p>
            <a:pPr algn="just"/>
            <a:r>
              <a:rPr lang="ru-RU" sz="2800" dirty="0"/>
              <a:t> рост колеблется между 158 и 171 см. </a:t>
            </a:r>
          </a:p>
          <a:p>
            <a:pPr algn="just"/>
            <a:r>
              <a:rPr lang="ru-RU" sz="2800" dirty="0"/>
              <a:t>3) среднее значение роста равно 165,35 </a:t>
            </a:r>
          </a:p>
          <a:p>
            <a:pPr algn="just"/>
            <a:r>
              <a:rPr lang="ru-RU" sz="2800" dirty="0"/>
              <a:t>4) медиана – 165,5.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95400" y="3284984"/>
            <a:ext cx="4226338" cy="259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2800" dirty="0"/>
              <a:t>Найти: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FontTx/>
              <a:buAutoNum type="arabicParenR"/>
            </a:pPr>
            <a:r>
              <a:rPr lang="ru-RU" altLang="ru-RU" sz="2800" dirty="0"/>
              <a:t>объём ряда   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FontTx/>
              <a:buAutoNum type="arabicParenR"/>
            </a:pPr>
            <a:r>
              <a:rPr lang="ru-RU" altLang="ru-RU" sz="2800" dirty="0"/>
              <a:t>размах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FontTx/>
              <a:buAutoNum type="arabicParenR"/>
            </a:pPr>
            <a:r>
              <a:rPr lang="ru-RU" altLang="ru-RU" sz="2800" dirty="0"/>
              <a:t>среднее значение</a:t>
            </a:r>
          </a:p>
          <a:p>
            <a:pPr marL="514350" indent="-514350" fontAlgn="base">
              <a:spcBef>
                <a:spcPct val="20000"/>
              </a:spcBef>
              <a:spcAft>
                <a:spcPct val="0"/>
              </a:spcAft>
              <a:buFontTx/>
              <a:buAutoNum type="arabicParenR"/>
            </a:pPr>
            <a:r>
              <a:rPr lang="ru-RU" altLang="ru-RU" sz="2800" dirty="0"/>
              <a:t>медиана</a:t>
            </a:r>
          </a:p>
        </p:txBody>
      </p:sp>
    </p:spTree>
    <p:extLst>
      <p:ext uri="{BB962C8B-B14F-4D97-AF65-F5344CB8AC3E}">
        <p14:creationId xmlns:p14="http://schemas.microsoft.com/office/powerpoint/2010/main" val="114590088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495601" y="107921"/>
            <a:ext cx="8043874" cy="6547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Средняя выборка. Пополним наблюдения. К двадцати значениям добавим ещё тридцать (см. таблицу 4).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-7498"/>
            <a:ext cx="369944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4.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959945" y="3789040"/>
            <a:ext cx="7100848" cy="78319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/>
            <a:r>
              <a:rPr lang="ru-RU" sz="2000" dirty="0"/>
              <a:t>Среднее и медиана мало отличаются от тех, что были получены на малой выборке.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3832021"/>
              </p:ext>
            </p:extLst>
          </p:nvPr>
        </p:nvGraphicFramePr>
        <p:xfrm>
          <a:off x="1199456" y="878043"/>
          <a:ext cx="10081119" cy="2550956"/>
        </p:xfrm>
        <a:graphic>
          <a:graphicData uri="http://schemas.openxmlformats.org/drawingml/2006/table">
            <a:tbl>
              <a:tblPr firstRow="1" firstCol="1" bandRow="1">
                <a:tableStyleId>{BDBED569-4797-4DF1-A0F4-6AAB3CD982D8}</a:tableStyleId>
              </a:tblPr>
              <a:tblGrid>
                <a:gridCol w="10090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008004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0071">
                <a:tc gridSpan="10"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Табл. 4 Рост девушек, см (средняя выборка)</a:t>
                      </a:r>
                      <a:endParaRPr lang="ru-RU" sz="11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164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170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160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163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170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171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166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166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165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167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164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168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164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167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165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164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158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159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167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161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162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170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168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165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165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166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164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173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158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166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168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167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161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167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165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168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165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164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17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chemeClr val="tx1"/>
                          </a:solidFill>
                          <a:effectLst/>
                        </a:rPr>
                        <a:t>163</a:t>
                      </a:r>
                      <a:endParaRPr lang="ru-RU" sz="2000" b="0" dirty="0">
                        <a:solidFill>
                          <a:schemeClr val="tx1"/>
                        </a:solidFill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161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162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163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160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166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169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172</a:t>
                      </a:r>
                      <a:endParaRPr lang="ru-RU" sz="20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160</a:t>
                      </a:r>
                      <a:endParaRPr lang="ru-RU" sz="2000" dirty="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8" name="Скругленный прямоугольник 7"/>
          <p:cNvSpPr/>
          <p:nvPr/>
        </p:nvSpPr>
        <p:spPr>
          <a:xfrm>
            <a:off x="4959946" y="4689597"/>
            <a:ext cx="7100847" cy="164555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15000"/>
              </a:lnSpc>
            </a:pPr>
            <a:r>
              <a:rPr lang="ru-RU" sz="2000" dirty="0"/>
              <a:t>А размах вырос до 15 см. Это естественно: чем больше выборка, тем выше шансы, что в нее попадут очень высокие и очень низкие люди. Поэтому размах увеличивается, а среднее значение устойчиво.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31207" y="3815680"/>
            <a:ext cx="482873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/>
              <a:t>В выборке</a:t>
            </a:r>
          </a:p>
          <a:p>
            <a:pPr algn="just"/>
            <a:r>
              <a:rPr lang="ru-RU" sz="2000" dirty="0"/>
              <a:t>1) объём ряда 50</a:t>
            </a:r>
          </a:p>
          <a:p>
            <a:pPr algn="just"/>
            <a:r>
              <a:rPr lang="ru-RU" sz="2000" dirty="0"/>
              <a:t>2) размах значений равен 15:</a:t>
            </a:r>
          </a:p>
          <a:p>
            <a:pPr algn="just"/>
            <a:r>
              <a:rPr lang="ru-RU" sz="2000" dirty="0"/>
              <a:t> рост колеблется между 158 и 173 см. </a:t>
            </a:r>
          </a:p>
          <a:p>
            <a:pPr algn="just"/>
            <a:r>
              <a:rPr lang="ru-RU" sz="2000" dirty="0"/>
              <a:t>3) среднее значение роста равно 165,3 </a:t>
            </a:r>
          </a:p>
          <a:p>
            <a:pPr algn="just"/>
            <a:r>
              <a:rPr lang="ru-RU" sz="2000" dirty="0"/>
              <a:t>4) медиана – 165. </a:t>
            </a:r>
          </a:p>
        </p:txBody>
      </p:sp>
    </p:spTree>
    <p:extLst>
      <p:ext uri="{BB962C8B-B14F-4D97-AF65-F5344CB8AC3E}">
        <p14:creationId xmlns:p14="http://schemas.microsoft.com/office/powerpoint/2010/main" val="821998285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479376" y="1592796"/>
            <a:ext cx="11521280" cy="3672408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Домашнее задание:</a:t>
            </a:r>
          </a:p>
          <a:p>
            <a:pPr algn="l"/>
            <a:r>
              <a:rPr lang="ru-RU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§ 14</a:t>
            </a:r>
          </a:p>
          <a:p>
            <a:pPr algn="l"/>
            <a:r>
              <a:rPr lang="ru-RU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стр. 60 № 96, 97, 98</a:t>
            </a:r>
          </a:p>
          <a:p>
            <a:pPr algn="l"/>
            <a:endParaRPr lang="ru-RU" sz="8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21998285"/>
      </p:ext>
    </p:extLst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" y="0"/>
            <a:ext cx="80985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latin typeface="+mn-lt"/>
                <a:ea typeface="+mj-ea"/>
                <a:cs typeface="+mj-cs"/>
              </a:rPr>
              <a:t>Частота</a:t>
            </a:r>
            <a:r>
              <a:rPr lang="ru-RU" sz="2800" b="1" dirty="0">
                <a:solidFill>
                  <a:srgbClr val="1F497D"/>
                </a:solidFill>
                <a:latin typeface="+mn-lt"/>
                <a:ea typeface="Times New Roman"/>
              </a:rPr>
              <a:t> </a:t>
            </a:r>
            <a:r>
              <a:rPr lang="ru-RU" sz="4000" b="1" dirty="0">
                <a:solidFill>
                  <a:srgbClr val="0066FF"/>
                </a:solidFill>
                <a:latin typeface="+mn-lt"/>
                <a:ea typeface="+mj-ea"/>
                <a:cs typeface="+mj-cs"/>
              </a:rPr>
              <a:t>случайного события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11424" y="836712"/>
            <a:ext cx="10369152" cy="345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75"/>
              </a:spcAft>
            </a:pPr>
            <a:r>
              <a:rPr lang="ru-RU" sz="3200" dirty="0">
                <a:latin typeface="+mn-lt"/>
              </a:rPr>
              <a:t>Теория вероятностей имеет дело с экспериментами, исходы которых непредсказуемы: они зависят от случая. Чтобы выяснить, насколько вероятно то или иное случайное событие, нужно вычислить, как часто оно происходит. Для этого используют важные величины: абсолютную и относительную частоту.</a:t>
            </a:r>
          </a:p>
        </p:txBody>
      </p:sp>
      <p:sp>
        <p:nvSpPr>
          <p:cNvPr id="19" name="Прямоугольник: скругленные углы 18"/>
          <p:cNvSpPr/>
          <p:nvPr/>
        </p:nvSpPr>
        <p:spPr>
          <a:xfrm>
            <a:off x="587388" y="4581128"/>
            <a:ext cx="11017224" cy="1318517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75"/>
              </a:spcAft>
            </a:pPr>
            <a:r>
              <a:rPr lang="ru-RU" sz="3200" b="1" dirty="0">
                <a:solidFill>
                  <a:srgbClr val="0066FF"/>
                </a:solidFill>
                <a:latin typeface="+mn-lt"/>
              </a:rPr>
              <a:t>Абсолютная частота </a:t>
            </a:r>
            <a:r>
              <a:rPr lang="ru-RU" sz="3200" b="1" dirty="0">
                <a:latin typeface="+mn-lt"/>
              </a:rPr>
              <a:t>показывает, сколько раз в серии экспериментов наблюдалось данное событие (количество).</a:t>
            </a:r>
          </a:p>
        </p:txBody>
      </p:sp>
    </p:spTree>
    <p:extLst>
      <p:ext uri="{BB962C8B-B14F-4D97-AF65-F5344CB8AC3E}">
        <p14:creationId xmlns:p14="http://schemas.microsoft.com/office/powerpoint/2010/main" val="1251352826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" y="0"/>
            <a:ext cx="80985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Частота</a:t>
            </a:r>
            <a:r>
              <a:rPr lang="ru-RU" sz="2800" b="1" dirty="0">
                <a:solidFill>
                  <a:srgbClr val="1F497D"/>
                </a:solidFill>
                <a:latin typeface="Times New Roman"/>
                <a:ea typeface="Times New Roman"/>
              </a:rPr>
              <a:t> </a:t>
            </a:r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случайного события</a:t>
            </a:r>
          </a:p>
        </p:txBody>
      </p:sp>
      <p:sp>
        <p:nvSpPr>
          <p:cNvPr id="19" name="Прямоугольник: скругленные углы 18"/>
          <p:cNvSpPr/>
          <p:nvPr/>
        </p:nvSpPr>
        <p:spPr>
          <a:xfrm>
            <a:off x="869715" y="4365104"/>
            <a:ext cx="10441160" cy="1945071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675"/>
              </a:spcAft>
            </a:pPr>
            <a:r>
              <a:rPr lang="ru-RU" sz="3200" b="1" dirty="0">
                <a:solidFill>
                  <a:srgbClr val="0066FF"/>
                </a:solidFill>
                <a:latin typeface="+mn-lt"/>
              </a:rPr>
              <a:t>Относительная частота </a:t>
            </a:r>
            <a:r>
              <a:rPr lang="ru-RU" sz="3200" b="1" dirty="0">
                <a:latin typeface="+mn-lt"/>
              </a:rPr>
              <a:t>показывает, какая доля экспериментов завершилась наступлением данного исхода (количество/объём</a:t>
            </a:r>
            <a:r>
              <a:rPr lang="en-US" sz="3200" b="1" dirty="0">
                <a:latin typeface="+mn-lt"/>
              </a:rPr>
              <a:t> </a:t>
            </a:r>
            <a:r>
              <a:rPr lang="ru-RU" sz="3200" b="1" dirty="0">
                <a:latin typeface="+mn-lt"/>
              </a:rPr>
              <a:t>всех событий).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94023" y="707886"/>
            <a:ext cx="10992544" cy="3506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500"/>
              </a:spcAft>
            </a:pPr>
            <a:r>
              <a:rPr lang="ru-RU" sz="3200" dirty="0"/>
              <a:t>Частота представляет собой число повторений, сколько раз за какой-то период происходило некоторое событие, проявлялось определенное свойство объекта, либо наблюдаемый параметр достигал данной величины.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/>
              <a:t>То есть частота определяет то, как часто повторяется та или иная величина в выборке.</a:t>
            </a:r>
          </a:p>
        </p:txBody>
      </p:sp>
    </p:spTree>
    <p:extLst>
      <p:ext uri="{BB962C8B-B14F-4D97-AF65-F5344CB8AC3E}">
        <p14:creationId xmlns:p14="http://schemas.microsoft.com/office/powerpoint/2010/main" val="2448165822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: скругленные углы 4"/>
          <p:cNvSpPr/>
          <p:nvPr/>
        </p:nvSpPr>
        <p:spPr>
          <a:xfrm>
            <a:off x="299356" y="941992"/>
            <a:ext cx="11593288" cy="2281476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4000" b="1" dirty="0">
                <a:latin typeface="+mn-lt"/>
                <a:ea typeface="+mj-ea"/>
                <a:cs typeface="+mj-cs"/>
              </a:rPr>
              <a:t>Пусть в наборе </a:t>
            </a:r>
            <a:r>
              <a:rPr lang="en-US" altLang="ru-RU" sz="4000" b="1" i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N</a:t>
            </a:r>
            <a:r>
              <a:rPr lang="en-US" altLang="ru-RU" sz="4000" b="1" dirty="0">
                <a:latin typeface="+mn-lt"/>
                <a:ea typeface="+mj-ea"/>
                <a:cs typeface="+mj-cs"/>
              </a:rPr>
              <a:t> </a:t>
            </a:r>
            <a:r>
              <a:rPr lang="ru-RU" altLang="ru-RU" sz="4000" b="1" dirty="0">
                <a:latin typeface="+mn-lt"/>
                <a:ea typeface="+mj-ea"/>
                <a:cs typeface="+mj-cs"/>
              </a:rPr>
              <a:t>чисел и значения равные </a:t>
            </a:r>
            <a:r>
              <a:rPr lang="ru-RU" altLang="ru-RU" sz="4000" b="1" i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а</a:t>
            </a:r>
            <a:r>
              <a:rPr lang="ru-RU" altLang="ru-RU" sz="4000" b="1" dirty="0">
                <a:latin typeface="+mn-lt"/>
                <a:ea typeface="+mj-ea"/>
                <a:cs typeface="+mj-cs"/>
              </a:rPr>
              <a:t> встречаются </a:t>
            </a:r>
            <a:r>
              <a:rPr lang="en-US" altLang="ru-RU" sz="4000" b="1" i="1" dirty="0">
                <a:solidFill>
                  <a:srgbClr val="FF0000"/>
                </a:solidFill>
                <a:latin typeface="+mn-lt"/>
                <a:ea typeface="+mj-ea"/>
                <a:cs typeface="+mj-cs"/>
              </a:rPr>
              <a:t>Na</a:t>
            </a:r>
            <a:r>
              <a:rPr lang="en-US" altLang="ru-RU" sz="4000" b="1" dirty="0">
                <a:latin typeface="+mn-lt"/>
                <a:ea typeface="+mj-ea"/>
                <a:cs typeface="+mj-cs"/>
              </a:rPr>
              <a:t> </a:t>
            </a:r>
            <a:r>
              <a:rPr lang="ru-RU" altLang="ru-RU" sz="4000" b="1" dirty="0">
                <a:latin typeface="+mn-lt"/>
                <a:ea typeface="+mj-ea"/>
                <a:cs typeface="+mj-cs"/>
              </a:rPr>
              <a:t>раз.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4000" b="1" dirty="0">
                <a:latin typeface="+mn-lt"/>
                <a:ea typeface="+mj-ea"/>
                <a:cs typeface="+mj-cs"/>
              </a:rPr>
              <a:t>Частотой значения </a:t>
            </a:r>
            <a:r>
              <a:rPr lang="ru-RU" altLang="ru-RU" sz="4000" b="1" i="1" dirty="0">
                <a:latin typeface="+mn-lt"/>
              </a:rPr>
              <a:t>а</a:t>
            </a:r>
            <a:r>
              <a:rPr lang="ru-RU" altLang="ru-RU" sz="4000" b="1" dirty="0">
                <a:latin typeface="+mn-lt"/>
                <a:ea typeface="+mj-ea"/>
                <a:cs typeface="+mj-cs"/>
              </a:rPr>
              <a:t> называется отношение </a:t>
            </a:r>
            <a:r>
              <a:rPr lang="en-US" altLang="ru-RU" sz="4000" b="1" i="1" dirty="0">
                <a:solidFill>
                  <a:srgbClr val="FF0000"/>
                </a:solidFill>
                <a:latin typeface="+mn-lt"/>
              </a:rPr>
              <a:t>Na</a:t>
            </a:r>
            <a:r>
              <a:rPr lang="ru-RU" altLang="ru-RU" sz="4000" b="1" i="1" dirty="0">
                <a:solidFill>
                  <a:srgbClr val="FF0000"/>
                </a:solidFill>
                <a:latin typeface="+mn-lt"/>
              </a:rPr>
              <a:t>/</a:t>
            </a:r>
            <a:r>
              <a:rPr lang="en-US" altLang="ru-RU" sz="4000" b="1" i="1" dirty="0">
                <a:solidFill>
                  <a:srgbClr val="FF0000"/>
                </a:solidFill>
                <a:latin typeface="+mn-lt"/>
              </a:rPr>
              <a:t>N</a:t>
            </a:r>
            <a:endParaRPr lang="ru-RU" altLang="ru-RU" sz="4000" b="1" dirty="0">
              <a:solidFill>
                <a:srgbClr val="FF0000"/>
              </a:solidFill>
              <a:latin typeface="+mn-lt"/>
              <a:ea typeface="+mj-ea"/>
              <a:cs typeface="+mj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31504" y="3664596"/>
            <a:ext cx="9217024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3600" dirty="0">
                <a:latin typeface="+mn-lt"/>
              </a:rPr>
              <a:t>Например: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3600" dirty="0">
                <a:latin typeface="+mn-lt"/>
              </a:rPr>
              <a:t>Среди 19 данных некоторого измерения один и тот же результат встретился 5 раз. 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ru-RU" altLang="ru-RU" sz="3600" dirty="0">
                <a:latin typeface="+mn-lt"/>
              </a:rPr>
              <a:t>Значит частота данного результата равна 5/19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863BACCE-532C-4218-B15A-8314BF23A1C8}"/>
              </a:ext>
            </a:extLst>
          </p:cNvPr>
          <p:cNvSpPr/>
          <p:nvPr/>
        </p:nvSpPr>
        <p:spPr>
          <a:xfrm>
            <a:off x="1" y="0"/>
            <a:ext cx="809859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latin typeface="+mn-lt"/>
                <a:ea typeface="+mj-ea"/>
                <a:cs typeface="+mj-cs"/>
              </a:rPr>
              <a:t>Частота</a:t>
            </a:r>
            <a:r>
              <a:rPr lang="ru-RU" sz="2800" b="1" dirty="0">
                <a:solidFill>
                  <a:srgbClr val="1F497D"/>
                </a:solidFill>
                <a:latin typeface="+mn-lt"/>
                <a:ea typeface="Times New Roman"/>
              </a:rPr>
              <a:t> </a:t>
            </a:r>
            <a:r>
              <a:rPr lang="ru-RU" sz="4000" b="1" dirty="0">
                <a:solidFill>
                  <a:srgbClr val="0066FF"/>
                </a:solidFill>
                <a:latin typeface="+mn-lt"/>
                <a:ea typeface="+mj-ea"/>
                <a:cs typeface="+mj-cs"/>
              </a:rPr>
              <a:t>случайного события</a:t>
            </a:r>
          </a:p>
        </p:txBody>
      </p:sp>
    </p:spTree>
    <p:extLst>
      <p:ext uri="{BB962C8B-B14F-4D97-AF65-F5344CB8AC3E}">
        <p14:creationId xmlns:p14="http://schemas.microsoft.com/office/powerpoint/2010/main" val="1271730608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 bwMode="auto">
          <a:xfrm>
            <a:off x="767408" y="2204864"/>
            <a:ext cx="10945216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altLang="ru-RU" sz="3600" dirty="0"/>
              <a:t>Например если частота результата равна 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altLang="ru-RU" sz="3600" dirty="0"/>
              <a:t>5:19= 0,263157…, 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altLang="ru-RU" sz="3600" dirty="0"/>
              <a:t>то процентная частота будет равна:  </a:t>
            </a:r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altLang="ru-RU" sz="3600" dirty="0"/>
              <a:t>0,263 </a:t>
            </a:r>
            <a:r>
              <a:rPr lang="en-US" altLang="ru-RU" sz="3600" dirty="0"/>
              <a:t>·</a:t>
            </a:r>
            <a:r>
              <a:rPr lang="ru-RU" altLang="ru-RU" sz="3600" dirty="0"/>
              <a:t> 100 = 26,3%</a:t>
            </a:r>
            <a:endParaRPr lang="en-US" altLang="ru-RU" sz="3600" dirty="0"/>
          </a:p>
          <a:p>
            <a:pPr marL="0" indent="0" eaLnBrk="1" hangingPunct="1">
              <a:spcBef>
                <a:spcPts val="0"/>
              </a:spcBef>
              <a:buNone/>
              <a:defRPr/>
            </a:pPr>
            <a:r>
              <a:rPr lang="ru-RU" altLang="ru-RU" sz="3600" dirty="0"/>
              <a:t>Часто ответы для процентных частот могут быть не точными, а приближенными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87760" y="404664"/>
            <a:ext cx="1070451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altLang="ru-RU" sz="4000" b="1" dirty="0">
                <a:solidFill>
                  <a:srgbClr val="0066FF"/>
                </a:solidFill>
                <a:ea typeface="+mj-ea"/>
                <a:cs typeface="+mj-cs"/>
              </a:rPr>
              <a:t>Процентная частота  =</a:t>
            </a:r>
          </a:p>
          <a:p>
            <a:pPr indent="-342900" algn="ctr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altLang="ru-RU" sz="4000" b="1" dirty="0">
                <a:solidFill>
                  <a:srgbClr val="0066FF"/>
                </a:solidFill>
                <a:ea typeface="+mj-ea"/>
                <a:cs typeface="+mj-cs"/>
              </a:rPr>
              <a:t>(относительная частота * 100% )</a:t>
            </a:r>
          </a:p>
        </p:txBody>
      </p:sp>
    </p:spTree>
    <p:extLst>
      <p:ext uri="{BB962C8B-B14F-4D97-AF65-F5344CB8AC3E}">
        <p14:creationId xmlns:p14="http://schemas.microsoft.com/office/powerpoint/2010/main" val="4105494285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40077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ru-RU" altLang="ru-RU" sz="4000" b="1" dirty="0">
                <a:solidFill>
                  <a:srgbClr val="0066FF"/>
                </a:solidFill>
                <a:latin typeface="+mn-lt"/>
                <a:ea typeface="+mj-ea"/>
                <a:cs typeface="+mj-cs"/>
              </a:rPr>
              <a:t>Свойство частот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169622" y="2132856"/>
                <a:ext cx="9577064" cy="41121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spcBef>
                    <a:spcPct val="20000"/>
                  </a:spcBef>
                </a:pPr>
                <a:r>
                  <a:rPr lang="ru-RU" altLang="ru-RU" sz="3600" b="1" dirty="0">
                    <a:latin typeface="+mn-lt"/>
                    <a:ea typeface="+mj-ea"/>
                    <a:cs typeface="+mj-cs"/>
                  </a:rPr>
                  <a:t>Доказательство: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latin typeface="+mn-lt"/>
                  </a:rPr>
                  <a:t>Пусть в наборе </a:t>
                </a:r>
                <a:r>
                  <a:rPr lang="en-US" altLang="ru-RU" sz="2800" b="1" i="1" dirty="0">
                    <a:latin typeface="+mn-lt"/>
                  </a:rPr>
                  <a:t>N</a:t>
                </a:r>
                <a:r>
                  <a:rPr lang="en-US" altLang="ru-RU" sz="2800" b="1" dirty="0">
                    <a:latin typeface="+mn-lt"/>
                  </a:rPr>
                  <a:t> </a:t>
                </a:r>
                <a:r>
                  <a:rPr lang="ru-RU" altLang="ru-RU" sz="2800" b="1" dirty="0">
                    <a:latin typeface="+mn-lt"/>
                  </a:rPr>
                  <a:t>чисел, но среди них только 4 различных значения</a:t>
                </a:r>
                <a:r>
                  <a:rPr lang="en-US" altLang="ru-RU" sz="2800" b="1" dirty="0">
                    <a:latin typeface="+mn-lt"/>
                  </a:rPr>
                  <a:t> a</a:t>
                </a:r>
                <a:r>
                  <a:rPr lang="ru-RU" altLang="ru-RU" sz="2800" b="1" dirty="0">
                    <a:latin typeface="+mn-lt"/>
                  </a:rPr>
                  <a:t>, </a:t>
                </a:r>
                <a:r>
                  <a:rPr lang="en-US" altLang="ru-RU" sz="2800" b="1" dirty="0">
                    <a:latin typeface="+mn-lt"/>
                  </a:rPr>
                  <a:t>b</a:t>
                </a:r>
                <a:r>
                  <a:rPr lang="ru-RU" altLang="ru-RU" sz="2800" b="1" dirty="0">
                    <a:latin typeface="+mn-lt"/>
                  </a:rPr>
                  <a:t>, </a:t>
                </a:r>
                <a:r>
                  <a:rPr lang="en-US" altLang="ru-RU" sz="2800" b="1" dirty="0">
                    <a:latin typeface="+mn-lt"/>
                  </a:rPr>
                  <a:t>c, d.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latin typeface="+mn-lt"/>
                  </a:rPr>
                  <a:t>Пусть </a:t>
                </a:r>
                <a:r>
                  <a:rPr lang="en-US" altLang="ru-RU" sz="2800" b="1" dirty="0">
                    <a:latin typeface="+mn-lt"/>
                  </a:rPr>
                  <a:t>a</a:t>
                </a:r>
                <a:r>
                  <a:rPr lang="ru-RU" altLang="ru-RU" sz="2800" b="1" baseline="-25000" dirty="0">
                    <a:latin typeface="+mn-lt"/>
                  </a:rPr>
                  <a:t>  </a:t>
                </a:r>
                <a:r>
                  <a:rPr lang="ru-RU" altLang="ru-RU" sz="2800" b="1" dirty="0">
                    <a:latin typeface="+mn-lt"/>
                  </a:rPr>
                  <a:t>встречается</a:t>
                </a:r>
                <a:r>
                  <a:rPr lang="ru-RU" altLang="ru-RU" sz="2800" b="1" baseline="-25000" dirty="0">
                    <a:latin typeface="+mn-lt"/>
                  </a:rPr>
                  <a:t> </a:t>
                </a:r>
                <a:r>
                  <a:rPr lang="en-US" altLang="ru-RU" sz="2800" b="1" i="1" dirty="0">
                    <a:latin typeface="+mn-lt"/>
                  </a:rPr>
                  <a:t>N</a:t>
                </a:r>
                <a:r>
                  <a:rPr lang="en-US" altLang="ru-RU" sz="2800" b="1" baseline="-25000" dirty="0">
                    <a:latin typeface="+mn-lt"/>
                  </a:rPr>
                  <a:t>a</a:t>
                </a:r>
                <a:r>
                  <a:rPr lang="en-US" altLang="ru-RU" sz="2800" b="1" dirty="0">
                    <a:latin typeface="+mn-lt"/>
                  </a:rPr>
                  <a:t> </a:t>
                </a:r>
                <a:r>
                  <a:rPr lang="ru-RU" altLang="ru-RU" sz="2800" b="1" dirty="0">
                    <a:latin typeface="+mn-lt"/>
                  </a:rPr>
                  <a:t>раз и так далее.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latin typeface="+mn-lt"/>
                  </a:rPr>
                  <a:t>Тогда всего в наборе </a:t>
                </a:r>
                <a14:m>
                  <m:oMath xmlns:m="http://schemas.openxmlformats.org/officeDocument/2006/math">
                    <m:r>
                      <a:rPr lang="ru-RU" sz="28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r>
                  <a:rPr lang="en-US" altLang="ru-RU" sz="2800" dirty="0">
                    <a:latin typeface="+mn-lt"/>
                  </a:rPr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𝑐</m:t>
                        </m:r>
                      </m:sub>
                    </m:sSub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ru-RU" altLang="ru-RU" sz="2800" b="1" dirty="0">
                    <a:latin typeface="+mn-lt"/>
                  </a:rPr>
                  <a:t> значений. </a:t>
                </a:r>
              </a:p>
              <a:p>
                <a:pPr lvl="0" fontAlgn="base">
                  <a:spcBef>
                    <a:spcPct val="20000"/>
                  </a:spcBef>
                  <a:spcAft>
                    <a:spcPct val="0"/>
                  </a:spcAft>
                </a:pPr>
                <a:r>
                  <a:rPr lang="ru-RU" altLang="ru-RU" sz="2800" b="1" dirty="0">
                    <a:latin typeface="+mn-lt"/>
                  </a:rPr>
                  <a:t>Частота а равна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ru-RU" altLang="ru-RU" sz="2800" b="1" dirty="0">
                    <a:latin typeface="+mn-lt"/>
                  </a:rPr>
                  <a:t> и так далее. Найдем сумму частот</a:t>
                </a:r>
              </a:p>
              <a:p>
                <a:pPr fontAlgn="base">
                  <a:spcBef>
                    <a:spcPct val="20000"/>
                  </a:spcBef>
                  <a:spcAft>
                    <a:spcPct val="0"/>
                  </a:spcAft>
                </a:pP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  <m:r>
                      <a:rPr lang="ru-RU" sz="2800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US" sz="2800" dirty="0"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sub>
                        </m:sSub>
                        <m:r>
                          <a:rPr lang="ru-RU" sz="2800" i="1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ru-RU" sz="28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ru-RU" sz="2800" i="1">
                                <a:latin typeface="Cambria Math" panose="02040503050406030204" pitchFamily="18" charset="0"/>
                              </a:rPr>
                              <m:t>𝑁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  <m:t>𝑑</m:t>
                            </m:r>
                          </m:sub>
                        </m:sSub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US" sz="2800" dirty="0">
                    <a:latin typeface="+mn-lt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num>
                      <m:den>
                        <m:r>
                          <a:rPr lang="en-US" sz="2800" i="1">
                            <a:latin typeface="Cambria Math" panose="02040503050406030204" pitchFamily="18" charset="0"/>
                          </a:rPr>
                          <m:t>𝑁</m:t>
                        </m:r>
                      </m:den>
                    </m:f>
                  </m:oMath>
                </a14:m>
                <a:r>
                  <a:rPr lang="en-US" sz="2800" dirty="0">
                    <a:latin typeface="+mn-lt"/>
                  </a:rPr>
                  <a:t> = 1</a:t>
                </a:r>
                <a:endParaRPr lang="ru-RU" altLang="ru-RU" sz="2800" b="1" dirty="0">
                  <a:latin typeface="+mn-lt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622" y="2132856"/>
                <a:ext cx="9577064" cy="4112151"/>
              </a:xfrm>
              <a:prstGeom prst="rect">
                <a:avLst/>
              </a:prstGeom>
              <a:blipFill>
                <a:blip r:embed="rId2"/>
                <a:stretch>
                  <a:fillRect l="-1337" t="-2374" b="-133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>
            <a:extLst>
              <a:ext uri="{FF2B5EF4-FFF2-40B4-BE49-F238E27FC236}">
                <a16:creationId xmlns:a16="http://schemas.microsoft.com/office/drawing/2014/main" id="{6D7164EE-EE50-4443-8771-3D53412DE379}"/>
              </a:ext>
            </a:extLst>
          </p:cNvPr>
          <p:cNvSpPr txBox="1"/>
          <p:nvPr/>
        </p:nvSpPr>
        <p:spPr>
          <a:xfrm>
            <a:off x="485546" y="980728"/>
            <a:ext cx="10945216" cy="646986"/>
          </a:xfrm>
          <a:prstGeom prst="roundRect">
            <a:avLst/>
          </a:prstGeom>
          <a:solidFill>
            <a:srgbClr val="FFC000"/>
          </a:solidFill>
          <a:ln w="38100">
            <a:solidFill>
              <a:srgbClr val="0066FF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sz="3200" b="1" dirty="0">
                <a:latin typeface="+mn-lt"/>
                <a:ea typeface="+mj-ea"/>
                <a:cs typeface="+mj-cs"/>
              </a:rPr>
              <a:t>В любом наборе сумма частот значений равна 1 (100%)</a:t>
            </a:r>
            <a:endParaRPr lang="ru-RU" sz="3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9644547"/>
      </p:ext>
    </p:extLst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08551" y="30189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" y="0"/>
            <a:ext cx="27116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1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35360" y="962129"/>
            <a:ext cx="104411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/>
              <a:t>Рассмотрим набор значений: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altLang="ru-RU" sz="3600" dirty="0"/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/>
              <a:t>1, 2, 1, 3, 4, 5, 6, 2, 3, 4, 5, 6, 1 , 2, 3, 4, 5, 6, 2, 5.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780041"/>
              </p:ext>
            </p:extLst>
          </p:nvPr>
        </p:nvGraphicFramePr>
        <p:xfrm>
          <a:off x="659398" y="2970698"/>
          <a:ext cx="11197244" cy="2664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75083">
                  <a:extLst>
                    <a:ext uri="{9D8B030D-6E8A-4147-A177-3AD203B41FA5}">
                      <a16:colId xmlns:a16="http://schemas.microsoft.com/office/drawing/2014/main" val="2139894724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2745841890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977755498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3841516036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548172429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1437884376"/>
                    </a:ext>
                  </a:extLst>
                </a:gridCol>
                <a:gridCol w="921003">
                  <a:extLst>
                    <a:ext uri="{9D8B030D-6E8A-4147-A177-3AD203B41FA5}">
                      <a16:colId xmlns:a16="http://schemas.microsoft.com/office/drawing/2014/main" val="2323382780"/>
                    </a:ext>
                  </a:extLst>
                </a:gridCol>
                <a:gridCol w="1296143">
                  <a:extLst>
                    <a:ext uri="{9D8B030D-6E8A-4147-A177-3AD203B41FA5}">
                      <a16:colId xmlns:a16="http://schemas.microsoft.com/office/drawing/2014/main" val="3851608884"/>
                    </a:ext>
                  </a:extLst>
                </a:gridCol>
              </a:tblGrid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u="none" strike="noStrike" dirty="0">
                          <a:effectLst/>
                        </a:rPr>
                        <a:t>Значение: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1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2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3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4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5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6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Сумма 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451034"/>
                  </a:ext>
                </a:extLst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u="none" strike="noStrike" dirty="0">
                          <a:effectLst/>
                        </a:rPr>
                        <a:t>Абсолютная частота: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3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4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3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3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4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3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20,0</a:t>
                      </a:r>
                      <a:endParaRPr lang="ru-RU" sz="3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77281930"/>
                  </a:ext>
                </a:extLst>
              </a:tr>
              <a:tr h="888098">
                <a:tc>
                  <a:txBody>
                    <a:bodyPr/>
                    <a:lstStyle/>
                    <a:p>
                      <a:pPr algn="l" fontAlgn="b"/>
                      <a:r>
                        <a:rPr lang="ru-RU" sz="3200" u="none" strike="noStrike" dirty="0">
                          <a:effectLst/>
                        </a:rPr>
                        <a:t>Относительная частота: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0,15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0,20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0,15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0,15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0,20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0,15</a:t>
                      </a:r>
                      <a:endParaRPr lang="ru-RU" sz="3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u="none" strike="noStrike" dirty="0">
                          <a:effectLst/>
                        </a:rPr>
                        <a:t>1,0</a:t>
                      </a:r>
                      <a:endParaRPr lang="ru-RU" sz="3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4336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016200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08551" y="30189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35360" y="852879"/>
            <a:ext cx="684076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Юный математик Петя ездил с родителями на машине на дачу. Дорога была долгая, и Петя начал подсчитывать цвета встречных машин. Результаты подсчетов – в таблице.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Найдите частоту события: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а) «Пете встретилась черная машина»;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б) «Пете встретилась не зеленая машина»;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в) «Пете встретилась черная или зеленая машина».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2. 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630132"/>
              </p:ext>
            </p:extLst>
          </p:nvPr>
        </p:nvGraphicFramePr>
        <p:xfrm>
          <a:off x="7176120" y="1439912"/>
          <a:ext cx="4849103" cy="389665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86673">
                  <a:extLst>
                    <a:ext uri="{9D8B030D-6E8A-4147-A177-3AD203B41FA5}">
                      <a16:colId xmlns:a16="http://schemas.microsoft.com/office/drawing/2014/main" val="1639523029"/>
                    </a:ext>
                  </a:extLst>
                </a:gridCol>
                <a:gridCol w="1349631">
                  <a:extLst>
                    <a:ext uri="{9D8B030D-6E8A-4147-A177-3AD203B41FA5}">
                      <a16:colId xmlns:a16="http://schemas.microsoft.com/office/drawing/2014/main" val="1097106588"/>
                    </a:ext>
                  </a:extLst>
                </a:gridCol>
                <a:gridCol w="933135">
                  <a:extLst>
                    <a:ext uri="{9D8B030D-6E8A-4147-A177-3AD203B41FA5}">
                      <a16:colId xmlns:a16="http://schemas.microsoft.com/office/drawing/2014/main" val="1106422468"/>
                    </a:ext>
                  </a:extLst>
                </a:gridCol>
                <a:gridCol w="1179664">
                  <a:extLst>
                    <a:ext uri="{9D8B030D-6E8A-4147-A177-3AD203B41FA5}">
                      <a16:colId xmlns:a16="http://schemas.microsoft.com/office/drawing/2014/main" val="2068223956"/>
                    </a:ext>
                  </a:extLst>
                </a:gridCol>
              </a:tblGrid>
              <a:tr h="6776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Цвет машины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Количество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Частота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Частота, %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993514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Черный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471070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Белый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52477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Красный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062995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Коричневый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  <a:latin typeface="+mn-lt"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92315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Синий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15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039751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Зеленый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  <a:latin typeface="+mn-lt"/>
                        </a:rPr>
                        <a:t>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655450"/>
                  </a:ext>
                </a:extLst>
              </a:tr>
              <a:tr h="338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  <a:latin typeface="+mn-lt"/>
                        </a:rPr>
                        <a:t>Сумма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901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462552"/>
      </p:ext>
    </p:extLst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4908551" y="3018909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335360" y="852879"/>
            <a:ext cx="6840760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Юный математик Петя ездил с родителями на машине на дачу. Дорога была долгая, и Петя начал подсчитывать цвета встречных машин. Результаты подсчетов – в таблице.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Найдите частоту события: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а) «Пете встретилась черная машина»;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б) «Пете встретилась не зеленая машина»;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2800" dirty="0"/>
              <a:t>в) «Пете встретилась черная или зеленая машина».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" y="0"/>
            <a:ext cx="41523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066FF"/>
                </a:solidFill>
                <a:ea typeface="+mj-ea"/>
                <a:cs typeface="+mj-cs"/>
              </a:rPr>
              <a:t>Пример 2.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2063552" y="5949280"/>
            <a:ext cx="76328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altLang="ru-RU" sz="3600" dirty="0"/>
              <a:t>Ответы:   а) 0,25; б) 0,9; в) 0,35.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1076157"/>
              </p:ext>
            </p:extLst>
          </p:nvPr>
        </p:nvGraphicFramePr>
        <p:xfrm>
          <a:off x="7176120" y="1439912"/>
          <a:ext cx="4849103" cy="3896657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386673">
                  <a:extLst>
                    <a:ext uri="{9D8B030D-6E8A-4147-A177-3AD203B41FA5}">
                      <a16:colId xmlns:a16="http://schemas.microsoft.com/office/drawing/2014/main" val="1639523029"/>
                    </a:ext>
                  </a:extLst>
                </a:gridCol>
                <a:gridCol w="1349631">
                  <a:extLst>
                    <a:ext uri="{9D8B030D-6E8A-4147-A177-3AD203B41FA5}">
                      <a16:colId xmlns:a16="http://schemas.microsoft.com/office/drawing/2014/main" val="1097106588"/>
                    </a:ext>
                  </a:extLst>
                </a:gridCol>
                <a:gridCol w="933135">
                  <a:extLst>
                    <a:ext uri="{9D8B030D-6E8A-4147-A177-3AD203B41FA5}">
                      <a16:colId xmlns:a16="http://schemas.microsoft.com/office/drawing/2014/main" val="1106422468"/>
                    </a:ext>
                  </a:extLst>
                </a:gridCol>
                <a:gridCol w="1179664">
                  <a:extLst>
                    <a:ext uri="{9D8B030D-6E8A-4147-A177-3AD203B41FA5}">
                      <a16:colId xmlns:a16="http://schemas.microsoft.com/office/drawing/2014/main" val="2068223956"/>
                    </a:ext>
                  </a:extLst>
                </a:gridCol>
              </a:tblGrid>
              <a:tr h="677679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Цвет машины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Количество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Частота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Частота, %</a:t>
                      </a:r>
                      <a:endParaRPr lang="ru-RU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0993514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Черный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20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0,25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25%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471070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Белый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15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0,1875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19%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852477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Красный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12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0,15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15%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0062995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Коричневый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10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0,125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13%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492315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Синий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15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0,1875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19%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039751"/>
                  </a:ext>
                </a:extLst>
              </a:tr>
              <a:tr h="480023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Зеленый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>
                          <a:effectLst/>
                        </a:rPr>
                        <a:t>8</a:t>
                      </a:r>
                      <a:endParaRPr lang="ru-RU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0,1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u="none" strike="noStrike" dirty="0">
                          <a:effectLst/>
                        </a:rPr>
                        <a:t>10%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655450"/>
                  </a:ext>
                </a:extLst>
              </a:tr>
              <a:tr h="338840"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Сумма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80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1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2000" b="1" u="none" strike="noStrike" dirty="0">
                          <a:effectLst/>
                        </a:rPr>
                        <a:t>100%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89017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478725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Моя ВиС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Моя ВиС" id="{BD50439A-06F0-427D-9F7B-BD4B268259D3}" vid="{89E8DD5D-3E09-4C03-965A-D9BE0F7440A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743</TotalTime>
  <Words>942</Words>
  <Application>Microsoft Office PowerPoint</Application>
  <PresentationFormat>Широкоэкранный</PresentationFormat>
  <Paragraphs>228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Моя ВиС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Случайная изменчивость (примеры)</dc:title>
  <dc:creator>AV</dc:creator>
  <cp:lastModifiedBy>AV-server</cp:lastModifiedBy>
  <cp:revision>79</cp:revision>
  <dcterms:created xsi:type="dcterms:W3CDTF">2023-01-11T16:10:04Z</dcterms:created>
  <dcterms:modified xsi:type="dcterms:W3CDTF">2025-12-01T12:56:42Z</dcterms:modified>
</cp:coreProperties>
</file>