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72" r:id="rId1"/>
  </p:sldMasterIdLst>
  <p:sldIdLst>
    <p:sldId id="291" r:id="rId2"/>
    <p:sldId id="274" r:id="rId3"/>
    <p:sldId id="278" r:id="rId4"/>
    <p:sldId id="287" r:id="rId5"/>
    <p:sldId id="284" r:id="rId6"/>
    <p:sldId id="277" r:id="rId7"/>
    <p:sldId id="275" r:id="rId8"/>
    <p:sldId id="290" r:id="rId9"/>
    <p:sldId id="289" r:id="rId10"/>
    <p:sldId id="288" r:id="rId11"/>
    <p:sldId id="285" r:id="rId12"/>
    <p:sldId id="272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0C0C0"/>
    <a:srgbClr val="000000"/>
    <a:srgbClr val="EAEAEA"/>
    <a:srgbClr val="24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5981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5DC666-6154-4605-889C-5C23285D792B}" type="datetime1">
              <a:rPr lang="ru-RU" smtClean="0"/>
              <a:pPr>
                <a:defRPr/>
              </a:pPr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6558A-7A66-4CE2-8C10-25151BBE25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91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E80F4-C2F6-4C05-A11F-E760EE552074}" type="datetime1">
              <a:rPr lang="ru-RU" smtClean="0"/>
              <a:pPr>
                <a:defRPr/>
              </a:pPr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BADCC-2FAA-498F-8F7A-1D689AEBCC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70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D7BF1F-553B-4A9B-A101-D6148D1D9BDF}" type="datetime1">
              <a:rPr lang="ru-RU" smtClean="0"/>
              <a:pPr>
                <a:defRPr/>
              </a:pPr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CD55B-AC80-4FBC-B887-D4F0D34F95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83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19D84B-4201-49E5-9189-A8B2B3A6F2D7}" type="datetime1">
              <a:rPr lang="ru-RU" smtClean="0"/>
              <a:pPr>
                <a:defRPr/>
              </a:pPr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A9E51-9C82-41D6-AF93-4F470E5DB3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B6D1B1-0B06-4A2D-8FFD-335D2CB0BF45}" type="datetime1">
              <a:rPr lang="ru-RU" smtClean="0"/>
              <a:pPr>
                <a:defRPr/>
              </a:pPr>
              <a:t>01.12.2025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A890D-BEF1-48F4-8C76-021CB2B7BC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927899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525E55-7FC2-40FD-86C3-964B78F3D798}" type="datetime1">
              <a:rPr lang="ru-RU" smtClean="0"/>
              <a:pPr>
                <a:defRPr/>
              </a:pPr>
              <a:t>01.12.2025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CED0C-4D15-4135-818D-ACD6066719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284692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EE960C-F15C-4A9C-9726-163962DC79CF}" type="datetime1">
              <a:rPr lang="ru-RU" smtClean="0"/>
              <a:pPr>
                <a:defRPr/>
              </a:pPr>
              <a:t>01.12.2025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ADEE5-CE86-4D13-B61C-7B768D6D2E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399084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DA179-969A-4EC5-B29F-1E5376FCEC55}" type="datetime1">
              <a:rPr lang="ru-RU" smtClean="0"/>
              <a:pPr>
                <a:defRPr/>
              </a:pPr>
              <a:t>01.12.2025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A1452-F64E-4716-A530-F5B1B0054E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02617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08BA09-0987-41B1-A53B-6D5A822C81E3}" type="datetime1">
              <a:rPr lang="ru-RU" smtClean="0"/>
              <a:pPr>
                <a:defRPr/>
              </a:pPr>
              <a:t>01.12.2025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5311B-EE38-40AD-8216-542C8C411C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22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FA7C15-F96D-488B-AF14-085597D31CC6}" type="datetime1">
              <a:rPr lang="ru-RU" smtClean="0"/>
              <a:pPr>
                <a:defRPr/>
              </a:pPr>
              <a:t>01.12.2025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http://ptlab.mccme.ru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FE219-0889-4E30-9477-F0DA47DB603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01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5FB92EA-3D2D-4917-8F7A-B7B6400C3E93}" type="datetime1">
              <a:rPr lang="ru-RU" smtClean="0"/>
              <a:pPr/>
              <a:t>01.12.2025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http://ptlab.mccme.ru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37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wedg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DB9629A-23F4-41AE-BBF4-F353127ACDEC}"/>
              </a:ext>
            </a:extLst>
          </p:cNvPr>
          <p:cNvSpPr txBox="1">
            <a:spLocks/>
          </p:cNvSpPr>
          <p:nvPr/>
        </p:nvSpPr>
        <p:spPr bwMode="auto">
          <a:xfrm>
            <a:off x="407323" y="1833386"/>
            <a:ext cx="11105804" cy="307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sz="7200" dirty="0">
                <a:solidFill>
                  <a:srgbClr val="0066FF"/>
                </a:solidFill>
                <a:latin typeface="+mn-lt"/>
                <a:ea typeface="Times New Roman"/>
              </a:rPr>
              <a:t>Случайная изменчивость</a:t>
            </a:r>
            <a:endParaRPr lang="en-US" sz="7200" dirty="0">
              <a:solidFill>
                <a:srgbClr val="0066FF"/>
              </a:solidFill>
              <a:latin typeface="+mn-lt"/>
              <a:ea typeface="Times New Roman"/>
            </a:endParaRPr>
          </a:p>
          <a:p>
            <a:endParaRPr lang="en-US" sz="7200" dirty="0">
              <a:solidFill>
                <a:srgbClr val="0066FF"/>
              </a:solidFill>
              <a:latin typeface="+mn-lt"/>
              <a:ea typeface="Times New Roman"/>
            </a:endParaRPr>
          </a:p>
          <a:p>
            <a:r>
              <a:rPr lang="ru-RU" sz="7200" dirty="0">
                <a:solidFill>
                  <a:srgbClr val="0066FF"/>
                </a:solidFill>
                <a:latin typeface="+mn-lt"/>
                <a:ea typeface="Times New Roman"/>
              </a:rPr>
              <a:t>Примеры. Задачи.</a:t>
            </a:r>
            <a:endParaRPr lang="ru-RU" sz="7200" dirty="0">
              <a:solidFill>
                <a:srgbClr val="0066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6500318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72857" y="1027247"/>
            <a:ext cx="11557624" cy="500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>
                <a:latin typeface="+mn-lt"/>
                <a:cs typeface="Calibri" panose="020F0502020204030204" pitchFamily="34" charset="0"/>
              </a:rPr>
              <a:t>Ситуация встречается при массовом производстве различных изделий.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800" dirty="0">
              <a:latin typeface="+mn-lt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>
                <a:latin typeface="+mn-lt"/>
                <a:cs typeface="Calibri" panose="020F0502020204030204" pitchFamily="34" charset="0"/>
              </a:rPr>
              <a:t>Если отклонение не сильно отличается от заданного стандарта, т. е. находится в пределах установленной нормы (допуска), то такое изделие считается годным.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>
                <a:latin typeface="+mn-lt"/>
                <a:cs typeface="Calibri" panose="020F0502020204030204" pitchFamily="34" charset="0"/>
              </a:rPr>
              <a:t>Такие изделия идут в продажу или дальнейшее производство.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800" dirty="0">
              <a:latin typeface="+mn-lt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>
                <a:latin typeface="+mn-lt"/>
                <a:cs typeface="Calibri" panose="020F0502020204030204" pitchFamily="34" charset="0"/>
              </a:rPr>
              <a:t>Изделия, для которых отклонения превышают допуск, считаются бракованными.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ru-RU" altLang="ru-RU" sz="2800" dirty="0">
                <a:latin typeface="+mn-lt"/>
                <a:cs typeface="Calibri" panose="020F0502020204030204" pitchFamily="34" charset="0"/>
              </a:rPr>
              <a:t>Вес шоколадного батончика отличается от номинальной массы  50г 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ru-RU" altLang="ru-RU" sz="2800" dirty="0">
                <a:latin typeface="+mn-lt"/>
                <a:cs typeface="Calibri" panose="020F0502020204030204" pitchFamily="34" charset="0"/>
              </a:rPr>
              <a:t>(на обертке написано), при взвешивании отличается на 1, 5 грамма.</a:t>
            </a:r>
            <a:endParaRPr lang="ru-RU" altLang="ru-RU" sz="2800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10532224" cy="57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  <a:ea typeface="Times New Roman"/>
              </a:rPr>
              <a:t>Примеры случайной изменчивости Пример 3</a:t>
            </a:r>
          </a:p>
        </p:txBody>
      </p:sp>
    </p:spTree>
    <p:extLst>
      <p:ext uri="{BB962C8B-B14F-4D97-AF65-F5344CB8AC3E}">
        <p14:creationId xmlns:p14="http://schemas.microsoft.com/office/powerpoint/2010/main" val="94552954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8229600" cy="631767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66FF"/>
                </a:solidFill>
                <a:latin typeface="+mn-lt"/>
                <a:ea typeface="Times New Roman"/>
              </a:rPr>
              <a:t>Выводы и итоги урока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8968" y="889233"/>
            <a:ext cx="10158152" cy="5545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В жизни в основном мы имеем дело с изменчивыми величинами. Чаще всего причины изменчивости известны лишь частично. Поэтому мы говорим о случайной изменчивости. Изменчивость проявляется повсеместно: в биологии, в производстве товаров и даже в повседневной жизни. В производстве или при измерениях изменчивость часто связана с проявлением ошибок или отклонений: систематических и случайных. Систематическая ошибка не создает разброса данных, но приводит к значительному отличию среднего значения от номинального (массы, объема, напряжения в сети и т.п.). Случайные ошибки разнонаправлены – они дают отклонения то в меньшую, то в большую сторону, компенсируя друг друга. Поэтому случайные ошибки создают рассеивание значений, но мало влияют на среднее.</a:t>
            </a:r>
          </a:p>
        </p:txBody>
      </p:sp>
    </p:spTree>
    <p:extLst>
      <p:ext uri="{BB962C8B-B14F-4D97-AF65-F5344CB8AC3E}">
        <p14:creationId xmlns:p14="http://schemas.microsoft.com/office/powerpoint/2010/main" val="2811011876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906011" y="899611"/>
            <a:ext cx="10780794" cy="50587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marL="0" indent="0" algn="just">
              <a:buNone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П.11 стр. 48</a:t>
            </a:r>
          </a:p>
          <a:p>
            <a:pPr marL="0" indent="0">
              <a:buNone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Ответьте на вопросы после параграфа</a:t>
            </a:r>
          </a:p>
          <a:p>
            <a:pPr marL="0" indent="0">
              <a:buNone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87, 88, 89, 90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68961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97CFE90-51A8-4AA4-9F94-4D32C640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857395" cy="595170"/>
          </a:xfrm>
        </p:spPr>
        <p:txBody>
          <a:bodyPr>
            <a:noAutofit/>
          </a:bodyPr>
          <a:lstStyle/>
          <a:p>
            <a:pPr marR="858520"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  <a:ea typeface="Times New Roman"/>
              </a:rPr>
              <a:t>Повторение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0946" y="523783"/>
            <a:ext cx="107234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Дан числовой ряд 12,2,11,4,6,10,4. </a:t>
            </a:r>
          </a:p>
          <a:p>
            <a:pPr algn="just"/>
            <a:r>
              <a:rPr lang="ru-RU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Найдите:   </a:t>
            </a:r>
          </a:p>
          <a:p>
            <a:pPr algn="just"/>
            <a:r>
              <a:rPr lang="ru-RU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а) среднее арифметическое ряда:</a:t>
            </a:r>
          </a:p>
          <a:p>
            <a:pPr algn="just"/>
            <a:r>
              <a:rPr lang="ru-RU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б) размах:</a:t>
            </a:r>
          </a:p>
          <a:p>
            <a:pPr algn="just"/>
            <a:r>
              <a:rPr lang="ru-RU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в) моду:</a:t>
            </a:r>
          </a:p>
          <a:p>
            <a:pPr algn="just"/>
            <a:r>
              <a:rPr lang="ru-RU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г) медиану ряда: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14890" y="3434450"/>
            <a:ext cx="70352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u="sng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Решение</a:t>
            </a:r>
            <a:r>
              <a:rPr lang="ru-RU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ru-RU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Упорядочим числа: </a:t>
            </a:r>
          </a:p>
          <a:p>
            <a:pPr algn="just"/>
            <a:r>
              <a:rPr lang="ru-RU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а) Среднее арифметическое =</a:t>
            </a:r>
          </a:p>
          <a:p>
            <a:pPr algn="just"/>
            <a:r>
              <a:rPr lang="ru-RU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б) Размах ряда =</a:t>
            </a:r>
          </a:p>
          <a:p>
            <a:pPr algn="just"/>
            <a:r>
              <a:rPr lang="ru-RU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в) Мода ряда =</a:t>
            </a:r>
          </a:p>
          <a:p>
            <a:pPr algn="just"/>
            <a:r>
              <a:rPr lang="ru-RU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г)  Медиана ряда=</a:t>
            </a:r>
          </a:p>
        </p:txBody>
      </p:sp>
    </p:spTree>
    <p:extLst>
      <p:ext uri="{BB962C8B-B14F-4D97-AF65-F5344CB8AC3E}">
        <p14:creationId xmlns:p14="http://schemas.microsoft.com/office/powerpoint/2010/main" val="8066752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731025" y="3890355"/>
            <a:ext cx="9574283" cy="2780262"/>
          </a:xfrm>
          <a:prstGeom prst="horizontalScroll">
            <a:avLst/>
          </a:prstGeom>
          <a:solidFill>
            <a:schemeClr val="accent4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97CFE90-51A8-4AA4-9F94-4D32C640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89273" cy="566605"/>
          </a:xfrm>
        </p:spPr>
        <p:txBody>
          <a:bodyPr>
            <a:noAutofit/>
          </a:bodyPr>
          <a:lstStyle/>
          <a:p>
            <a:pPr marR="858520"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  <a:ea typeface="Times New Roman"/>
              </a:rPr>
              <a:t>Случайная изменчивость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371" y="4355869"/>
            <a:ext cx="9168937" cy="1982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66FF"/>
                </a:solidFill>
                <a:ea typeface="Times New Roman"/>
              </a:rPr>
              <a:t>Случайная изменчивость </a:t>
            </a:r>
            <a:r>
              <a:rPr lang="ru-RU" sz="3200" dirty="0">
                <a:ea typeface="Times New Roman"/>
              </a:rPr>
              <a:t>– непостоянство величины,</a:t>
            </a:r>
            <a:r>
              <a:rPr lang="ru-RU" sz="3200" spc="5" dirty="0">
                <a:ea typeface="Times New Roman"/>
              </a:rPr>
              <a:t> </a:t>
            </a:r>
            <a:r>
              <a:rPr lang="ru-RU" sz="3200" spc="-5" dirty="0">
                <a:ea typeface="Times New Roman"/>
              </a:rPr>
              <a:t>обусловленное</a:t>
            </a:r>
            <a:r>
              <a:rPr lang="ru-RU" sz="3200" spc="-85" dirty="0">
                <a:ea typeface="Times New Roman"/>
              </a:rPr>
              <a:t> </a:t>
            </a:r>
            <a:r>
              <a:rPr lang="ru-RU" sz="3200" spc="-5" dirty="0">
                <a:ea typeface="Times New Roman"/>
              </a:rPr>
              <a:t>действием</a:t>
            </a:r>
            <a:r>
              <a:rPr lang="ru-RU" sz="3200" spc="-80" dirty="0">
                <a:ea typeface="Times New Roman"/>
              </a:rPr>
              <a:t> </a:t>
            </a:r>
            <a:r>
              <a:rPr lang="ru-RU" sz="3200" dirty="0">
                <a:ea typeface="Times New Roman"/>
              </a:rPr>
              <a:t>случайных</a:t>
            </a:r>
            <a:r>
              <a:rPr lang="ru-RU" sz="3200" spc="-70" dirty="0">
                <a:ea typeface="Times New Roman"/>
              </a:rPr>
              <a:t> </a:t>
            </a:r>
            <a:r>
              <a:rPr lang="ru-RU" sz="3200" dirty="0">
                <a:ea typeface="Times New Roman"/>
              </a:rPr>
              <a:t>причин</a:t>
            </a:r>
            <a:r>
              <a:rPr lang="ru-RU" sz="3200" spc="-75" dirty="0">
                <a:ea typeface="Times New Roman"/>
              </a:rPr>
              <a:t> </a:t>
            </a:r>
            <a:r>
              <a:rPr lang="ru-RU" sz="3200" dirty="0">
                <a:ea typeface="Times New Roman"/>
              </a:rPr>
              <a:t>(факторов),</a:t>
            </a:r>
            <a:r>
              <a:rPr lang="ru-RU" sz="3200" spc="-85" dirty="0">
                <a:ea typeface="Times New Roman"/>
              </a:rPr>
              <a:t> </a:t>
            </a:r>
            <a:r>
              <a:rPr lang="ru-RU" sz="3200" dirty="0">
                <a:ea typeface="Times New Roman"/>
              </a:rPr>
              <a:t>часть</a:t>
            </a:r>
            <a:r>
              <a:rPr lang="ru-RU" sz="3200" spc="-85" dirty="0">
                <a:ea typeface="Times New Roman"/>
              </a:rPr>
              <a:t> </a:t>
            </a:r>
            <a:r>
              <a:rPr lang="ru-RU" sz="3200" dirty="0">
                <a:ea typeface="Times New Roman"/>
              </a:rPr>
              <a:t>из</a:t>
            </a:r>
            <a:r>
              <a:rPr lang="ru-RU" sz="3200" spc="-70" dirty="0">
                <a:ea typeface="Times New Roman"/>
              </a:rPr>
              <a:t> </a:t>
            </a:r>
            <a:r>
              <a:rPr lang="ru-RU" sz="3200" dirty="0">
                <a:ea typeface="Times New Roman"/>
              </a:rPr>
              <a:t>которых</a:t>
            </a:r>
            <a:r>
              <a:rPr lang="ru-RU" sz="3200" spc="-80" dirty="0">
                <a:ea typeface="Times New Roman"/>
              </a:rPr>
              <a:t> </a:t>
            </a:r>
            <a:r>
              <a:rPr lang="ru-RU" sz="3200" dirty="0">
                <a:ea typeface="Times New Roman"/>
              </a:rPr>
              <a:t>может</a:t>
            </a:r>
            <a:r>
              <a:rPr lang="ru-RU" sz="3200" spc="-10" dirty="0">
                <a:ea typeface="Times New Roman"/>
              </a:rPr>
              <a:t> </a:t>
            </a:r>
            <a:r>
              <a:rPr lang="ru-RU" sz="3200" dirty="0">
                <a:ea typeface="Times New Roman"/>
              </a:rPr>
              <a:t>быть неизвестна.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97CFE90-51A8-4AA4-9F94-4D32C640B610}"/>
              </a:ext>
            </a:extLst>
          </p:cNvPr>
          <p:cNvSpPr txBox="1">
            <a:spLocks/>
          </p:cNvSpPr>
          <p:nvPr/>
        </p:nvSpPr>
        <p:spPr>
          <a:xfrm>
            <a:off x="124691" y="723014"/>
            <a:ext cx="10640291" cy="3167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90170" marR="141605" indent="448945" algn="l">
              <a:lnSpc>
                <a:spcPct val="98000"/>
              </a:lnSpc>
              <a:spcBef>
                <a:spcPts val="5"/>
              </a:spcBef>
            </a:pP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Величины,</a:t>
            </a:r>
            <a:r>
              <a:rPr lang="ru-RU" sz="2800" b="0" spc="-7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с</a:t>
            </a:r>
            <a:r>
              <a:rPr lang="ru-RU" sz="2800" b="0" spc="-75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которыми</a:t>
            </a:r>
            <a:r>
              <a:rPr lang="ru-RU" sz="2800" b="0" spc="-75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мы</a:t>
            </a:r>
            <a:r>
              <a:rPr lang="ru-RU" sz="2800" b="0" spc="-75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имеем</a:t>
            </a:r>
            <a:r>
              <a:rPr lang="ru-RU" sz="2800" b="0" spc="-75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дело</a:t>
            </a:r>
            <a:r>
              <a:rPr lang="ru-RU" sz="2800" b="0" spc="-65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в</a:t>
            </a:r>
            <a:r>
              <a:rPr lang="ru-RU" sz="2800" b="0" spc="-75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жизни,</a:t>
            </a:r>
            <a:r>
              <a:rPr lang="ru-RU" sz="2800" b="0" spc="-65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как</a:t>
            </a:r>
            <a:r>
              <a:rPr lang="ru-RU" sz="2800" b="0" spc="-75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правило,</a:t>
            </a:r>
            <a:r>
              <a:rPr lang="ru-RU" sz="2800" b="0" spc="-75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изменчивы.</a:t>
            </a:r>
            <a:r>
              <a:rPr lang="ru-RU" sz="2800" b="0" spc="-34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</a:p>
          <a:p>
            <a:pPr marL="90170" marR="141605" indent="448945" algn="l">
              <a:lnSpc>
                <a:spcPct val="98000"/>
              </a:lnSpc>
              <a:spcBef>
                <a:spcPts val="5"/>
              </a:spcBef>
            </a:pP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Изменчивой величиной является время пути от дома до школы каждого</a:t>
            </a:r>
            <a:r>
              <a:rPr lang="ru-RU" sz="2800" b="0" spc="-335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школьника,</a:t>
            </a:r>
            <a:r>
              <a:rPr lang="ru-RU" sz="2800" b="0" spc="-45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курс</a:t>
            </a:r>
            <a:r>
              <a:rPr lang="ru-RU" sz="2800" b="0" spc="-35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валюты,</a:t>
            </a:r>
            <a:r>
              <a:rPr lang="ru-RU" sz="2800" b="0" spc="-4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вес</a:t>
            </a:r>
            <a:r>
              <a:rPr lang="ru-RU" sz="2800" b="0" spc="-45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плитки</a:t>
            </a:r>
            <a:r>
              <a:rPr lang="ru-RU" sz="2800" b="0" spc="-35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шоколада,</a:t>
            </a:r>
            <a:r>
              <a:rPr lang="ru-RU" sz="2800" b="0" spc="-35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температура</a:t>
            </a:r>
            <a:r>
              <a:rPr lang="ru-RU" sz="2800" b="0" spc="-5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воздуха</a:t>
            </a:r>
            <a:r>
              <a:rPr lang="ru-RU" sz="2800" b="0" spc="-45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и</a:t>
            </a:r>
            <a:r>
              <a:rPr lang="ru-RU" sz="2800" b="0" spc="-4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так</a:t>
            </a:r>
            <a:r>
              <a:rPr lang="ru-RU" sz="2800" b="0" spc="-5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 </a:t>
            </a:r>
            <a:r>
              <a:rPr lang="ru-RU" sz="2800" b="0" dirty="0">
                <a:solidFill>
                  <a:schemeClr val="tx1"/>
                </a:solidFill>
                <a:effectLst/>
                <a:latin typeface="+mn-lt"/>
                <a:ea typeface="Times New Roman"/>
              </a:rPr>
              <a:t>далее. Причины изменчивости чаще всего известны нам лишь частично или неизвестны вовсе. Поэтому, говоря об изменчивости, часто добавляют прилагательное «случайная». </a:t>
            </a:r>
          </a:p>
        </p:txBody>
      </p:sp>
    </p:spTree>
    <p:extLst>
      <p:ext uri="{BB962C8B-B14F-4D97-AF65-F5344CB8AC3E}">
        <p14:creationId xmlns:p14="http://schemas.microsoft.com/office/powerpoint/2010/main" val="748318422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501" y="701751"/>
            <a:ext cx="10548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На рис. 1 показаны авиарейсы Москва — Санкт-Петербург с одного</a:t>
            </a:r>
            <a:r>
              <a:rPr lang="ru-RU" sz="2400" spc="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из</a:t>
            </a:r>
            <a:r>
              <a:rPr lang="ru-RU" sz="2400" spc="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сайтов.</a:t>
            </a:r>
            <a:r>
              <a:rPr lang="ru-RU" sz="2400" spc="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Продолжительность</a:t>
            </a:r>
            <a:r>
              <a:rPr lang="ru-RU" sz="2400" spc="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разных</a:t>
            </a:r>
            <a:r>
              <a:rPr lang="ru-RU" sz="2400" spc="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рейсов</a:t>
            </a:r>
            <a:r>
              <a:rPr lang="ru-RU" sz="2400" spc="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(время</a:t>
            </a:r>
            <a:r>
              <a:rPr lang="ru-RU" sz="2400" spc="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</a:t>
            </a:r>
            <a:r>
              <a:rPr lang="ru-RU" sz="2400" spc="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пути)</a:t>
            </a:r>
            <a:r>
              <a:rPr lang="ru-RU" sz="2400" spc="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существенно отличается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1869" y="2373657"/>
            <a:ext cx="3669715" cy="41528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45416" y="1678814"/>
            <a:ext cx="5040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Рис.</a:t>
            </a:r>
            <a:r>
              <a:rPr lang="ru-RU" sz="2400" spc="-2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1.</a:t>
            </a:r>
            <a:r>
              <a:rPr lang="ru-RU" sz="2400" spc="-1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Рейсы</a:t>
            </a:r>
            <a:r>
              <a:rPr lang="ru-RU" sz="2400" spc="-2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Москва</a:t>
            </a:r>
            <a:r>
              <a:rPr lang="ru-RU" sz="2400" spc="-1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–</a:t>
            </a:r>
            <a:r>
              <a:rPr lang="ru-RU" sz="2400" spc="-1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С.-Петербург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97711" y="2757290"/>
            <a:ext cx="5906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Рис.</a:t>
            </a:r>
            <a:r>
              <a:rPr lang="ru-RU" sz="2400" spc="-1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2.</a:t>
            </a:r>
            <a:r>
              <a:rPr lang="ru-RU" sz="2400" spc="-1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Разные</a:t>
            </a:r>
            <a:r>
              <a:rPr lang="ru-RU" sz="2400" spc="-1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траектории</a:t>
            </a:r>
            <a:r>
              <a:rPr lang="ru-RU" sz="2400" spc="-2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полета</a:t>
            </a:r>
            <a:r>
              <a:rPr lang="ru-RU" sz="2400" spc="-1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самолёта</a:t>
            </a:r>
            <a:r>
              <a:rPr lang="ru-RU" sz="2400" spc="-1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по</a:t>
            </a:r>
            <a:r>
              <a:rPr lang="ru-RU" sz="2400" spc="-1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маршруту</a:t>
            </a:r>
            <a:r>
              <a:rPr lang="ru-RU" sz="2400" spc="-1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Внуково –</a:t>
            </a:r>
            <a:r>
              <a:rPr lang="ru-RU" sz="2400" spc="-15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Пулково</a:t>
            </a:r>
          </a:p>
        </p:txBody>
      </p:sp>
      <p:pic>
        <p:nvPicPr>
          <p:cNvPr id="12" name="image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2920" y="3744940"/>
            <a:ext cx="5018568" cy="2171700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-1" y="26205"/>
            <a:ext cx="11612881" cy="61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858520" algn="l">
              <a:spcBef>
                <a:spcPts val="0"/>
              </a:spcBef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  <a:ea typeface="Times New Roman"/>
              </a:rPr>
              <a:t>Примеры случайной изменчивости </a:t>
            </a:r>
            <a:r>
              <a:rPr lang="ru-RU" sz="4000" dirty="0">
                <a:solidFill>
                  <a:srgbClr val="0066FF"/>
                </a:solidFill>
                <a:latin typeface="+mn-lt"/>
                <a:ea typeface="Times New Roman"/>
              </a:rPr>
              <a:t>Пример 1.</a:t>
            </a:r>
            <a:endParaRPr lang="ru-RU" altLang="ru-RU" sz="4000" dirty="0">
              <a:solidFill>
                <a:srgbClr val="0066FF"/>
              </a:solidFill>
              <a:latin typeface="+mn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6999455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6721"/>
            <a:ext cx="10914610" cy="1904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России номинальное напряжение в бытовых электросетях 220 В. Возьмем бытовой вольтметр и будем измерять напряжение в розетке через каждые 10–15 секунд на протяжении нескольких минут. </a:t>
            </a:r>
          </a:p>
          <a:p>
            <a:pPr marL="0" indent="0">
              <a:buNone/>
            </a:pPr>
            <a:r>
              <a:rPr lang="ru-RU" sz="2000" dirty="0"/>
              <a:t>Получается набор данных (см. таблицу).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1" y="27499"/>
            <a:ext cx="11371812" cy="59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858520" algn="l">
              <a:spcBef>
                <a:spcPts val="0"/>
              </a:spcBef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  <a:ea typeface="Times New Roman"/>
              </a:rPr>
              <a:t>Примеры случайной изменчивости  Пример 2</a:t>
            </a:r>
          </a:p>
        </p:txBody>
      </p:sp>
      <p:sp>
        <p:nvSpPr>
          <p:cNvPr id="9" name="Rectangle 161"/>
          <p:cNvSpPr>
            <a:spLocks noChangeArrowheads="1"/>
          </p:cNvSpPr>
          <p:nvPr/>
        </p:nvSpPr>
        <p:spPr bwMode="auto">
          <a:xfrm>
            <a:off x="2218633" y="586111"/>
            <a:ext cx="7343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Колебания напряжения в бытовых электрических сетях </a:t>
            </a:r>
          </a:p>
        </p:txBody>
      </p:sp>
      <p:graphicFrame>
        <p:nvGraphicFramePr>
          <p:cNvPr id="10" name="Group 1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53181"/>
              </p:ext>
            </p:extLst>
          </p:nvPr>
        </p:nvGraphicFramePr>
        <p:xfrm>
          <a:off x="4814914" y="1793104"/>
          <a:ext cx="4096860" cy="1676400"/>
        </p:xfrm>
        <a:graphic>
          <a:graphicData uri="http://schemas.openxmlformats.org/drawingml/2006/table">
            <a:tbl>
              <a:tblPr/>
              <a:tblGrid>
                <a:gridCol w="82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1861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225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227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225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228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225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867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228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218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217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218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220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867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223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225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216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222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224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867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220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218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221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220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216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39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214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219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231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228 В,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600" dirty="0">
                          <a:effectLst/>
                          <a:latin typeface="Calibri" panose="020F0502020204030204" pitchFamily="34" charset="0"/>
                        </a:rPr>
                        <a:t>227 В.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162" descr="56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585" y="1925776"/>
            <a:ext cx="2077651" cy="155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8" y="2409919"/>
            <a:ext cx="1262283" cy="155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2"/>
          <p:cNvSpPr txBox="1">
            <a:spLocks noChangeArrowheads="1"/>
          </p:cNvSpPr>
          <p:nvPr/>
        </p:nvSpPr>
        <p:spPr bwMode="auto">
          <a:xfrm>
            <a:off x="1570241" y="3724102"/>
            <a:ext cx="1061924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 Заметим, что  в измерениях напряжения последняя цифра все время изменяется на  две-три единицы. Поэтому  берут среднее значение быстро меняющихся показаний вольтметра.  Оно редко равно 220.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 Напряжение сети понижается в моменты, когда в квартире или в доме включаются дополнительные электрические приборы.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Моменты включения и выключения электроприборов являются случайными и приводят к случайной изменчивости напряжения.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Электрические приборы при небольших отклонениях напряжения от 220 работают исправно, а при значительных колебаниях напряжения могут прийти в негодность. </a:t>
            </a:r>
          </a:p>
        </p:txBody>
      </p:sp>
    </p:spTree>
    <p:extLst>
      <p:ext uri="{BB962C8B-B14F-4D97-AF65-F5344CB8AC3E}">
        <p14:creationId xmlns:p14="http://schemas.microsoft.com/office/powerpoint/2010/main" val="3714441924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8959" y="4929718"/>
            <a:ext cx="10319433" cy="1928282"/>
          </a:xfrm>
        </p:spPr>
        <p:txBody>
          <a:bodyPr>
            <a:noAutofit/>
          </a:bodyPr>
          <a:lstStyle/>
          <a:p>
            <a:pPr marL="457200" indent="-457200" fontAlgn="base">
              <a:spcAft>
                <a:spcPct val="0"/>
              </a:spcAft>
              <a:buClr>
                <a:srgbClr val="31B6FD"/>
              </a:buClr>
              <a:buSzPct val="100000"/>
              <a:buFont typeface="+mj-lt"/>
              <a:buAutoNum type="arabicPeriod"/>
            </a:pPr>
            <a:r>
              <a:rPr lang="ru-RU" altLang="ru-RU" sz="2400" dirty="0"/>
              <a:t>Найдите минимальное значение</a:t>
            </a:r>
          </a:p>
          <a:p>
            <a:pPr marL="457200" indent="-457200" fontAlgn="base">
              <a:spcAft>
                <a:spcPct val="0"/>
              </a:spcAft>
              <a:buClr>
                <a:srgbClr val="31B6FD"/>
              </a:buClr>
              <a:buSzPct val="100000"/>
              <a:buFont typeface="+mj-lt"/>
              <a:buAutoNum type="arabicPeriod"/>
            </a:pPr>
            <a:r>
              <a:rPr lang="ru-RU" altLang="ru-RU" sz="2400" dirty="0"/>
              <a:t>Найдите максимальное значение</a:t>
            </a:r>
          </a:p>
          <a:p>
            <a:pPr marL="457200" indent="-457200" fontAlgn="base">
              <a:spcAft>
                <a:spcPct val="0"/>
              </a:spcAft>
              <a:buClr>
                <a:srgbClr val="31B6FD"/>
              </a:buClr>
              <a:buSzPct val="100000"/>
              <a:buFont typeface="+mj-lt"/>
              <a:buAutoNum type="arabicPeriod"/>
            </a:pPr>
            <a:r>
              <a:rPr lang="ru-RU" altLang="ru-RU" sz="2400" dirty="0"/>
              <a:t>Найдите среднее значение</a:t>
            </a:r>
          </a:p>
          <a:p>
            <a:pPr marL="457200" indent="-457200" fontAlgn="base">
              <a:spcAft>
                <a:spcPct val="0"/>
              </a:spcAft>
              <a:buClr>
                <a:srgbClr val="31B6FD"/>
              </a:buClr>
              <a:buSzPct val="100000"/>
              <a:buFont typeface="+mj-lt"/>
              <a:buAutoNum type="arabicPeriod"/>
            </a:pPr>
            <a:r>
              <a:rPr lang="ru-RU" altLang="ru-RU" sz="2400" dirty="0"/>
              <a:t>Найдите частоту случаев, когда напряжение в сети больше номинального.</a:t>
            </a:r>
          </a:p>
          <a:p>
            <a:pPr marL="273050" indent="-273050" fontAlgn="base">
              <a:spcAft>
                <a:spcPct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altLang="ru-RU" sz="2400" dirty="0"/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4" name="Group 1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569292"/>
              </p:ext>
            </p:extLst>
          </p:nvPr>
        </p:nvGraphicFramePr>
        <p:xfrm>
          <a:off x="2264026" y="1806624"/>
          <a:ext cx="6666617" cy="2948835"/>
        </p:xfrm>
        <a:graphic>
          <a:graphicData uri="http://schemas.openxmlformats.org/drawingml/2006/table">
            <a:tbl>
              <a:tblPr/>
              <a:tblGrid>
                <a:gridCol w="1334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9767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 dirty="0">
                          <a:effectLst/>
                          <a:latin typeface="+mn-lt"/>
                        </a:rPr>
                        <a:t>225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>
                          <a:effectLst/>
                          <a:latin typeface="+mn-lt"/>
                        </a:rPr>
                        <a:t>227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 dirty="0">
                          <a:effectLst/>
                          <a:latin typeface="+mn-lt"/>
                        </a:rPr>
                        <a:t>225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 dirty="0">
                          <a:effectLst/>
                          <a:latin typeface="+mn-lt"/>
                        </a:rPr>
                        <a:t>228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>
                          <a:effectLst/>
                          <a:latin typeface="+mn-lt"/>
                        </a:rPr>
                        <a:t>225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67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>
                          <a:effectLst/>
                          <a:latin typeface="+mn-lt"/>
                        </a:rPr>
                        <a:t>228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 dirty="0">
                          <a:effectLst/>
                          <a:latin typeface="+mn-lt"/>
                        </a:rPr>
                        <a:t>218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>
                          <a:effectLst/>
                          <a:latin typeface="+mn-lt"/>
                        </a:rPr>
                        <a:t>217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>
                          <a:effectLst/>
                          <a:latin typeface="+mn-lt"/>
                        </a:rPr>
                        <a:t>218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>
                          <a:effectLst/>
                          <a:latin typeface="+mn-lt"/>
                        </a:rPr>
                        <a:t>220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67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>
                          <a:effectLst/>
                          <a:latin typeface="+mn-lt"/>
                        </a:rPr>
                        <a:t>223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>
                          <a:effectLst/>
                          <a:latin typeface="+mn-lt"/>
                        </a:rPr>
                        <a:t>225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 dirty="0">
                          <a:effectLst/>
                          <a:latin typeface="+mn-lt"/>
                        </a:rPr>
                        <a:t>216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>
                          <a:effectLst/>
                          <a:latin typeface="+mn-lt"/>
                        </a:rPr>
                        <a:t>222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>
                          <a:effectLst/>
                          <a:latin typeface="+mn-lt"/>
                        </a:rPr>
                        <a:t>224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767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>
                          <a:effectLst/>
                          <a:latin typeface="+mn-lt"/>
                        </a:rPr>
                        <a:t>220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>
                          <a:effectLst/>
                          <a:latin typeface="+mn-lt"/>
                        </a:rPr>
                        <a:t>218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 dirty="0">
                          <a:effectLst/>
                          <a:latin typeface="+mn-lt"/>
                        </a:rPr>
                        <a:t>221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 dirty="0">
                          <a:effectLst/>
                          <a:latin typeface="+mn-lt"/>
                        </a:rPr>
                        <a:t>220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 dirty="0">
                          <a:effectLst/>
                          <a:latin typeface="+mn-lt"/>
                        </a:rPr>
                        <a:t>216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767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>
                          <a:effectLst/>
                          <a:latin typeface="+mn-lt"/>
                        </a:rPr>
                        <a:t>214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>
                          <a:effectLst/>
                          <a:latin typeface="+mn-lt"/>
                        </a:rPr>
                        <a:t>219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 dirty="0">
                          <a:effectLst/>
                          <a:latin typeface="+mn-lt"/>
                        </a:rPr>
                        <a:t>231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>
                          <a:effectLst/>
                          <a:latin typeface="+mn-lt"/>
                        </a:rPr>
                        <a:t>228 В,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400" dirty="0">
                          <a:effectLst/>
                          <a:latin typeface="+mn-lt"/>
                        </a:rPr>
                        <a:t>227 В.</a:t>
                      </a:r>
                    </a:p>
                  </a:txBody>
                  <a:tcPr marL="91431" marR="91431" marT="45716" marB="45716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61"/>
          <p:cNvSpPr>
            <a:spLocks noChangeArrowheads="1"/>
          </p:cNvSpPr>
          <p:nvPr/>
        </p:nvSpPr>
        <p:spPr bwMode="auto">
          <a:xfrm>
            <a:off x="1210320" y="308926"/>
            <a:ext cx="863194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400" dirty="0">
              <a:latin typeface="+mn-lt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dirty="0">
                <a:latin typeface="+mn-lt"/>
                <a:cs typeface="Calibri" panose="020F0502020204030204" pitchFamily="34" charset="0"/>
              </a:rPr>
              <a:t>Выполним задание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dirty="0">
                <a:latin typeface="+mn-lt"/>
                <a:cs typeface="Calibri" panose="020F0502020204030204" pitchFamily="34" charset="0"/>
              </a:rPr>
              <a:t>Колебания напряжения в бытовых электрических сетях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7508"/>
            <a:ext cx="11438313" cy="59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R="858520" fontAlgn="base">
              <a:spcBef>
                <a:spcPts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ea typeface="Times New Roman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b="0" dirty="0">
                <a:latin typeface="Calibri" panose="020F0502020204030204" pitchFamily="34" charset="0"/>
              </a:rPr>
              <a:t>Примеры случайной изменчивости  Пример 2</a:t>
            </a:r>
          </a:p>
        </p:txBody>
      </p:sp>
    </p:spTree>
    <p:extLst>
      <p:ext uri="{BB962C8B-B14F-4D97-AF65-F5344CB8AC3E}">
        <p14:creationId xmlns:p14="http://schemas.microsoft.com/office/powerpoint/2010/main" val="748318422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088" y="590203"/>
            <a:ext cx="9958647" cy="61680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Массовое производство. </a:t>
            </a:r>
          </a:p>
          <a:p>
            <a:pPr marL="0" indent="0" algn="just">
              <a:buNone/>
            </a:pPr>
            <a:r>
              <a:rPr lang="ru-RU" dirty="0"/>
              <a:t>На упаковках продуктовых товаров всегда указывается номинальная масса (например, пачка сливочного масла – обычно – 200 г, шоколадный батончик – 50 г) или номинальный объём (молоко – 1 л, шампунь – 280 мл). Это совсем не значит, что масса (или объём) будет в точности соответствовать номиналу. </a:t>
            </a:r>
          </a:p>
          <a:p>
            <a:pPr marL="0" indent="0" algn="just">
              <a:buNone/>
            </a:pPr>
            <a:r>
              <a:rPr lang="ru-RU" dirty="0"/>
              <a:t>Количество товара в упаковке – величина, подверженная случайной изменчивости. Отклонения от нормы происходят из-за износа и плохой настройки оборудования, неоднородности сырья и множества других факторов. </a:t>
            </a:r>
          </a:p>
          <a:p>
            <a:pPr marL="0" indent="0" algn="just">
              <a:buNone/>
            </a:pPr>
            <a:r>
              <a:rPr lang="ru-RU" b="1" dirty="0"/>
              <a:t>Номинальная масса – значение, к которому стремится производство. </a:t>
            </a:r>
            <a:r>
              <a:rPr lang="ru-RU" b="1" i="1" dirty="0"/>
              <a:t>Товар, имеющий массу, сильно отличающуюся от номинала, считается бракованным. </a:t>
            </a:r>
          </a:p>
          <a:p>
            <a:pPr marL="0" indent="0" algn="just">
              <a:buNone/>
            </a:pPr>
            <a:r>
              <a:rPr lang="ru-RU" dirty="0"/>
              <a:t>Допустимое отклонение зависит от типа товара, а также от принятых стандартов качества на производстве.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-1"/>
            <a:ext cx="10532224" cy="59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  <a:ea typeface="Times New Roman"/>
              </a:rPr>
              <a:t>Примеры случайной изменчивости Пример 3</a:t>
            </a:r>
          </a:p>
        </p:txBody>
      </p:sp>
    </p:spTree>
    <p:extLst>
      <p:ext uri="{BB962C8B-B14F-4D97-AF65-F5344CB8AC3E}">
        <p14:creationId xmlns:p14="http://schemas.microsoft.com/office/powerpoint/2010/main" val="748318422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1"/>
          <p:cNvSpPr>
            <a:spLocks noChangeArrowheads="1"/>
          </p:cNvSpPr>
          <p:nvPr/>
        </p:nvSpPr>
        <p:spPr bwMode="auto">
          <a:xfrm>
            <a:off x="950137" y="150276"/>
            <a:ext cx="863194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400" dirty="0">
              <a:latin typeface="+mn-lt"/>
              <a:cs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4000" dirty="0">
                <a:latin typeface="+mn-lt"/>
                <a:cs typeface="Calibri" panose="020F0502020204030204" pitchFamily="34" charset="0"/>
              </a:rPr>
              <a:t>Выполним задание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dirty="0">
                <a:latin typeface="+mn-lt"/>
                <a:cs typeface="Calibri" panose="020F0502020204030204" pitchFamily="34" charset="0"/>
              </a:rPr>
              <a:t>Массовое производство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" y="1"/>
            <a:ext cx="11878888" cy="71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FF"/>
                </a:solidFill>
                <a:ea typeface="Times New Roman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altLang="ru-RU" b="0" dirty="0">
                <a:latin typeface="Calibri" panose="020F0502020204030204" pitchFamily="34" charset="0"/>
              </a:rPr>
              <a:t>Примеры случайной изменчивости Пример 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732" y="1596826"/>
            <a:ext cx="107926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обертке обычного шоколадного батончика написано, что его масса 50 граммов. Это — номинальная масса или номинальный вес. Ребята купили десять батончиков и взвесили их. Они получили следующие 10 значений (в граммах):</a:t>
            </a:r>
          </a:p>
          <a:p>
            <a:r>
              <a:rPr lang="ru-RU" sz="200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49,1; 50,0; 49,7; 50,5; 48,1; 50,3; 49,7; 51,6; 49,8; 50,1.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Только один батончик весил в точности 50 г. Чтобы понять, всегда ли наблюдается такое явление, ребята купили и взвесили еще одну партию из десяти батончиков. Вот какие значения (в граммах) они получили для второй партии:</a:t>
            </a:r>
          </a:p>
          <a:p>
            <a:r>
              <a:rPr lang="ru-RU" sz="2000" b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49,7; 48,8; 51,4; 49,1; 49,6; 50,9; 48,5; 52,0; 50,7; 50,6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6167" y="4064922"/>
            <a:ext cx="10332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Найдите наибольший и наименьший веса взвешенных шоколадных батончиков в партиях. 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Найдите размах веса батончика в партиях.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Найдите средний вес шоколадного батончика в каждой партии. Убедитесь, что средние веса батончиков в первой и второй партиях мало отличаются друг от друга и от номинального веса.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Сколько в каждой партии батончиков, вес которых превышает номинальный?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Сколько таких батончиков в обеих партиях?</a:t>
            </a:r>
          </a:p>
          <a:p>
            <a:pPr>
              <a:buFont typeface="+mj-lt"/>
              <a:buAutoNum type="arabicPeriod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Какую долю (в %) они составляют в каждой партии, в обеих партиях?</a:t>
            </a:r>
          </a:p>
        </p:txBody>
      </p:sp>
    </p:spTree>
    <p:extLst>
      <p:ext uri="{BB962C8B-B14F-4D97-AF65-F5344CB8AC3E}">
        <p14:creationId xmlns:p14="http://schemas.microsoft.com/office/powerpoint/2010/main" val="1135901041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-1"/>
            <a:ext cx="10532224" cy="6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altLang="ru-RU" sz="4000" dirty="0">
                <a:solidFill>
                  <a:srgbClr val="0066FF"/>
                </a:solidFill>
                <a:latin typeface="+mn-lt"/>
                <a:ea typeface="Times New Roman"/>
              </a:rPr>
              <a:t>Примеры случайной изменчивости Пример 3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633550"/>
              </p:ext>
            </p:extLst>
          </p:nvPr>
        </p:nvGraphicFramePr>
        <p:xfrm>
          <a:off x="1031846" y="923240"/>
          <a:ext cx="10704348" cy="5396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1958">
                  <a:extLst>
                    <a:ext uri="{9D8B030D-6E8A-4147-A177-3AD203B41FA5}">
                      <a16:colId xmlns:a16="http://schemas.microsoft.com/office/drawing/2014/main" val="593544570"/>
                    </a:ext>
                  </a:extLst>
                </a:gridCol>
                <a:gridCol w="781239">
                  <a:extLst>
                    <a:ext uri="{9D8B030D-6E8A-4147-A177-3AD203B41FA5}">
                      <a16:colId xmlns:a16="http://schemas.microsoft.com/office/drawing/2014/main" val="2765941667"/>
                    </a:ext>
                  </a:extLst>
                </a:gridCol>
                <a:gridCol w="781239">
                  <a:extLst>
                    <a:ext uri="{9D8B030D-6E8A-4147-A177-3AD203B41FA5}">
                      <a16:colId xmlns:a16="http://schemas.microsoft.com/office/drawing/2014/main" val="338764053"/>
                    </a:ext>
                  </a:extLst>
                </a:gridCol>
                <a:gridCol w="781239">
                  <a:extLst>
                    <a:ext uri="{9D8B030D-6E8A-4147-A177-3AD203B41FA5}">
                      <a16:colId xmlns:a16="http://schemas.microsoft.com/office/drawing/2014/main" val="2479554484"/>
                    </a:ext>
                  </a:extLst>
                </a:gridCol>
                <a:gridCol w="781239">
                  <a:extLst>
                    <a:ext uri="{9D8B030D-6E8A-4147-A177-3AD203B41FA5}">
                      <a16:colId xmlns:a16="http://schemas.microsoft.com/office/drawing/2014/main" val="1779713113"/>
                    </a:ext>
                  </a:extLst>
                </a:gridCol>
                <a:gridCol w="781239">
                  <a:extLst>
                    <a:ext uri="{9D8B030D-6E8A-4147-A177-3AD203B41FA5}">
                      <a16:colId xmlns:a16="http://schemas.microsoft.com/office/drawing/2014/main" val="2635731737"/>
                    </a:ext>
                  </a:extLst>
                </a:gridCol>
                <a:gridCol w="781239">
                  <a:extLst>
                    <a:ext uri="{9D8B030D-6E8A-4147-A177-3AD203B41FA5}">
                      <a16:colId xmlns:a16="http://schemas.microsoft.com/office/drawing/2014/main" val="2957699754"/>
                    </a:ext>
                  </a:extLst>
                </a:gridCol>
                <a:gridCol w="781239">
                  <a:extLst>
                    <a:ext uri="{9D8B030D-6E8A-4147-A177-3AD203B41FA5}">
                      <a16:colId xmlns:a16="http://schemas.microsoft.com/office/drawing/2014/main" val="2055369075"/>
                    </a:ext>
                  </a:extLst>
                </a:gridCol>
                <a:gridCol w="781239">
                  <a:extLst>
                    <a:ext uri="{9D8B030D-6E8A-4147-A177-3AD203B41FA5}">
                      <a16:colId xmlns:a16="http://schemas.microsoft.com/office/drawing/2014/main" val="487647068"/>
                    </a:ext>
                  </a:extLst>
                </a:gridCol>
                <a:gridCol w="781239">
                  <a:extLst>
                    <a:ext uri="{9D8B030D-6E8A-4147-A177-3AD203B41FA5}">
                      <a16:colId xmlns:a16="http://schemas.microsoft.com/office/drawing/2014/main" val="2024131948"/>
                    </a:ext>
                  </a:extLst>
                </a:gridCol>
                <a:gridCol w="781239">
                  <a:extLst>
                    <a:ext uri="{9D8B030D-6E8A-4147-A177-3AD203B41FA5}">
                      <a16:colId xmlns:a16="http://schemas.microsoft.com/office/drawing/2014/main" val="1496735595"/>
                    </a:ext>
                  </a:extLst>
                </a:gridCol>
              </a:tblGrid>
              <a:tr h="22809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Вычислите все ячейки желтого цвета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718769"/>
                  </a:ext>
                </a:extLst>
              </a:tr>
              <a:tr h="2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Первая партия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49,1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49,7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50,5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48,1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50,3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49,7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51,6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49,8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50,1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1268254980"/>
                  </a:ext>
                </a:extLst>
              </a:tr>
              <a:tr h="2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Наименьшее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288919747"/>
                  </a:ext>
                </a:extLst>
              </a:tr>
              <a:tr h="2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Наибольшее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4199675269"/>
                  </a:ext>
                </a:extLst>
              </a:tr>
              <a:tr h="2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Размах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2375156990"/>
                  </a:ext>
                </a:extLst>
              </a:tr>
              <a:tr h="2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Отклонение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2027415659"/>
                  </a:ext>
                </a:extLst>
              </a:tr>
              <a:tr h="2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Средний вес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2696337566"/>
                  </a:ext>
                </a:extLst>
              </a:tr>
              <a:tr h="2642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Количество меньше номинала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3191549143"/>
                  </a:ext>
                </a:extLst>
              </a:tr>
              <a:tr h="2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Доля от всех батончиков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3127095709"/>
                  </a:ext>
                </a:extLst>
              </a:tr>
              <a:tr h="2992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Количество больше номинала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3228051573"/>
                  </a:ext>
                </a:extLst>
              </a:tr>
              <a:tr h="2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Доля от всех батончиков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638876563"/>
                  </a:ext>
                </a:extLst>
              </a:tr>
              <a:tr h="2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Вторая партия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49,7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48,8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51,4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49,1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49,6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50,9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48,5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50,7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50,6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326111293"/>
                  </a:ext>
                </a:extLst>
              </a:tr>
              <a:tr h="2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Наименьшее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10126742"/>
                  </a:ext>
                </a:extLst>
              </a:tr>
              <a:tr h="2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Наибольшее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3728955275"/>
                  </a:ext>
                </a:extLst>
              </a:tr>
              <a:tr h="2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Размах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3338222233"/>
                  </a:ext>
                </a:extLst>
              </a:tr>
              <a:tr h="2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Отклонение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3955685426"/>
                  </a:ext>
                </a:extLst>
              </a:tr>
              <a:tr h="2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Средний вес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104352466"/>
                  </a:ext>
                </a:extLst>
              </a:tr>
              <a:tr h="29505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Количество меньше номинала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1118490145"/>
                  </a:ext>
                </a:extLst>
              </a:tr>
              <a:tr h="2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Доля от всех батончиков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3708133586"/>
                  </a:ext>
                </a:extLst>
              </a:tr>
              <a:tr h="275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Количество больше номинала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958062859"/>
                  </a:ext>
                </a:extLst>
              </a:tr>
              <a:tr h="2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Доля от всех батончиков 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07" marR="6907" marT="6907" marB="0" anchor="b"/>
                </a:tc>
                <a:extLst>
                  <a:ext uri="{0D108BD9-81ED-4DB2-BD59-A6C34878D82A}">
                    <a16:rowId xmlns:a16="http://schemas.microsoft.com/office/drawing/2014/main" val="397631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901041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 ВиС</Template>
  <TotalTime>1025</TotalTime>
  <Words>1181</Words>
  <Application>Microsoft Office PowerPoint</Application>
  <PresentationFormat>Широкоэкранный</PresentationFormat>
  <Paragraphs>185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Symbol</vt:lpstr>
      <vt:lpstr>Wingdings</vt:lpstr>
      <vt:lpstr>Calibri</vt:lpstr>
      <vt:lpstr>Calibri Light</vt:lpstr>
      <vt:lpstr>Arial</vt:lpstr>
      <vt:lpstr>Моя ВиС</vt:lpstr>
      <vt:lpstr>Презентация PowerPoint</vt:lpstr>
      <vt:lpstr>Повторение</vt:lpstr>
      <vt:lpstr>Случайная изменчивость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и итоги урока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Случайная изменчивость (примеры)</dc:title>
  <dc:creator>AV</dc:creator>
  <cp:lastModifiedBy>AV-server</cp:lastModifiedBy>
  <cp:revision>144</cp:revision>
  <dcterms:created xsi:type="dcterms:W3CDTF">2019-01-21T19:43:40Z</dcterms:created>
  <dcterms:modified xsi:type="dcterms:W3CDTF">2025-12-01T12:54:10Z</dcterms:modified>
</cp:coreProperties>
</file>