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4151" r:id="rId1"/>
  </p:sldMasterIdLst>
  <p:sldIdLst>
    <p:sldId id="256" r:id="rId2"/>
    <p:sldId id="260" r:id="rId3"/>
    <p:sldId id="321" r:id="rId4"/>
    <p:sldId id="320" r:id="rId5"/>
    <p:sldId id="325" r:id="rId6"/>
    <p:sldId id="323" r:id="rId7"/>
    <p:sldId id="324" r:id="rId8"/>
    <p:sldId id="326" r:id="rId9"/>
    <p:sldId id="283" r:id="rId10"/>
    <p:sldId id="328" r:id="rId11"/>
    <p:sldId id="329" r:id="rId12"/>
    <p:sldId id="330" r:id="rId13"/>
    <p:sldId id="333" r:id="rId14"/>
    <p:sldId id="334" r:id="rId15"/>
    <p:sldId id="335" r:id="rId16"/>
    <p:sldId id="332" r:id="rId17"/>
  </p:sldIdLst>
  <p:sldSz cx="12192000" cy="6858000"/>
  <p:notesSz cx="6858000" cy="9144000"/>
  <p:defaultTextStyle>
    <a:defPPr>
      <a:defRPr lang="ru-RU"/>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66FF"/>
    <a:srgbClr val="18A3B2"/>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74" autoAdjust="0"/>
    <p:restoredTop sz="95814"/>
  </p:normalViewPr>
  <p:slideViewPr>
    <p:cSldViewPr snapToGrid="0" snapToObjects="1">
      <p:cViewPr varScale="1">
        <p:scale>
          <a:sx n="114" d="100"/>
          <a:sy n="114" d="100"/>
        </p:scale>
        <p:origin x="432" y="10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F4912A21-EB51-4F04-8B0F-0932DC4C3492}" type="doc">
      <dgm:prSet loTypeId="urn:microsoft.com/office/officeart/2005/8/layout/process1" loCatId="process" qsTypeId="urn:microsoft.com/office/officeart/2005/8/quickstyle/simple1" qsCatId="simple" csTypeId="urn:microsoft.com/office/officeart/2005/8/colors/accent1_2" csCatId="accent1"/>
      <dgm:spPr/>
      <dgm:t>
        <a:bodyPr/>
        <a:lstStyle/>
        <a:p>
          <a:endParaRPr lang="ru-RU"/>
        </a:p>
      </dgm:t>
    </dgm:pt>
    <dgm:pt modelId="{E87294E2-A67E-4A95-B089-54BD5111E142}">
      <dgm:prSet/>
      <dgm:spPr/>
      <dgm:t>
        <a:bodyPr/>
        <a:lstStyle/>
        <a:p>
          <a:pPr rtl="0"/>
          <a:r>
            <a:rPr lang="ru-RU" b="1" i="1" dirty="0">
              <a:solidFill>
                <a:srgbClr val="FFFF00"/>
              </a:solidFill>
              <a:latin typeface="Times New Roman" pitchFamily="18" charset="0"/>
              <a:cs typeface="Times New Roman" pitchFamily="18" charset="0"/>
            </a:rPr>
            <a:t>1. Упорядочить массив по возрастанию. Получится вариационный ряд. </a:t>
          </a:r>
          <a:endParaRPr lang="ru-RU" dirty="0">
            <a:solidFill>
              <a:srgbClr val="FFFF00"/>
            </a:solidFill>
            <a:latin typeface="Times New Roman" pitchFamily="18" charset="0"/>
            <a:cs typeface="Times New Roman" pitchFamily="18" charset="0"/>
          </a:endParaRPr>
        </a:p>
      </dgm:t>
    </dgm:pt>
    <dgm:pt modelId="{A5AFFD32-0BE5-441C-B052-E5DC0ED84F54}" type="parTrans" cxnId="{530E8A0A-4959-4C82-8D1B-F42FC9ABCFE8}">
      <dgm:prSet/>
      <dgm:spPr/>
      <dgm:t>
        <a:bodyPr/>
        <a:lstStyle/>
        <a:p>
          <a:endParaRPr lang="ru-RU"/>
        </a:p>
      </dgm:t>
    </dgm:pt>
    <dgm:pt modelId="{1A52ECE3-3663-4AF3-B9C7-91442683C364}" type="sibTrans" cxnId="{530E8A0A-4959-4C82-8D1B-F42FC9ABCFE8}">
      <dgm:prSet/>
      <dgm:spPr/>
      <dgm:t>
        <a:bodyPr/>
        <a:lstStyle/>
        <a:p>
          <a:endParaRPr lang="ru-RU"/>
        </a:p>
      </dgm:t>
    </dgm:pt>
    <dgm:pt modelId="{B2121A25-B28D-4432-A818-F94551A14577}">
      <dgm:prSet/>
      <dgm:spPr/>
      <dgm:t>
        <a:bodyPr/>
        <a:lstStyle/>
        <a:p>
          <a:pPr rtl="0"/>
          <a:r>
            <a:rPr lang="ru-RU" b="1" i="1" dirty="0">
              <a:solidFill>
                <a:srgbClr val="FFFF00"/>
              </a:solidFill>
              <a:latin typeface="Times New Roman" pitchFamily="18" charset="0"/>
              <a:cs typeface="Times New Roman" pitchFamily="18" charset="0"/>
            </a:rPr>
            <a:t>2. Если в массиве нечётное количество чисел, то медианой является число, стоящее посередине вариационного ряда.</a:t>
          </a:r>
          <a:endParaRPr lang="ru-RU" dirty="0">
            <a:solidFill>
              <a:srgbClr val="FFFF00"/>
            </a:solidFill>
            <a:latin typeface="Times New Roman" pitchFamily="18" charset="0"/>
            <a:cs typeface="Times New Roman" pitchFamily="18" charset="0"/>
          </a:endParaRPr>
        </a:p>
      </dgm:t>
    </dgm:pt>
    <dgm:pt modelId="{E77C6BD0-EF2C-4F2A-B0F1-DC71B8D01C58}" type="parTrans" cxnId="{F7675B63-9736-4D5B-A482-437B43958182}">
      <dgm:prSet/>
      <dgm:spPr/>
      <dgm:t>
        <a:bodyPr/>
        <a:lstStyle/>
        <a:p>
          <a:endParaRPr lang="ru-RU"/>
        </a:p>
      </dgm:t>
    </dgm:pt>
    <dgm:pt modelId="{E976229A-F222-43BD-A8BF-B349FAE650F2}" type="sibTrans" cxnId="{F7675B63-9736-4D5B-A482-437B43958182}">
      <dgm:prSet/>
      <dgm:spPr/>
      <dgm:t>
        <a:bodyPr/>
        <a:lstStyle/>
        <a:p>
          <a:endParaRPr lang="ru-RU"/>
        </a:p>
      </dgm:t>
    </dgm:pt>
    <dgm:pt modelId="{250383CE-7AD0-4A16-BEEC-D85064FF4C4D}">
      <dgm:prSet/>
      <dgm:spPr/>
      <dgm:t>
        <a:bodyPr/>
        <a:lstStyle/>
        <a:p>
          <a:pPr rtl="0"/>
          <a:r>
            <a:rPr lang="ru-RU" b="1" i="1" dirty="0">
              <a:solidFill>
                <a:srgbClr val="FFFF00"/>
              </a:solidFill>
              <a:latin typeface="Times New Roman" pitchFamily="18" charset="0"/>
              <a:cs typeface="Times New Roman" pitchFamily="18" charset="0"/>
            </a:rPr>
            <a:t>3. Если в массиве чётное количество чисел, то медианой обычно считают арифметическое двух чисел, стоящих посередине.</a:t>
          </a:r>
        </a:p>
      </dgm:t>
    </dgm:pt>
    <dgm:pt modelId="{CFB28BB9-4128-4DD4-AE32-487F4A39A2D9}" type="parTrans" cxnId="{27B68B0C-C3EB-4C99-BAB1-753D659FDC58}">
      <dgm:prSet/>
      <dgm:spPr/>
      <dgm:t>
        <a:bodyPr/>
        <a:lstStyle/>
        <a:p>
          <a:endParaRPr lang="ru-RU"/>
        </a:p>
      </dgm:t>
    </dgm:pt>
    <dgm:pt modelId="{78A24ACA-ED6A-49B4-9547-BEA824943BA6}" type="sibTrans" cxnId="{27B68B0C-C3EB-4C99-BAB1-753D659FDC58}">
      <dgm:prSet/>
      <dgm:spPr/>
      <dgm:t>
        <a:bodyPr/>
        <a:lstStyle/>
        <a:p>
          <a:endParaRPr lang="ru-RU"/>
        </a:p>
      </dgm:t>
    </dgm:pt>
    <dgm:pt modelId="{886085F5-925B-4917-B2FD-3EC518096EA6}" type="pres">
      <dgm:prSet presAssocID="{F4912A21-EB51-4F04-8B0F-0932DC4C3492}" presName="Name0" presStyleCnt="0">
        <dgm:presLayoutVars>
          <dgm:dir/>
          <dgm:resizeHandles val="exact"/>
        </dgm:presLayoutVars>
      </dgm:prSet>
      <dgm:spPr/>
    </dgm:pt>
    <dgm:pt modelId="{DE553829-C57A-48EF-89BD-58FCD8FAD9CB}" type="pres">
      <dgm:prSet presAssocID="{E87294E2-A67E-4A95-B089-54BD5111E142}" presName="node" presStyleLbl="node1" presStyleIdx="0" presStyleCnt="3">
        <dgm:presLayoutVars>
          <dgm:bulletEnabled val="1"/>
        </dgm:presLayoutVars>
      </dgm:prSet>
      <dgm:spPr/>
    </dgm:pt>
    <dgm:pt modelId="{06E60598-542E-42B4-84C6-01B85FA7B8E1}" type="pres">
      <dgm:prSet presAssocID="{1A52ECE3-3663-4AF3-B9C7-91442683C364}" presName="sibTrans" presStyleLbl="sibTrans2D1" presStyleIdx="0" presStyleCnt="2"/>
      <dgm:spPr/>
    </dgm:pt>
    <dgm:pt modelId="{CFBA5686-6DDC-4214-9A81-64BC7837AFA3}" type="pres">
      <dgm:prSet presAssocID="{1A52ECE3-3663-4AF3-B9C7-91442683C364}" presName="connectorText" presStyleLbl="sibTrans2D1" presStyleIdx="0" presStyleCnt="2"/>
      <dgm:spPr/>
    </dgm:pt>
    <dgm:pt modelId="{A03AFED2-A9B8-4F01-ABED-FD9D06EDAC52}" type="pres">
      <dgm:prSet presAssocID="{B2121A25-B28D-4432-A818-F94551A14577}" presName="node" presStyleLbl="node1" presStyleIdx="1" presStyleCnt="3">
        <dgm:presLayoutVars>
          <dgm:bulletEnabled val="1"/>
        </dgm:presLayoutVars>
      </dgm:prSet>
      <dgm:spPr/>
    </dgm:pt>
    <dgm:pt modelId="{E65F7E6D-1317-4BDC-9FA2-9DA27722E5BA}" type="pres">
      <dgm:prSet presAssocID="{E976229A-F222-43BD-A8BF-B349FAE650F2}" presName="sibTrans" presStyleLbl="sibTrans2D1" presStyleIdx="1" presStyleCnt="2"/>
      <dgm:spPr/>
    </dgm:pt>
    <dgm:pt modelId="{1C162C77-CDE5-4AD2-8F6C-0F0406275C2D}" type="pres">
      <dgm:prSet presAssocID="{E976229A-F222-43BD-A8BF-B349FAE650F2}" presName="connectorText" presStyleLbl="sibTrans2D1" presStyleIdx="1" presStyleCnt="2"/>
      <dgm:spPr/>
    </dgm:pt>
    <dgm:pt modelId="{75D5FC18-6257-4473-B749-7C874255A6ED}" type="pres">
      <dgm:prSet presAssocID="{250383CE-7AD0-4A16-BEEC-D85064FF4C4D}" presName="node" presStyleLbl="node1" presStyleIdx="2" presStyleCnt="3">
        <dgm:presLayoutVars>
          <dgm:bulletEnabled val="1"/>
        </dgm:presLayoutVars>
      </dgm:prSet>
      <dgm:spPr/>
    </dgm:pt>
  </dgm:ptLst>
  <dgm:cxnLst>
    <dgm:cxn modelId="{530E8A0A-4959-4C82-8D1B-F42FC9ABCFE8}" srcId="{F4912A21-EB51-4F04-8B0F-0932DC4C3492}" destId="{E87294E2-A67E-4A95-B089-54BD5111E142}" srcOrd="0" destOrd="0" parTransId="{A5AFFD32-0BE5-441C-B052-E5DC0ED84F54}" sibTransId="{1A52ECE3-3663-4AF3-B9C7-91442683C364}"/>
    <dgm:cxn modelId="{27B68B0C-C3EB-4C99-BAB1-753D659FDC58}" srcId="{F4912A21-EB51-4F04-8B0F-0932DC4C3492}" destId="{250383CE-7AD0-4A16-BEEC-D85064FF4C4D}" srcOrd="2" destOrd="0" parTransId="{CFB28BB9-4128-4DD4-AE32-487F4A39A2D9}" sibTransId="{78A24ACA-ED6A-49B4-9547-BEA824943BA6}"/>
    <dgm:cxn modelId="{EA205716-B182-4714-B16A-B952A1B71D9D}" type="presOf" srcId="{E87294E2-A67E-4A95-B089-54BD5111E142}" destId="{DE553829-C57A-48EF-89BD-58FCD8FAD9CB}" srcOrd="0" destOrd="0" presId="urn:microsoft.com/office/officeart/2005/8/layout/process1"/>
    <dgm:cxn modelId="{BC2BC42D-2BD9-47A5-AF1A-DD7D7AECC2F0}" type="presOf" srcId="{B2121A25-B28D-4432-A818-F94551A14577}" destId="{A03AFED2-A9B8-4F01-ABED-FD9D06EDAC52}" srcOrd="0" destOrd="0" presId="urn:microsoft.com/office/officeart/2005/8/layout/process1"/>
    <dgm:cxn modelId="{BE5E373A-88ED-4735-83E6-9C05672D0FC9}" type="presOf" srcId="{E976229A-F222-43BD-A8BF-B349FAE650F2}" destId="{E65F7E6D-1317-4BDC-9FA2-9DA27722E5BA}" srcOrd="0" destOrd="0" presId="urn:microsoft.com/office/officeart/2005/8/layout/process1"/>
    <dgm:cxn modelId="{F7675B63-9736-4D5B-A482-437B43958182}" srcId="{F4912A21-EB51-4F04-8B0F-0932DC4C3492}" destId="{B2121A25-B28D-4432-A818-F94551A14577}" srcOrd="1" destOrd="0" parTransId="{E77C6BD0-EF2C-4F2A-B0F1-DC71B8D01C58}" sibTransId="{E976229A-F222-43BD-A8BF-B349FAE650F2}"/>
    <dgm:cxn modelId="{FBFF3280-3AA3-402C-8EBC-D4222F22B256}" type="presOf" srcId="{1A52ECE3-3663-4AF3-B9C7-91442683C364}" destId="{CFBA5686-6DDC-4214-9A81-64BC7837AFA3}" srcOrd="1" destOrd="0" presId="urn:microsoft.com/office/officeart/2005/8/layout/process1"/>
    <dgm:cxn modelId="{9031188D-83BA-416C-A90D-41DFE6410D75}" type="presOf" srcId="{250383CE-7AD0-4A16-BEEC-D85064FF4C4D}" destId="{75D5FC18-6257-4473-B749-7C874255A6ED}" srcOrd="0" destOrd="0" presId="urn:microsoft.com/office/officeart/2005/8/layout/process1"/>
    <dgm:cxn modelId="{53D0D79E-ACC0-487C-A90C-99232A04F38C}" type="presOf" srcId="{E976229A-F222-43BD-A8BF-B349FAE650F2}" destId="{1C162C77-CDE5-4AD2-8F6C-0F0406275C2D}" srcOrd="1" destOrd="0" presId="urn:microsoft.com/office/officeart/2005/8/layout/process1"/>
    <dgm:cxn modelId="{5155C8BA-935F-4F03-80EC-F6D9F246CFD3}" type="presOf" srcId="{F4912A21-EB51-4F04-8B0F-0932DC4C3492}" destId="{886085F5-925B-4917-B2FD-3EC518096EA6}" srcOrd="0" destOrd="0" presId="urn:microsoft.com/office/officeart/2005/8/layout/process1"/>
    <dgm:cxn modelId="{DD77C0ED-EE88-4F5D-9E5A-74F3BBBA751F}" type="presOf" srcId="{1A52ECE3-3663-4AF3-B9C7-91442683C364}" destId="{06E60598-542E-42B4-84C6-01B85FA7B8E1}" srcOrd="0" destOrd="0" presId="urn:microsoft.com/office/officeart/2005/8/layout/process1"/>
    <dgm:cxn modelId="{E6818A77-3BCE-49D8-AAD1-62C9B8C13216}" type="presParOf" srcId="{886085F5-925B-4917-B2FD-3EC518096EA6}" destId="{DE553829-C57A-48EF-89BD-58FCD8FAD9CB}" srcOrd="0" destOrd="0" presId="urn:microsoft.com/office/officeart/2005/8/layout/process1"/>
    <dgm:cxn modelId="{CE36941B-4530-4445-8A90-20C3A94697EB}" type="presParOf" srcId="{886085F5-925B-4917-B2FD-3EC518096EA6}" destId="{06E60598-542E-42B4-84C6-01B85FA7B8E1}" srcOrd="1" destOrd="0" presId="urn:microsoft.com/office/officeart/2005/8/layout/process1"/>
    <dgm:cxn modelId="{61BC34C2-7DBD-4E32-81AB-24C129024401}" type="presParOf" srcId="{06E60598-542E-42B4-84C6-01B85FA7B8E1}" destId="{CFBA5686-6DDC-4214-9A81-64BC7837AFA3}" srcOrd="0" destOrd="0" presId="urn:microsoft.com/office/officeart/2005/8/layout/process1"/>
    <dgm:cxn modelId="{0C6914F1-87E0-42AB-9DB0-9EA31B0F28CD}" type="presParOf" srcId="{886085F5-925B-4917-B2FD-3EC518096EA6}" destId="{A03AFED2-A9B8-4F01-ABED-FD9D06EDAC52}" srcOrd="2" destOrd="0" presId="urn:microsoft.com/office/officeart/2005/8/layout/process1"/>
    <dgm:cxn modelId="{43F4DA4A-43AE-4D8F-932A-EB6FAF3075D8}" type="presParOf" srcId="{886085F5-925B-4917-B2FD-3EC518096EA6}" destId="{E65F7E6D-1317-4BDC-9FA2-9DA27722E5BA}" srcOrd="3" destOrd="0" presId="urn:microsoft.com/office/officeart/2005/8/layout/process1"/>
    <dgm:cxn modelId="{C6DBF4D8-FF3F-417F-BB7D-261654303ADD}" type="presParOf" srcId="{E65F7E6D-1317-4BDC-9FA2-9DA27722E5BA}" destId="{1C162C77-CDE5-4AD2-8F6C-0F0406275C2D}" srcOrd="0" destOrd="0" presId="urn:microsoft.com/office/officeart/2005/8/layout/process1"/>
    <dgm:cxn modelId="{FE689B7A-D10C-40C6-8506-BEA589702F41}" type="presParOf" srcId="{886085F5-925B-4917-B2FD-3EC518096EA6}" destId="{75D5FC18-6257-4473-B749-7C874255A6ED}" srcOrd="4" destOrd="0" presId="urn:microsoft.com/office/officeart/2005/8/layout/process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E553829-C57A-48EF-89BD-58FCD8FAD9CB}">
      <dsp:nvSpPr>
        <dsp:cNvPr id="0" name=""/>
        <dsp:cNvSpPr/>
      </dsp:nvSpPr>
      <dsp:spPr>
        <a:xfrm>
          <a:off x="10338" y="581618"/>
          <a:ext cx="3090183" cy="1854110"/>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rtl="0">
            <a:lnSpc>
              <a:spcPct val="90000"/>
            </a:lnSpc>
            <a:spcBef>
              <a:spcPct val="0"/>
            </a:spcBef>
            <a:spcAft>
              <a:spcPct val="35000"/>
            </a:spcAft>
            <a:buNone/>
          </a:pPr>
          <a:r>
            <a:rPr lang="ru-RU" sz="1800" b="1" i="1" kern="1200" dirty="0">
              <a:solidFill>
                <a:srgbClr val="FFFF00"/>
              </a:solidFill>
              <a:latin typeface="Times New Roman" pitchFamily="18" charset="0"/>
              <a:cs typeface="Times New Roman" pitchFamily="18" charset="0"/>
            </a:rPr>
            <a:t>1. Упорядочить массив по возрастанию. Получится вариационный ряд. </a:t>
          </a:r>
          <a:endParaRPr lang="ru-RU" sz="1800" kern="1200" dirty="0">
            <a:solidFill>
              <a:srgbClr val="FFFF00"/>
            </a:solidFill>
            <a:latin typeface="Times New Roman" pitchFamily="18" charset="0"/>
            <a:cs typeface="Times New Roman" pitchFamily="18" charset="0"/>
          </a:endParaRPr>
        </a:p>
      </dsp:txBody>
      <dsp:txXfrm>
        <a:off x="64643" y="635923"/>
        <a:ext cx="2981573" cy="1745500"/>
      </dsp:txXfrm>
    </dsp:sp>
    <dsp:sp modelId="{06E60598-542E-42B4-84C6-01B85FA7B8E1}">
      <dsp:nvSpPr>
        <dsp:cNvPr id="0" name=""/>
        <dsp:cNvSpPr/>
      </dsp:nvSpPr>
      <dsp:spPr>
        <a:xfrm>
          <a:off x="3409540" y="1125490"/>
          <a:ext cx="655118" cy="766365"/>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622300">
            <a:lnSpc>
              <a:spcPct val="90000"/>
            </a:lnSpc>
            <a:spcBef>
              <a:spcPct val="0"/>
            </a:spcBef>
            <a:spcAft>
              <a:spcPct val="35000"/>
            </a:spcAft>
            <a:buNone/>
          </a:pPr>
          <a:endParaRPr lang="ru-RU" sz="1400" kern="1200"/>
        </a:p>
      </dsp:txBody>
      <dsp:txXfrm>
        <a:off x="3409540" y="1278763"/>
        <a:ext cx="458583" cy="459819"/>
      </dsp:txXfrm>
    </dsp:sp>
    <dsp:sp modelId="{A03AFED2-A9B8-4F01-ABED-FD9D06EDAC52}">
      <dsp:nvSpPr>
        <dsp:cNvPr id="0" name=""/>
        <dsp:cNvSpPr/>
      </dsp:nvSpPr>
      <dsp:spPr>
        <a:xfrm>
          <a:off x="4336595" y="581618"/>
          <a:ext cx="3090183" cy="1854110"/>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rtl="0">
            <a:lnSpc>
              <a:spcPct val="90000"/>
            </a:lnSpc>
            <a:spcBef>
              <a:spcPct val="0"/>
            </a:spcBef>
            <a:spcAft>
              <a:spcPct val="35000"/>
            </a:spcAft>
            <a:buNone/>
          </a:pPr>
          <a:r>
            <a:rPr lang="ru-RU" sz="1800" b="1" i="1" kern="1200" dirty="0">
              <a:solidFill>
                <a:srgbClr val="FFFF00"/>
              </a:solidFill>
              <a:latin typeface="Times New Roman" pitchFamily="18" charset="0"/>
              <a:cs typeface="Times New Roman" pitchFamily="18" charset="0"/>
            </a:rPr>
            <a:t>2. Если в массиве нечётное количество чисел, то медианой является число, стоящее посередине вариационного ряда.</a:t>
          </a:r>
          <a:endParaRPr lang="ru-RU" sz="1800" kern="1200" dirty="0">
            <a:solidFill>
              <a:srgbClr val="FFFF00"/>
            </a:solidFill>
            <a:latin typeface="Times New Roman" pitchFamily="18" charset="0"/>
            <a:cs typeface="Times New Roman" pitchFamily="18" charset="0"/>
          </a:endParaRPr>
        </a:p>
      </dsp:txBody>
      <dsp:txXfrm>
        <a:off x="4390900" y="635923"/>
        <a:ext cx="2981573" cy="1745500"/>
      </dsp:txXfrm>
    </dsp:sp>
    <dsp:sp modelId="{E65F7E6D-1317-4BDC-9FA2-9DA27722E5BA}">
      <dsp:nvSpPr>
        <dsp:cNvPr id="0" name=""/>
        <dsp:cNvSpPr/>
      </dsp:nvSpPr>
      <dsp:spPr>
        <a:xfrm>
          <a:off x="7735797" y="1125490"/>
          <a:ext cx="655118" cy="766365"/>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622300">
            <a:lnSpc>
              <a:spcPct val="90000"/>
            </a:lnSpc>
            <a:spcBef>
              <a:spcPct val="0"/>
            </a:spcBef>
            <a:spcAft>
              <a:spcPct val="35000"/>
            </a:spcAft>
            <a:buNone/>
          </a:pPr>
          <a:endParaRPr lang="ru-RU" sz="1400" kern="1200"/>
        </a:p>
      </dsp:txBody>
      <dsp:txXfrm>
        <a:off x="7735797" y="1278763"/>
        <a:ext cx="458583" cy="459819"/>
      </dsp:txXfrm>
    </dsp:sp>
    <dsp:sp modelId="{75D5FC18-6257-4473-B749-7C874255A6ED}">
      <dsp:nvSpPr>
        <dsp:cNvPr id="0" name=""/>
        <dsp:cNvSpPr/>
      </dsp:nvSpPr>
      <dsp:spPr>
        <a:xfrm>
          <a:off x="8662852" y="581618"/>
          <a:ext cx="3090183" cy="1854110"/>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rtl="0">
            <a:lnSpc>
              <a:spcPct val="90000"/>
            </a:lnSpc>
            <a:spcBef>
              <a:spcPct val="0"/>
            </a:spcBef>
            <a:spcAft>
              <a:spcPct val="35000"/>
            </a:spcAft>
            <a:buNone/>
          </a:pPr>
          <a:r>
            <a:rPr lang="ru-RU" sz="1800" b="1" i="1" kern="1200" dirty="0">
              <a:solidFill>
                <a:srgbClr val="FFFF00"/>
              </a:solidFill>
              <a:latin typeface="Times New Roman" pitchFamily="18" charset="0"/>
              <a:cs typeface="Times New Roman" pitchFamily="18" charset="0"/>
            </a:rPr>
            <a:t>3. Если в массиве чётное количество чисел, то медианой обычно считают арифметическое двух чисел, стоящих посередине.</a:t>
          </a:r>
        </a:p>
      </dsp:txBody>
      <dsp:txXfrm>
        <a:off x="8717157" y="635923"/>
        <a:ext cx="2981573" cy="1745500"/>
      </dsp:txXfrm>
    </dsp:sp>
  </dsp:spTree>
</dsp:drawing>
</file>

<file path=ppt/diagrams/layout1.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524000" y="1122363"/>
            <a:ext cx="9144000" cy="2387600"/>
          </a:xfrm>
        </p:spPr>
        <p:txBody>
          <a:bodyPr anchor="b"/>
          <a:lstStyle>
            <a:lvl1pPr algn="ctr">
              <a:defRPr sz="6000"/>
            </a:lvl1pPr>
          </a:lstStyle>
          <a:p>
            <a:r>
              <a:rPr lang="ru-RU"/>
              <a:t>Образец заголовка</a:t>
            </a:r>
          </a:p>
        </p:txBody>
      </p:sp>
      <p:sp>
        <p:nvSpPr>
          <p:cNvPr id="3" name="Подзаголовок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a:t>Образец подзаголовка</a:t>
            </a:r>
          </a:p>
        </p:txBody>
      </p:sp>
    </p:spTree>
    <p:extLst>
      <p:ext uri="{BB962C8B-B14F-4D97-AF65-F5344CB8AC3E}">
        <p14:creationId xmlns:p14="http://schemas.microsoft.com/office/powerpoint/2010/main" val="27954135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Вертикальный текст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A9680548-10D9-6F4E-8C2F-C063E0A7C94E}" type="datetimeFigureOut">
              <a:rPr lang="x-none" smtClean="0"/>
              <a:pPr/>
              <a:t>26.03.2025</a:t>
            </a:fld>
            <a:endParaRPr lang="x-none"/>
          </a:p>
        </p:txBody>
      </p:sp>
      <p:sp>
        <p:nvSpPr>
          <p:cNvPr id="5" name="Нижний колонтитул 4"/>
          <p:cNvSpPr>
            <a:spLocks noGrp="1"/>
          </p:cNvSpPr>
          <p:nvPr>
            <p:ph type="ftr" sz="quarter" idx="11"/>
          </p:nvPr>
        </p:nvSpPr>
        <p:spPr/>
        <p:txBody>
          <a:bodyPr/>
          <a:lstStyle/>
          <a:p>
            <a:endParaRPr lang="x-none"/>
          </a:p>
        </p:txBody>
      </p:sp>
      <p:sp>
        <p:nvSpPr>
          <p:cNvPr id="6" name="Номер слайда 5"/>
          <p:cNvSpPr>
            <a:spLocks noGrp="1"/>
          </p:cNvSpPr>
          <p:nvPr>
            <p:ph type="sldNum" sz="quarter" idx="12"/>
          </p:nvPr>
        </p:nvSpPr>
        <p:spPr/>
        <p:txBody>
          <a:bodyPr/>
          <a:lstStyle/>
          <a:p>
            <a:fld id="{8480CB6C-FDDD-564A-BC2F-AE9FC5E70FB3}" type="slidenum">
              <a:rPr lang="x-none" smtClean="0"/>
              <a:pPr/>
              <a:t>‹#›</a:t>
            </a:fld>
            <a:endParaRPr lang="x-none"/>
          </a:p>
        </p:txBody>
      </p:sp>
    </p:spTree>
    <p:extLst>
      <p:ext uri="{BB962C8B-B14F-4D97-AF65-F5344CB8AC3E}">
        <p14:creationId xmlns:p14="http://schemas.microsoft.com/office/powerpoint/2010/main" val="223295326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8724900" y="365125"/>
            <a:ext cx="2628900" cy="5811838"/>
          </a:xfrm>
        </p:spPr>
        <p:txBody>
          <a:bodyPr vert="eaVert"/>
          <a:lstStyle/>
          <a:p>
            <a:r>
              <a:rPr lang="ru-RU"/>
              <a:t>Образец заголовка</a:t>
            </a:r>
          </a:p>
        </p:txBody>
      </p:sp>
      <p:sp>
        <p:nvSpPr>
          <p:cNvPr id="3" name="Вертикальный текст 2"/>
          <p:cNvSpPr>
            <a:spLocks noGrp="1"/>
          </p:cNvSpPr>
          <p:nvPr>
            <p:ph type="body" orient="vert" idx="1"/>
          </p:nvPr>
        </p:nvSpPr>
        <p:spPr>
          <a:xfrm>
            <a:off x="838200" y="365125"/>
            <a:ext cx="7734300" cy="5811838"/>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A9680548-10D9-6F4E-8C2F-C063E0A7C94E}" type="datetimeFigureOut">
              <a:rPr lang="x-none" smtClean="0"/>
              <a:pPr/>
              <a:t>26.03.2025</a:t>
            </a:fld>
            <a:endParaRPr lang="x-none"/>
          </a:p>
        </p:txBody>
      </p:sp>
      <p:sp>
        <p:nvSpPr>
          <p:cNvPr id="5" name="Нижний колонтитул 4"/>
          <p:cNvSpPr>
            <a:spLocks noGrp="1"/>
          </p:cNvSpPr>
          <p:nvPr>
            <p:ph type="ftr" sz="quarter" idx="11"/>
          </p:nvPr>
        </p:nvSpPr>
        <p:spPr/>
        <p:txBody>
          <a:bodyPr/>
          <a:lstStyle/>
          <a:p>
            <a:endParaRPr lang="x-none"/>
          </a:p>
        </p:txBody>
      </p:sp>
      <p:sp>
        <p:nvSpPr>
          <p:cNvPr id="6" name="Номер слайда 5"/>
          <p:cNvSpPr>
            <a:spLocks noGrp="1"/>
          </p:cNvSpPr>
          <p:nvPr>
            <p:ph type="sldNum" sz="quarter" idx="12"/>
          </p:nvPr>
        </p:nvSpPr>
        <p:spPr/>
        <p:txBody>
          <a:bodyPr/>
          <a:lstStyle/>
          <a:p>
            <a:fld id="{8480CB6C-FDDD-564A-BC2F-AE9FC5E70FB3}" type="slidenum">
              <a:rPr lang="x-none" smtClean="0"/>
              <a:pPr/>
              <a:t>‹#›</a:t>
            </a:fld>
            <a:endParaRPr lang="x-none"/>
          </a:p>
        </p:txBody>
      </p:sp>
    </p:spTree>
    <p:extLst>
      <p:ext uri="{BB962C8B-B14F-4D97-AF65-F5344CB8AC3E}">
        <p14:creationId xmlns:p14="http://schemas.microsoft.com/office/powerpoint/2010/main" val="900340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solidFill>
                  <a:srgbClr val="0180FF"/>
                </a:solidFill>
              </a:defRPr>
            </a:lvl1pPr>
          </a:lstStyle>
          <a:p>
            <a:r>
              <a:rPr lang="ru-RU"/>
              <a:t>Образец заголовка</a:t>
            </a:r>
            <a:endParaRPr lang="ru-RU" dirty="0"/>
          </a:p>
        </p:txBody>
      </p:sp>
      <p:sp>
        <p:nvSpPr>
          <p:cNvPr id="3" name="Объект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A9680548-10D9-6F4E-8C2F-C063E0A7C94E}" type="datetimeFigureOut">
              <a:rPr lang="x-none" smtClean="0"/>
              <a:pPr/>
              <a:t>26.03.2025</a:t>
            </a:fld>
            <a:endParaRPr lang="x-none"/>
          </a:p>
        </p:txBody>
      </p:sp>
      <p:sp>
        <p:nvSpPr>
          <p:cNvPr id="5" name="Нижний колонтитул 4"/>
          <p:cNvSpPr>
            <a:spLocks noGrp="1"/>
          </p:cNvSpPr>
          <p:nvPr>
            <p:ph type="ftr" sz="quarter" idx="11"/>
          </p:nvPr>
        </p:nvSpPr>
        <p:spPr/>
        <p:txBody>
          <a:bodyPr/>
          <a:lstStyle/>
          <a:p>
            <a:endParaRPr lang="x-none"/>
          </a:p>
        </p:txBody>
      </p:sp>
      <p:sp>
        <p:nvSpPr>
          <p:cNvPr id="6" name="Номер слайда 5"/>
          <p:cNvSpPr>
            <a:spLocks noGrp="1"/>
          </p:cNvSpPr>
          <p:nvPr>
            <p:ph type="sldNum" sz="quarter" idx="12"/>
          </p:nvPr>
        </p:nvSpPr>
        <p:spPr/>
        <p:txBody>
          <a:bodyPr/>
          <a:lstStyle/>
          <a:p>
            <a:fld id="{8480CB6C-FDDD-564A-BC2F-AE9FC5E70FB3}" type="slidenum">
              <a:rPr lang="x-none" smtClean="0"/>
              <a:pPr/>
              <a:t>‹#›</a:t>
            </a:fld>
            <a:endParaRPr lang="x-none"/>
          </a:p>
        </p:txBody>
      </p:sp>
    </p:spTree>
    <p:extLst>
      <p:ext uri="{BB962C8B-B14F-4D97-AF65-F5344CB8AC3E}">
        <p14:creationId xmlns:p14="http://schemas.microsoft.com/office/powerpoint/2010/main" val="7146645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1850" y="1709738"/>
            <a:ext cx="10515600" cy="2852737"/>
          </a:xfrm>
        </p:spPr>
        <p:txBody>
          <a:bodyPr anchor="b"/>
          <a:lstStyle>
            <a:lvl1pPr>
              <a:defRPr sz="6000"/>
            </a:lvl1pPr>
          </a:lstStyle>
          <a:p>
            <a:r>
              <a:rPr lang="ru-RU"/>
              <a:t>Образец заголовка</a:t>
            </a:r>
          </a:p>
        </p:txBody>
      </p:sp>
      <p:sp>
        <p:nvSpPr>
          <p:cNvPr id="3" name="Текст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a:t>Образец текста</a:t>
            </a:r>
          </a:p>
        </p:txBody>
      </p:sp>
      <p:sp>
        <p:nvSpPr>
          <p:cNvPr id="4" name="Дата 3"/>
          <p:cNvSpPr>
            <a:spLocks noGrp="1"/>
          </p:cNvSpPr>
          <p:nvPr>
            <p:ph type="dt" sz="half" idx="10"/>
          </p:nvPr>
        </p:nvSpPr>
        <p:spPr/>
        <p:txBody>
          <a:bodyPr/>
          <a:lstStyle/>
          <a:p>
            <a:fld id="{A9680548-10D9-6F4E-8C2F-C063E0A7C94E}" type="datetimeFigureOut">
              <a:rPr lang="x-none" smtClean="0"/>
              <a:pPr/>
              <a:t>26.03.2025</a:t>
            </a:fld>
            <a:endParaRPr lang="x-none"/>
          </a:p>
        </p:txBody>
      </p:sp>
      <p:sp>
        <p:nvSpPr>
          <p:cNvPr id="5" name="Нижний колонтитул 4"/>
          <p:cNvSpPr>
            <a:spLocks noGrp="1"/>
          </p:cNvSpPr>
          <p:nvPr>
            <p:ph type="ftr" sz="quarter" idx="11"/>
          </p:nvPr>
        </p:nvSpPr>
        <p:spPr/>
        <p:txBody>
          <a:bodyPr/>
          <a:lstStyle/>
          <a:p>
            <a:endParaRPr lang="x-none"/>
          </a:p>
        </p:txBody>
      </p:sp>
      <p:sp>
        <p:nvSpPr>
          <p:cNvPr id="6" name="Номер слайда 5"/>
          <p:cNvSpPr>
            <a:spLocks noGrp="1"/>
          </p:cNvSpPr>
          <p:nvPr>
            <p:ph type="sldNum" sz="quarter" idx="12"/>
          </p:nvPr>
        </p:nvSpPr>
        <p:spPr/>
        <p:txBody>
          <a:bodyPr/>
          <a:lstStyle/>
          <a:p>
            <a:fld id="{8480CB6C-FDDD-564A-BC2F-AE9FC5E70FB3}" type="slidenum">
              <a:rPr lang="x-none" smtClean="0"/>
              <a:pPr/>
              <a:t>‹#›</a:t>
            </a:fld>
            <a:endParaRPr lang="x-none"/>
          </a:p>
        </p:txBody>
      </p:sp>
    </p:spTree>
    <p:extLst>
      <p:ext uri="{BB962C8B-B14F-4D97-AF65-F5344CB8AC3E}">
        <p14:creationId xmlns:p14="http://schemas.microsoft.com/office/powerpoint/2010/main" val="41580210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Объект 2"/>
          <p:cNvSpPr>
            <a:spLocks noGrp="1"/>
          </p:cNvSpPr>
          <p:nvPr>
            <p:ph sz="half" idx="1"/>
          </p:nvPr>
        </p:nvSpPr>
        <p:spPr>
          <a:xfrm>
            <a:off x="838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Объект 3"/>
          <p:cNvSpPr>
            <a:spLocks noGrp="1"/>
          </p:cNvSpPr>
          <p:nvPr>
            <p:ph sz="half" idx="2"/>
          </p:nvPr>
        </p:nvSpPr>
        <p:spPr>
          <a:xfrm>
            <a:off x="6172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Дата 4"/>
          <p:cNvSpPr>
            <a:spLocks noGrp="1"/>
          </p:cNvSpPr>
          <p:nvPr>
            <p:ph type="dt" sz="half" idx="10"/>
          </p:nvPr>
        </p:nvSpPr>
        <p:spPr/>
        <p:txBody>
          <a:bodyPr/>
          <a:lstStyle/>
          <a:p>
            <a:fld id="{A9680548-10D9-6F4E-8C2F-C063E0A7C94E}" type="datetimeFigureOut">
              <a:rPr lang="x-none" smtClean="0"/>
              <a:pPr/>
              <a:t>26.03.2025</a:t>
            </a:fld>
            <a:endParaRPr lang="x-none"/>
          </a:p>
        </p:txBody>
      </p:sp>
      <p:sp>
        <p:nvSpPr>
          <p:cNvPr id="6" name="Нижний колонтитул 5"/>
          <p:cNvSpPr>
            <a:spLocks noGrp="1"/>
          </p:cNvSpPr>
          <p:nvPr>
            <p:ph type="ftr" sz="quarter" idx="11"/>
          </p:nvPr>
        </p:nvSpPr>
        <p:spPr/>
        <p:txBody>
          <a:bodyPr/>
          <a:lstStyle/>
          <a:p>
            <a:endParaRPr lang="x-none"/>
          </a:p>
        </p:txBody>
      </p:sp>
      <p:sp>
        <p:nvSpPr>
          <p:cNvPr id="7" name="Номер слайда 6"/>
          <p:cNvSpPr>
            <a:spLocks noGrp="1"/>
          </p:cNvSpPr>
          <p:nvPr>
            <p:ph type="sldNum" sz="quarter" idx="12"/>
          </p:nvPr>
        </p:nvSpPr>
        <p:spPr/>
        <p:txBody>
          <a:bodyPr/>
          <a:lstStyle/>
          <a:p>
            <a:fld id="{8480CB6C-FDDD-564A-BC2F-AE9FC5E70FB3}" type="slidenum">
              <a:rPr lang="x-none" smtClean="0"/>
              <a:pPr/>
              <a:t>‹#›</a:t>
            </a:fld>
            <a:endParaRPr lang="x-none"/>
          </a:p>
        </p:txBody>
      </p:sp>
    </p:spTree>
    <p:extLst>
      <p:ext uri="{BB962C8B-B14F-4D97-AF65-F5344CB8AC3E}">
        <p14:creationId xmlns:p14="http://schemas.microsoft.com/office/powerpoint/2010/main" val="823565179"/>
      </p:ext>
    </p:extLst>
  </p:cSld>
  <p:clrMapOvr>
    <a:masterClrMapping/>
  </p:clrMapOvr>
  <p:transition>
    <p:wedg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365125"/>
            <a:ext cx="10515600" cy="1325563"/>
          </a:xfrm>
        </p:spPr>
        <p:txBody>
          <a:bodyPr/>
          <a:lstStyle/>
          <a:p>
            <a:r>
              <a:rPr lang="ru-RU"/>
              <a:t>Образец заголовка</a:t>
            </a:r>
          </a:p>
        </p:txBody>
      </p:sp>
      <p:sp>
        <p:nvSpPr>
          <p:cNvPr id="3" name="Текст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Объект 3"/>
          <p:cNvSpPr>
            <a:spLocks noGrp="1"/>
          </p:cNvSpPr>
          <p:nvPr>
            <p:ph sz="half" idx="2"/>
          </p:nvPr>
        </p:nvSpPr>
        <p:spPr>
          <a:xfrm>
            <a:off x="839788" y="2505075"/>
            <a:ext cx="5157787"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Текст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Объект 5"/>
          <p:cNvSpPr>
            <a:spLocks noGrp="1"/>
          </p:cNvSpPr>
          <p:nvPr>
            <p:ph sz="quarter" idx="4"/>
          </p:nvPr>
        </p:nvSpPr>
        <p:spPr>
          <a:xfrm>
            <a:off x="6172200" y="2505075"/>
            <a:ext cx="5183188"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7" name="Дата 6"/>
          <p:cNvSpPr>
            <a:spLocks noGrp="1"/>
          </p:cNvSpPr>
          <p:nvPr>
            <p:ph type="dt" sz="half" idx="10"/>
          </p:nvPr>
        </p:nvSpPr>
        <p:spPr/>
        <p:txBody>
          <a:bodyPr/>
          <a:lstStyle/>
          <a:p>
            <a:fld id="{A9680548-10D9-6F4E-8C2F-C063E0A7C94E}" type="datetimeFigureOut">
              <a:rPr lang="x-none" smtClean="0"/>
              <a:pPr/>
              <a:t>26.03.2025</a:t>
            </a:fld>
            <a:endParaRPr lang="x-none"/>
          </a:p>
        </p:txBody>
      </p:sp>
      <p:sp>
        <p:nvSpPr>
          <p:cNvPr id="8" name="Нижний колонтитул 7"/>
          <p:cNvSpPr>
            <a:spLocks noGrp="1"/>
          </p:cNvSpPr>
          <p:nvPr>
            <p:ph type="ftr" sz="quarter" idx="11"/>
          </p:nvPr>
        </p:nvSpPr>
        <p:spPr/>
        <p:txBody>
          <a:bodyPr/>
          <a:lstStyle/>
          <a:p>
            <a:endParaRPr lang="x-none"/>
          </a:p>
        </p:txBody>
      </p:sp>
      <p:sp>
        <p:nvSpPr>
          <p:cNvPr id="9" name="Номер слайда 8"/>
          <p:cNvSpPr>
            <a:spLocks noGrp="1"/>
          </p:cNvSpPr>
          <p:nvPr>
            <p:ph type="sldNum" sz="quarter" idx="12"/>
          </p:nvPr>
        </p:nvSpPr>
        <p:spPr/>
        <p:txBody>
          <a:bodyPr/>
          <a:lstStyle/>
          <a:p>
            <a:fld id="{8480CB6C-FDDD-564A-BC2F-AE9FC5E70FB3}" type="slidenum">
              <a:rPr lang="x-none" smtClean="0"/>
              <a:pPr/>
              <a:t>‹#›</a:t>
            </a:fld>
            <a:endParaRPr lang="x-none"/>
          </a:p>
        </p:txBody>
      </p:sp>
    </p:spTree>
    <p:extLst>
      <p:ext uri="{BB962C8B-B14F-4D97-AF65-F5344CB8AC3E}">
        <p14:creationId xmlns:p14="http://schemas.microsoft.com/office/powerpoint/2010/main" val="414242699"/>
      </p:ext>
    </p:extLst>
  </p:cSld>
  <p:clrMapOvr>
    <a:masterClrMapping/>
  </p:clrMapOvr>
  <p:transition>
    <p:wedg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Дата 2"/>
          <p:cNvSpPr>
            <a:spLocks noGrp="1"/>
          </p:cNvSpPr>
          <p:nvPr>
            <p:ph type="dt" sz="half" idx="10"/>
          </p:nvPr>
        </p:nvSpPr>
        <p:spPr/>
        <p:txBody>
          <a:bodyPr/>
          <a:lstStyle/>
          <a:p>
            <a:fld id="{A9680548-10D9-6F4E-8C2F-C063E0A7C94E}" type="datetimeFigureOut">
              <a:rPr lang="x-none" smtClean="0"/>
              <a:pPr/>
              <a:t>26.03.2025</a:t>
            </a:fld>
            <a:endParaRPr lang="x-none"/>
          </a:p>
        </p:txBody>
      </p:sp>
      <p:sp>
        <p:nvSpPr>
          <p:cNvPr id="4" name="Нижний колонтитул 3"/>
          <p:cNvSpPr>
            <a:spLocks noGrp="1"/>
          </p:cNvSpPr>
          <p:nvPr>
            <p:ph type="ftr" sz="quarter" idx="11"/>
          </p:nvPr>
        </p:nvSpPr>
        <p:spPr/>
        <p:txBody>
          <a:bodyPr/>
          <a:lstStyle/>
          <a:p>
            <a:endParaRPr lang="x-none"/>
          </a:p>
        </p:txBody>
      </p:sp>
      <p:sp>
        <p:nvSpPr>
          <p:cNvPr id="5" name="Номер слайда 4"/>
          <p:cNvSpPr>
            <a:spLocks noGrp="1"/>
          </p:cNvSpPr>
          <p:nvPr>
            <p:ph type="sldNum" sz="quarter" idx="12"/>
          </p:nvPr>
        </p:nvSpPr>
        <p:spPr/>
        <p:txBody>
          <a:bodyPr/>
          <a:lstStyle/>
          <a:p>
            <a:fld id="{8480CB6C-FDDD-564A-BC2F-AE9FC5E70FB3}" type="slidenum">
              <a:rPr lang="x-none" smtClean="0"/>
              <a:pPr/>
              <a:t>‹#›</a:t>
            </a:fld>
            <a:endParaRPr lang="x-none"/>
          </a:p>
        </p:txBody>
      </p:sp>
    </p:spTree>
    <p:extLst>
      <p:ext uri="{BB962C8B-B14F-4D97-AF65-F5344CB8AC3E}">
        <p14:creationId xmlns:p14="http://schemas.microsoft.com/office/powerpoint/2010/main" val="2302319960"/>
      </p:ext>
    </p:extLst>
  </p:cSld>
  <p:clrMapOvr>
    <a:masterClrMapping/>
  </p:clrMapOvr>
  <p:transition>
    <p:wedg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A9680548-10D9-6F4E-8C2F-C063E0A7C94E}" type="datetimeFigureOut">
              <a:rPr lang="x-none" smtClean="0"/>
              <a:pPr/>
              <a:t>26.03.2025</a:t>
            </a:fld>
            <a:endParaRPr lang="x-none"/>
          </a:p>
        </p:txBody>
      </p:sp>
      <p:sp>
        <p:nvSpPr>
          <p:cNvPr id="3" name="Нижний колонтитул 2"/>
          <p:cNvSpPr>
            <a:spLocks noGrp="1"/>
          </p:cNvSpPr>
          <p:nvPr>
            <p:ph type="ftr" sz="quarter" idx="11"/>
          </p:nvPr>
        </p:nvSpPr>
        <p:spPr/>
        <p:txBody>
          <a:bodyPr/>
          <a:lstStyle/>
          <a:p>
            <a:endParaRPr lang="x-none"/>
          </a:p>
        </p:txBody>
      </p:sp>
      <p:sp>
        <p:nvSpPr>
          <p:cNvPr id="4" name="Номер слайда 3"/>
          <p:cNvSpPr>
            <a:spLocks noGrp="1"/>
          </p:cNvSpPr>
          <p:nvPr>
            <p:ph type="sldNum" sz="quarter" idx="12"/>
          </p:nvPr>
        </p:nvSpPr>
        <p:spPr/>
        <p:txBody>
          <a:bodyPr/>
          <a:lstStyle/>
          <a:p>
            <a:fld id="{8480CB6C-FDDD-564A-BC2F-AE9FC5E70FB3}" type="slidenum">
              <a:rPr lang="x-none" smtClean="0"/>
              <a:pPr/>
              <a:t>‹#›</a:t>
            </a:fld>
            <a:endParaRPr lang="x-none"/>
          </a:p>
        </p:txBody>
      </p:sp>
    </p:spTree>
    <p:extLst>
      <p:ext uri="{BB962C8B-B14F-4D97-AF65-F5344CB8AC3E}">
        <p14:creationId xmlns:p14="http://schemas.microsoft.com/office/powerpoint/2010/main" val="3956314666"/>
      </p:ext>
    </p:extLst>
  </p:cSld>
  <p:clrMapOvr>
    <a:masterClrMapping/>
  </p:clrMapOvr>
  <p:transition>
    <p:wedg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a:t>Образец заголовка</a:t>
            </a:r>
            <a:endParaRPr lang="ru-RU" dirty="0"/>
          </a:p>
        </p:txBody>
      </p:sp>
      <p:sp>
        <p:nvSpPr>
          <p:cNvPr id="3" name="Объект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4"/>
          <p:cNvSpPr>
            <a:spLocks noGrp="1"/>
          </p:cNvSpPr>
          <p:nvPr>
            <p:ph type="dt" sz="half" idx="10"/>
          </p:nvPr>
        </p:nvSpPr>
        <p:spPr/>
        <p:txBody>
          <a:bodyPr/>
          <a:lstStyle/>
          <a:p>
            <a:fld id="{A9680548-10D9-6F4E-8C2F-C063E0A7C94E}" type="datetimeFigureOut">
              <a:rPr lang="x-none" smtClean="0"/>
              <a:pPr/>
              <a:t>26.03.2025</a:t>
            </a:fld>
            <a:endParaRPr lang="x-none"/>
          </a:p>
        </p:txBody>
      </p:sp>
      <p:sp>
        <p:nvSpPr>
          <p:cNvPr id="6" name="Нижний колонтитул 5"/>
          <p:cNvSpPr>
            <a:spLocks noGrp="1"/>
          </p:cNvSpPr>
          <p:nvPr>
            <p:ph type="ftr" sz="quarter" idx="11"/>
          </p:nvPr>
        </p:nvSpPr>
        <p:spPr/>
        <p:txBody>
          <a:bodyPr/>
          <a:lstStyle/>
          <a:p>
            <a:endParaRPr lang="x-none"/>
          </a:p>
        </p:txBody>
      </p:sp>
      <p:sp>
        <p:nvSpPr>
          <p:cNvPr id="7" name="Номер слайда 6"/>
          <p:cNvSpPr>
            <a:spLocks noGrp="1"/>
          </p:cNvSpPr>
          <p:nvPr>
            <p:ph type="sldNum" sz="quarter" idx="12"/>
          </p:nvPr>
        </p:nvSpPr>
        <p:spPr/>
        <p:txBody>
          <a:bodyPr/>
          <a:lstStyle/>
          <a:p>
            <a:fld id="{8480CB6C-FDDD-564A-BC2F-AE9FC5E70FB3}" type="slidenum">
              <a:rPr lang="x-none" smtClean="0"/>
              <a:pPr/>
              <a:t>‹#›</a:t>
            </a:fld>
            <a:endParaRPr lang="x-none"/>
          </a:p>
        </p:txBody>
      </p:sp>
    </p:spTree>
    <p:extLst>
      <p:ext uri="{BB962C8B-B14F-4D97-AF65-F5344CB8AC3E}">
        <p14:creationId xmlns:p14="http://schemas.microsoft.com/office/powerpoint/2010/main" val="383565587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a:t>Образец заголовка</a:t>
            </a:r>
          </a:p>
        </p:txBody>
      </p:sp>
      <p:sp>
        <p:nvSpPr>
          <p:cNvPr id="3" name="Рисунок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a:t>Вставка рисунка</a:t>
            </a:r>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4"/>
          <p:cNvSpPr>
            <a:spLocks noGrp="1"/>
          </p:cNvSpPr>
          <p:nvPr>
            <p:ph type="dt" sz="half" idx="10"/>
          </p:nvPr>
        </p:nvSpPr>
        <p:spPr/>
        <p:txBody>
          <a:bodyPr/>
          <a:lstStyle/>
          <a:p>
            <a:fld id="{A9680548-10D9-6F4E-8C2F-C063E0A7C94E}" type="datetimeFigureOut">
              <a:rPr lang="x-none" smtClean="0"/>
              <a:pPr/>
              <a:t>26.03.2025</a:t>
            </a:fld>
            <a:endParaRPr lang="x-none"/>
          </a:p>
        </p:txBody>
      </p:sp>
      <p:sp>
        <p:nvSpPr>
          <p:cNvPr id="6" name="Нижний колонтитул 5"/>
          <p:cNvSpPr>
            <a:spLocks noGrp="1"/>
          </p:cNvSpPr>
          <p:nvPr>
            <p:ph type="ftr" sz="quarter" idx="11"/>
          </p:nvPr>
        </p:nvSpPr>
        <p:spPr/>
        <p:txBody>
          <a:bodyPr/>
          <a:lstStyle/>
          <a:p>
            <a:endParaRPr lang="x-none"/>
          </a:p>
        </p:txBody>
      </p:sp>
      <p:sp>
        <p:nvSpPr>
          <p:cNvPr id="7" name="Номер слайда 6"/>
          <p:cNvSpPr>
            <a:spLocks noGrp="1"/>
          </p:cNvSpPr>
          <p:nvPr>
            <p:ph type="sldNum" sz="quarter" idx="12"/>
          </p:nvPr>
        </p:nvSpPr>
        <p:spPr/>
        <p:txBody>
          <a:bodyPr/>
          <a:lstStyle/>
          <a:p>
            <a:fld id="{8480CB6C-FDDD-564A-BC2F-AE9FC5E70FB3}" type="slidenum">
              <a:rPr lang="x-none" smtClean="0"/>
              <a:pPr/>
              <a:t>‹#›</a:t>
            </a:fld>
            <a:endParaRPr lang="x-none"/>
          </a:p>
        </p:txBody>
      </p:sp>
    </p:spTree>
    <p:extLst>
      <p:ext uri="{BB962C8B-B14F-4D97-AF65-F5344CB8AC3E}">
        <p14:creationId xmlns:p14="http://schemas.microsoft.com/office/powerpoint/2010/main" val="57128213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p>
        </p:txBody>
      </p:sp>
      <p:sp>
        <p:nvSpPr>
          <p:cNvPr id="3" name="Текст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9680548-10D9-6F4E-8C2F-C063E0A7C94E}" type="datetimeFigureOut">
              <a:rPr lang="x-none" smtClean="0"/>
              <a:pPr/>
              <a:t>26.03.2025</a:t>
            </a:fld>
            <a:endParaRPr lang="x-none"/>
          </a:p>
        </p:txBody>
      </p:sp>
      <p:sp>
        <p:nvSpPr>
          <p:cNvPr id="5" name="Нижний колонтитул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x-none"/>
          </a:p>
        </p:txBody>
      </p:sp>
      <p:sp>
        <p:nvSpPr>
          <p:cNvPr id="6" name="Номер слайда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480CB6C-FDDD-564A-BC2F-AE9FC5E70FB3}" type="slidenum">
              <a:rPr lang="x-none" smtClean="0"/>
              <a:pPr/>
              <a:t>‹#›</a:t>
            </a:fld>
            <a:endParaRPr lang="x-none"/>
          </a:p>
        </p:txBody>
      </p:sp>
      <p:pic>
        <p:nvPicPr>
          <p:cNvPr id="7" name="Picture 7">
            <a:extLst>
              <a:ext uri="{FF2B5EF4-FFF2-40B4-BE49-F238E27FC236}">
                <a16:creationId xmlns:a16="http://schemas.microsoft.com/office/drawing/2014/main" id="{EA6BE4D8-1EE8-4E5E-8C4B-492904079E6A}"/>
              </a:ext>
            </a:extLst>
          </p:cNvPr>
          <p:cNvPicPr>
            <a:picLocks noChangeAspect="1"/>
          </p:cNvPicPr>
          <p:nvPr userDrawn="1"/>
        </p:nvPicPr>
        <p:blipFill>
          <a:blip r:embed="rId14"/>
          <a:stretch>
            <a:fillRect/>
          </a:stretch>
        </p:blipFill>
        <p:spPr>
          <a:xfrm>
            <a:off x="0" y="0"/>
            <a:ext cx="12192000" cy="6858000"/>
          </a:xfrm>
          <a:prstGeom prst="rect">
            <a:avLst/>
          </a:prstGeom>
        </p:spPr>
      </p:pic>
    </p:spTree>
    <p:extLst>
      <p:ext uri="{BB962C8B-B14F-4D97-AF65-F5344CB8AC3E}">
        <p14:creationId xmlns:p14="http://schemas.microsoft.com/office/powerpoint/2010/main" val="2468584608"/>
      </p:ext>
    </p:extLst>
  </p:cSld>
  <p:clrMap bg1="lt1" tx1="dk1" bg2="lt2" tx2="dk2" accent1="accent1" accent2="accent2" accent3="accent3" accent4="accent4" accent5="accent5" accent6="accent6" hlink="hlink" folHlink="folHlink"/>
  <p:sldLayoutIdLst>
    <p:sldLayoutId id="2147484152" r:id="rId1"/>
    <p:sldLayoutId id="2147484153" r:id="rId2"/>
    <p:sldLayoutId id="2147484154" r:id="rId3"/>
    <p:sldLayoutId id="2147484155" r:id="rId4"/>
    <p:sldLayoutId id="2147484156" r:id="rId5"/>
    <p:sldLayoutId id="2147484157" r:id="rId6"/>
    <p:sldLayoutId id="2147484158" r:id="rId7"/>
    <p:sldLayoutId id="2147484159" r:id="rId8"/>
    <p:sldLayoutId id="2147484160" r:id="rId9"/>
    <p:sldLayoutId id="2147484161" r:id="rId10"/>
    <p:sldLayoutId id="2147484162" r:id="rId11"/>
  </p:sldLayoutIdLst>
  <p:transition>
    <p:wedge/>
  </p:transition>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6.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79A0E8-2828-644E-8A30-AB09913FE7FE}"/>
              </a:ext>
            </a:extLst>
          </p:cNvPr>
          <p:cNvSpPr>
            <a:spLocks noGrp="1"/>
          </p:cNvSpPr>
          <p:nvPr>
            <p:ph type="ctrTitle"/>
          </p:nvPr>
        </p:nvSpPr>
        <p:spPr>
          <a:xfrm>
            <a:off x="1305098" y="1298177"/>
            <a:ext cx="8782057" cy="4091705"/>
          </a:xfrm>
        </p:spPr>
        <p:txBody>
          <a:bodyPr>
            <a:noAutofit/>
          </a:bodyPr>
          <a:lstStyle/>
          <a:p>
            <a:r>
              <a:rPr lang="ru-RU" sz="6600" b="1" dirty="0">
                <a:solidFill>
                  <a:srgbClr val="0066FF"/>
                </a:solidFill>
                <a:effectLst>
                  <a:outerShdw blurRad="38100" dist="38100" dir="2700000" algn="tl">
                    <a:srgbClr val="000000">
                      <a:alpha val="43137"/>
                    </a:srgbClr>
                  </a:outerShdw>
                </a:effectLst>
              </a:rPr>
              <a:t>Медиана числового набора.</a:t>
            </a:r>
            <a:br>
              <a:rPr lang="ru-RU" sz="6600" b="1" dirty="0">
                <a:solidFill>
                  <a:srgbClr val="0066FF"/>
                </a:solidFill>
                <a:effectLst>
                  <a:outerShdw blurRad="38100" dist="38100" dir="2700000" algn="tl">
                    <a:srgbClr val="000000">
                      <a:alpha val="43137"/>
                    </a:srgbClr>
                  </a:outerShdw>
                </a:effectLst>
              </a:rPr>
            </a:br>
            <a:r>
              <a:rPr lang="ru-RU" sz="6600" b="1" dirty="0">
                <a:solidFill>
                  <a:srgbClr val="0066FF"/>
                </a:solidFill>
                <a:effectLst>
                  <a:outerShdw blurRad="38100" dist="38100" dir="2700000" algn="tl">
                    <a:srgbClr val="000000">
                      <a:alpha val="43137"/>
                    </a:srgbClr>
                  </a:outerShdw>
                </a:effectLst>
              </a:rPr>
              <a:t> </a:t>
            </a:r>
            <a:br>
              <a:rPr lang="ru-RU" sz="6600" b="1" dirty="0">
                <a:solidFill>
                  <a:srgbClr val="0066FF"/>
                </a:solidFill>
                <a:effectLst>
                  <a:outerShdw blurRad="38100" dist="38100" dir="2700000" algn="tl">
                    <a:srgbClr val="000000">
                      <a:alpha val="43137"/>
                    </a:srgbClr>
                  </a:outerShdw>
                </a:effectLst>
              </a:rPr>
            </a:br>
            <a:r>
              <a:rPr lang="ru-RU" sz="6600" b="1" dirty="0">
                <a:solidFill>
                  <a:srgbClr val="0066FF"/>
                </a:solidFill>
                <a:effectLst>
                  <a:outerShdw blurRad="38100" dist="38100" dir="2700000" algn="tl">
                    <a:srgbClr val="000000">
                      <a:alpha val="43137"/>
                    </a:srgbClr>
                  </a:outerShdw>
                </a:effectLst>
              </a:rPr>
              <a:t>Устойчивость медианы</a:t>
            </a:r>
          </a:p>
        </p:txBody>
      </p:sp>
    </p:spTree>
    <p:extLst>
      <p:ext uri="{BB962C8B-B14F-4D97-AF65-F5344CB8AC3E}">
        <p14:creationId xmlns:p14="http://schemas.microsoft.com/office/powerpoint/2010/main" val="3816598581"/>
      </p:ext>
    </p:extLst>
  </p:cSld>
  <p:clrMapOvr>
    <a:masterClrMapping/>
  </p:clrMapOvr>
  <p:transition>
    <p:dissolve/>
  </p:transition>
</p:sld>
</file>

<file path=ppt/slides/slide1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bwMode="auto">
        <a:xfrm>
          <a:off x="0" y="0"/>
          <a:ext cx="0" cy="0"/>
          <a:chOff x="0" y="0"/>
          <a:chExt cx="0" cy="0"/>
        </a:xfrm>
      </p:grpSpPr>
      <p:pic>
        <p:nvPicPr>
          <p:cNvPr id="2070705585" name="Рисунок 2070705584"/>
          <p:cNvPicPr>
            <a:picLocks noChangeAspect="1"/>
          </p:cNvPicPr>
          <p:nvPr/>
        </p:nvPicPr>
        <p:blipFill>
          <a:blip r:embed="rId2"/>
          <a:stretch/>
        </p:blipFill>
        <p:spPr bwMode="auto">
          <a:xfrm>
            <a:off x="5800724" y="0"/>
            <a:ext cx="6391275" cy="5890111"/>
          </a:xfrm>
          <a:prstGeom prst="rect">
            <a:avLst/>
          </a:prstGeom>
        </p:spPr>
      </p:pic>
      <p:sp>
        <p:nvSpPr>
          <p:cNvPr id="349948745" name="TextBox 349948744"/>
          <p:cNvSpPr txBox="1"/>
          <p:nvPr/>
        </p:nvSpPr>
        <p:spPr bwMode="auto">
          <a:xfrm>
            <a:off x="229574" y="323491"/>
            <a:ext cx="4881674" cy="888705"/>
          </a:xfrm>
          <a:prstGeom prst="rect">
            <a:avLst/>
          </a:prstGeom>
          <a:noFill/>
        </p:spPr>
        <p:txBody>
          <a:bodyPr vertOverflow="overflow" horzOverflow="overflow" vert="horz" wrap="square" lIns="91440" tIns="45720" rIns="91440" bIns="45720" numCol="1" spcCol="0" rtlCol="0" fromWordArt="0" anchor="t" anchorCtr="0" forceAA="0" compatLnSpc="0">
            <a:spAutoFit/>
          </a:bodyPr>
          <a:lstStyle/>
          <a:p>
            <a:pPr algn="just">
              <a:defRPr/>
            </a:pPr>
            <a:r>
              <a:rPr>
                <a:latin typeface="Times New Roman" pitchFamily="18" charset="0"/>
                <a:cs typeface="Times New Roman" pitchFamily="18" charset="0"/>
              </a:rPr>
              <a:t>Предположим, что мы хотим описать население российского города-миллионера одним числом. Найдем среднее арифметическое:</a:t>
            </a:r>
          </a:p>
        </p:txBody>
      </p:sp>
      <p:sp>
        <p:nvSpPr>
          <p:cNvPr id="1605127798" name="TextBox 1605127797"/>
          <p:cNvSpPr txBox="1"/>
          <p:nvPr/>
        </p:nvSpPr>
        <p:spPr bwMode="auto">
          <a:xfrm>
            <a:off x="268698" y="2350770"/>
            <a:ext cx="4941793" cy="914760"/>
          </a:xfrm>
          <a:prstGeom prst="rect">
            <a:avLst/>
          </a:prstGeom>
          <a:noFill/>
        </p:spPr>
        <p:txBody>
          <a:bodyPr vertOverflow="overflow" horzOverflow="overflow" vert="horz" wrap="square" lIns="91440" tIns="45720" rIns="91440" bIns="45720" numCol="1" spcCol="0" rtlCol="0" fromWordArt="0" anchor="t" anchorCtr="0" forceAA="0" compatLnSpc="0">
            <a:spAutoFit/>
          </a:bodyPr>
          <a:lstStyle/>
          <a:p>
            <a:pPr algn="just">
              <a:defRPr/>
            </a:pPr>
            <a:r>
              <a:rPr>
                <a:latin typeface="Times New Roman" pitchFamily="18" charset="0"/>
                <a:cs typeface="Times New Roman" pitchFamily="18" charset="0"/>
              </a:rPr>
              <a:t>В таблице нет города, население которого было бы близко к получившемуся среднему значению.</a:t>
            </a:r>
          </a:p>
        </p:txBody>
      </p:sp>
      <p:sp>
        <p:nvSpPr>
          <p:cNvPr id="461662018" name="TextBox 461662017"/>
          <p:cNvSpPr txBox="1"/>
          <p:nvPr/>
        </p:nvSpPr>
        <p:spPr bwMode="auto">
          <a:xfrm>
            <a:off x="268698" y="3265530"/>
            <a:ext cx="4882394" cy="640440"/>
          </a:xfrm>
          <a:prstGeom prst="rect">
            <a:avLst/>
          </a:prstGeom>
          <a:noFill/>
        </p:spPr>
        <p:txBody>
          <a:bodyPr vertOverflow="overflow" horzOverflow="overflow" vert="horz" wrap="square" lIns="91440" tIns="45720" rIns="91440" bIns="45720" numCol="1" spcCol="0" rtlCol="0" fromWordArt="0" anchor="t" anchorCtr="0" forceAA="0" compatLnSpc="0">
            <a:spAutoFit/>
          </a:bodyPr>
          <a:lstStyle/>
          <a:p>
            <a:pPr algn="l">
              <a:defRPr/>
            </a:pPr>
            <a:r>
              <a:rPr>
                <a:latin typeface="Times New Roman" pitchFamily="18" charset="0"/>
                <a:cs typeface="Times New Roman" pitchFamily="18" charset="0"/>
              </a:rPr>
              <a:t>Численность Москвы и Санкт-Петербурга, рассмотрим, как выбросы.</a:t>
            </a:r>
          </a:p>
        </p:txBody>
      </p:sp>
      <p:pic>
        <p:nvPicPr>
          <p:cNvPr id="38914" name="Picture 2"/>
          <p:cNvPicPr>
            <a:picLocks noChangeAspect="1" noChangeArrowheads="1"/>
          </p:cNvPicPr>
          <p:nvPr/>
        </p:nvPicPr>
        <p:blipFill>
          <a:blip r:embed="rId3"/>
          <a:srcRect/>
          <a:stretch>
            <a:fillRect/>
          </a:stretch>
        </p:blipFill>
        <p:spPr bwMode="auto">
          <a:xfrm>
            <a:off x="1420199" y="1512570"/>
            <a:ext cx="2714625" cy="838200"/>
          </a:xfrm>
          <a:prstGeom prst="rect">
            <a:avLst/>
          </a:prstGeom>
          <a:noFill/>
          <a:ln w="9525">
            <a:noFill/>
            <a:miter lim="800000"/>
            <a:headEnd/>
            <a:tailEnd/>
          </a:ln>
          <a:effectLst/>
        </p:spPr>
      </p:pic>
      <p:sp>
        <p:nvSpPr>
          <p:cNvPr id="10" name="TextBox 9"/>
          <p:cNvSpPr txBox="1"/>
          <p:nvPr/>
        </p:nvSpPr>
        <p:spPr bwMode="auto">
          <a:xfrm>
            <a:off x="7572375" y="5890111"/>
            <a:ext cx="3581400" cy="623248"/>
          </a:xfrm>
          <a:prstGeom prst="rect">
            <a:avLst/>
          </a:prstGeom>
          <a:noFill/>
        </p:spPr>
        <p:txBody>
          <a:bodyPr vertOverflow="overflow" horzOverflow="overflow" vert="horz" wrap="square" lIns="91440" tIns="45720" rIns="91440" bIns="45720" numCol="1" spcCol="0" rtlCol="0" fromWordArt="0" anchor="t" anchorCtr="0" forceAA="0" compatLnSpc="0">
            <a:spAutoFit/>
          </a:bodyPr>
          <a:lstStyle/>
          <a:p>
            <a:pPr>
              <a:defRPr/>
            </a:pPr>
            <a:r>
              <a:rPr sz="1800" i="1">
                <a:latin typeface="Times New Roman" pitchFamily="18" charset="0"/>
                <a:cs typeface="Times New Roman" pitchFamily="18" charset="0"/>
              </a:rPr>
              <a:t>Численность населения городов-миллионеров в России, тыс. чел.</a:t>
            </a:r>
          </a:p>
        </p:txBody>
      </p:sp>
      <p:sp>
        <p:nvSpPr>
          <p:cNvPr id="11" name="Прямоугольник 10"/>
          <p:cNvSpPr/>
          <p:nvPr/>
        </p:nvSpPr>
        <p:spPr>
          <a:xfrm>
            <a:off x="268698" y="4020919"/>
            <a:ext cx="5532026" cy="1015663"/>
          </a:xfrm>
          <a:prstGeom prst="rect">
            <a:avLst/>
          </a:prstGeom>
        </p:spPr>
        <p:txBody>
          <a:bodyPr wrap="square">
            <a:spAutoFit/>
          </a:bodyPr>
          <a:lstStyle/>
          <a:p>
            <a:r>
              <a:rPr lang="ru-RU" sz="2000" i="1" dirty="0">
                <a:latin typeface="Times New Roman" pitchFamily="18" charset="0"/>
                <a:cs typeface="Times New Roman" pitchFamily="18" charset="0"/>
              </a:rPr>
              <a:t>Напомню, что в статистике </a:t>
            </a:r>
            <a:r>
              <a:rPr lang="ru-RU" sz="2000" b="1" i="1" dirty="0">
                <a:latin typeface="Times New Roman" pitchFamily="18" charset="0"/>
                <a:cs typeface="Times New Roman" pitchFamily="18" charset="0"/>
              </a:rPr>
              <a:t>выброс – это точка данных, которая значительно отличается от других наблюдений.</a:t>
            </a:r>
          </a:p>
        </p:txBody>
      </p:sp>
    </p:spTree>
  </p:cSld>
  <p:clrMapOvr>
    <a:masterClrMapping/>
  </p:clrMapOvr>
  <mc:AlternateContent xmlns:mc="http://schemas.openxmlformats.org/markup-compatibility/2006" xmlns:p14="http://schemas.microsoft.com/office/powerpoint/2010/main">
    <mc:Choice Requires="p14">
      <p:transition spd="slow" p14:dur="2000">
        <p:wipe/>
      </p:transition>
    </mc:Choice>
    <mc:Fallback xmlns="">
      <p:transition spd="slow">
        <p:wip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60512779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6166201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bwMode="auto">
        <a:xfrm>
          <a:off x="0" y="0"/>
          <a:ext cx="0" cy="0"/>
          <a:chOff x="0" y="0"/>
          <a:chExt cx="0" cy="0"/>
        </a:xfrm>
      </p:grpSpPr>
      <p:pic>
        <p:nvPicPr>
          <p:cNvPr id="2070705585" name="Рисунок 2070705584"/>
          <p:cNvPicPr>
            <a:picLocks noChangeAspect="1"/>
          </p:cNvPicPr>
          <p:nvPr/>
        </p:nvPicPr>
        <p:blipFill>
          <a:blip r:embed="rId2"/>
          <a:stretch/>
        </p:blipFill>
        <p:spPr bwMode="auto">
          <a:xfrm>
            <a:off x="5800724" y="0"/>
            <a:ext cx="6391275" cy="5890111"/>
          </a:xfrm>
          <a:prstGeom prst="rect">
            <a:avLst/>
          </a:prstGeom>
        </p:spPr>
      </p:pic>
      <p:sp>
        <p:nvSpPr>
          <p:cNvPr id="349948745" name="TextBox 349948744"/>
          <p:cNvSpPr txBox="1"/>
          <p:nvPr/>
        </p:nvSpPr>
        <p:spPr bwMode="auto">
          <a:xfrm>
            <a:off x="229574" y="323491"/>
            <a:ext cx="4881674" cy="357790"/>
          </a:xfrm>
          <a:prstGeom prst="rect">
            <a:avLst/>
          </a:prstGeom>
          <a:noFill/>
        </p:spPr>
        <p:txBody>
          <a:bodyPr vertOverflow="overflow" horzOverflow="overflow" vert="horz" wrap="square" lIns="91440" tIns="45720" rIns="91440" bIns="45720" numCol="1" spcCol="0" rtlCol="0" fromWordArt="0" anchor="t" anchorCtr="0" forceAA="0" compatLnSpc="0">
            <a:spAutoFit/>
          </a:bodyPr>
          <a:lstStyle/>
          <a:p>
            <a:pPr algn="just">
              <a:defRPr/>
            </a:pPr>
            <a:r>
              <a:rPr lang="ru-RU" b="1" dirty="0">
                <a:latin typeface="Times New Roman" pitchFamily="18" charset="0"/>
                <a:cs typeface="Times New Roman" pitchFamily="18" charset="0"/>
              </a:rPr>
              <a:t>Упорядочим значения:</a:t>
            </a:r>
            <a:endParaRPr b="1">
              <a:latin typeface="Times New Roman" pitchFamily="18" charset="0"/>
              <a:cs typeface="Times New Roman" pitchFamily="18" charset="0"/>
            </a:endParaRPr>
          </a:p>
        </p:txBody>
      </p:sp>
      <p:sp>
        <p:nvSpPr>
          <p:cNvPr id="10" name="TextBox 9"/>
          <p:cNvSpPr txBox="1"/>
          <p:nvPr/>
        </p:nvSpPr>
        <p:spPr bwMode="auto">
          <a:xfrm>
            <a:off x="7572375" y="5890111"/>
            <a:ext cx="3581400" cy="623248"/>
          </a:xfrm>
          <a:prstGeom prst="rect">
            <a:avLst/>
          </a:prstGeom>
          <a:noFill/>
        </p:spPr>
        <p:txBody>
          <a:bodyPr vertOverflow="overflow" horzOverflow="overflow" vert="horz" wrap="square" lIns="91440" tIns="45720" rIns="91440" bIns="45720" numCol="1" spcCol="0" rtlCol="0" fromWordArt="0" anchor="t" anchorCtr="0" forceAA="0" compatLnSpc="0">
            <a:spAutoFit/>
          </a:bodyPr>
          <a:lstStyle/>
          <a:p>
            <a:pPr>
              <a:defRPr/>
            </a:pPr>
            <a:r>
              <a:rPr sz="1800" i="1">
                <a:latin typeface="Times New Roman" pitchFamily="18" charset="0"/>
                <a:cs typeface="Times New Roman" pitchFamily="18" charset="0"/>
              </a:rPr>
              <a:t>Численность населения городов-миллионеров в России, тыс. чел.</a:t>
            </a:r>
          </a:p>
        </p:txBody>
      </p:sp>
      <p:pic>
        <p:nvPicPr>
          <p:cNvPr id="9" name="Рисунок 8"/>
          <p:cNvPicPr>
            <a:picLocks noChangeAspect="1"/>
          </p:cNvPicPr>
          <p:nvPr/>
        </p:nvPicPr>
        <p:blipFill>
          <a:blip r:embed="rId3"/>
          <a:stretch/>
        </p:blipFill>
        <p:spPr bwMode="auto">
          <a:xfrm>
            <a:off x="0" y="697632"/>
            <a:ext cx="5781675" cy="374435"/>
          </a:xfrm>
          <a:prstGeom prst="rect">
            <a:avLst/>
          </a:prstGeom>
        </p:spPr>
      </p:pic>
      <p:sp>
        <p:nvSpPr>
          <p:cNvPr id="12" name="Прямоугольник 11"/>
          <p:cNvSpPr/>
          <p:nvPr/>
        </p:nvSpPr>
        <p:spPr>
          <a:xfrm>
            <a:off x="114300" y="1222713"/>
            <a:ext cx="5448300" cy="2246769"/>
          </a:xfrm>
          <a:prstGeom prst="rect">
            <a:avLst/>
          </a:prstGeom>
        </p:spPr>
        <p:txBody>
          <a:bodyPr wrap="square">
            <a:spAutoFit/>
          </a:bodyPr>
          <a:lstStyle/>
          <a:p>
            <a:pPr>
              <a:defRPr/>
            </a:pPr>
            <a:r>
              <a:rPr lang="ru-RU" sz="2000" dirty="0">
                <a:latin typeface="Times New Roman" pitchFamily="18" charset="0"/>
                <a:cs typeface="Times New Roman" pitchFamily="18" charset="0"/>
              </a:rPr>
              <a:t>Медианой является восьмое по порядку значение (выделено): 1144 тыс.чел.</a:t>
            </a:r>
          </a:p>
          <a:p>
            <a:pPr>
              <a:defRPr/>
            </a:pPr>
            <a:r>
              <a:rPr lang="ru-RU" sz="2000" dirty="0">
                <a:latin typeface="Times New Roman" pitchFamily="18" charset="0"/>
                <a:cs typeface="Times New Roman" pitchFamily="18" charset="0"/>
              </a:rPr>
              <a:t>Это население г. Самары.</a:t>
            </a:r>
          </a:p>
          <a:p>
            <a:pPr>
              <a:defRPr/>
            </a:pPr>
            <a:endParaRPr lang="ru-RU" sz="2000" dirty="0">
              <a:latin typeface="Times New Roman" pitchFamily="18" charset="0"/>
              <a:cs typeface="Times New Roman" pitchFamily="18" charset="0"/>
            </a:endParaRPr>
          </a:p>
          <a:p>
            <a:pPr>
              <a:defRPr/>
            </a:pPr>
            <a:r>
              <a:rPr lang="ru-RU" sz="2000" dirty="0">
                <a:latin typeface="Times New Roman" pitchFamily="18" charset="0"/>
                <a:cs typeface="Times New Roman" pitchFamily="18" charset="0"/>
              </a:rPr>
              <a:t>Можно сказать, что Самара - медианный по численности город-миллионер в 2021 году или медианный представитель данного набора.</a:t>
            </a:r>
          </a:p>
        </p:txBody>
      </p:sp>
      <p:sp>
        <p:nvSpPr>
          <p:cNvPr id="13" name="Прямоугольник 12"/>
          <p:cNvSpPr/>
          <p:nvPr/>
        </p:nvSpPr>
        <p:spPr>
          <a:xfrm>
            <a:off x="229574" y="3752166"/>
            <a:ext cx="5218726" cy="1200329"/>
          </a:xfrm>
          <a:prstGeom prst="rect">
            <a:avLst/>
          </a:prstGeom>
        </p:spPr>
        <p:txBody>
          <a:bodyPr wrap="square">
            <a:spAutoFit/>
          </a:bodyPr>
          <a:lstStyle/>
          <a:p>
            <a:pPr>
              <a:defRPr/>
            </a:pPr>
            <a:r>
              <a:rPr lang="ru-RU" sz="2400" b="1" dirty="0">
                <a:latin typeface="Times New Roman" pitchFamily="18" charset="0"/>
                <a:cs typeface="Times New Roman" pitchFamily="18" charset="0"/>
              </a:rPr>
              <a:t>Главное достоинство медианы – </a:t>
            </a:r>
            <a:r>
              <a:rPr lang="ru-RU" sz="2400" b="1" i="1" dirty="0">
                <a:solidFill>
                  <a:srgbClr val="FF0000"/>
                </a:solidFill>
                <a:latin typeface="Times New Roman" pitchFamily="18" charset="0"/>
                <a:cs typeface="Times New Roman" pitchFamily="18" charset="0"/>
              </a:rPr>
              <a:t>устойчивость</a:t>
            </a:r>
            <a:r>
              <a:rPr lang="ru-RU" sz="2400" b="1" dirty="0">
                <a:latin typeface="Times New Roman" pitchFamily="18" charset="0"/>
                <a:cs typeface="Times New Roman" pitchFamily="18" charset="0"/>
              </a:rPr>
              <a:t> относительно выбросов.</a:t>
            </a:r>
          </a:p>
        </p:txBody>
      </p:sp>
    </p:spTree>
  </p:cSld>
  <p:clrMapOvr>
    <a:masterClrMapping/>
  </p:clrMapOvr>
  <mc:AlternateContent xmlns:mc="http://schemas.openxmlformats.org/markup-compatibility/2006" xmlns:p14="http://schemas.microsoft.com/office/powerpoint/2010/main">
    <mc:Choice Requires="p14">
      <p:transition spd="slow" p14:dur="2000">
        <p:wipe/>
      </p:transition>
    </mc:Choice>
    <mc:Fallback xmlns="">
      <p:transition spd="slow">
        <p:wip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bwMode="auto">
        <a:xfrm>
          <a:off x="0" y="0"/>
          <a:ext cx="0" cy="0"/>
          <a:chOff x="0" y="0"/>
          <a:chExt cx="0" cy="0"/>
        </a:xfrm>
      </p:grpSpPr>
      <p:sp>
        <p:nvSpPr>
          <p:cNvPr id="325384462" name=" 325384461"/>
          <p:cNvSpPr/>
          <p:nvPr/>
        </p:nvSpPr>
        <p:spPr bwMode="auto">
          <a:xfrm>
            <a:off x="568236" y="389658"/>
            <a:ext cx="10163496" cy="4772545"/>
          </a:xfrm>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defRPr/>
            </a:pPr>
            <a:r>
              <a:rPr lang="ru-RU" sz="2400" b="1" i="1" u="none" dirty="0">
                <a:solidFill>
                  <a:srgbClr val="000000"/>
                </a:solidFill>
                <a:ea typeface="Verdana"/>
                <a:cs typeface="Times New Roman" pitchFamily="18" charset="0"/>
              </a:rPr>
              <a:t>ЗАДАНИЕ 2.</a:t>
            </a:r>
            <a:r>
              <a:rPr sz="2400" b="1" i="0" u="none" dirty="0">
                <a:solidFill>
                  <a:srgbClr val="000000"/>
                </a:solidFill>
                <a:ea typeface="Verdana"/>
                <a:cs typeface="Times New Roman" pitchFamily="18" charset="0"/>
              </a:rPr>
              <a:t> </a:t>
            </a:r>
            <a:r>
              <a:rPr sz="2400" b="0" i="0" u="none" dirty="0" err="1">
                <a:solidFill>
                  <a:srgbClr val="000000"/>
                </a:solidFill>
                <a:ea typeface="Verdana"/>
                <a:cs typeface="Times New Roman" pitchFamily="18" charset="0"/>
              </a:rPr>
              <a:t>Предположим</a:t>
            </a:r>
            <a:r>
              <a:rPr sz="2400" b="0" i="0" u="none" dirty="0">
                <a:solidFill>
                  <a:srgbClr val="000000"/>
                </a:solidFill>
                <a:ea typeface="Verdana"/>
                <a:cs typeface="Times New Roman" pitchFamily="18" charset="0"/>
              </a:rPr>
              <a:t>, </a:t>
            </a:r>
            <a:r>
              <a:rPr sz="2400" b="0" i="0" u="none" dirty="0" err="1">
                <a:solidFill>
                  <a:srgbClr val="000000"/>
                </a:solidFill>
                <a:ea typeface="Verdana"/>
                <a:cs typeface="Times New Roman" pitchFamily="18" charset="0"/>
              </a:rPr>
              <a:t>что</a:t>
            </a:r>
            <a:r>
              <a:rPr sz="2400" b="0" i="0" u="none" dirty="0">
                <a:solidFill>
                  <a:srgbClr val="000000"/>
                </a:solidFill>
                <a:ea typeface="Verdana"/>
                <a:cs typeface="Times New Roman" pitchFamily="18" charset="0"/>
              </a:rPr>
              <a:t> в </a:t>
            </a:r>
            <a:r>
              <a:rPr sz="2400" b="0" i="0" u="none" dirty="0" err="1">
                <a:solidFill>
                  <a:srgbClr val="000000"/>
                </a:solidFill>
                <a:ea typeface="Verdana"/>
                <a:cs typeface="Times New Roman" pitchFamily="18" charset="0"/>
              </a:rPr>
              <a:t>числовом</a:t>
            </a:r>
            <a:r>
              <a:rPr sz="2400" b="0" i="0" u="none" dirty="0">
                <a:solidFill>
                  <a:srgbClr val="000000"/>
                </a:solidFill>
                <a:ea typeface="Verdana"/>
                <a:cs typeface="Times New Roman" pitchFamily="18" charset="0"/>
              </a:rPr>
              <a:t> </a:t>
            </a:r>
            <a:r>
              <a:rPr sz="2400" b="0" i="0" u="none" dirty="0" err="1">
                <a:solidFill>
                  <a:srgbClr val="000000"/>
                </a:solidFill>
                <a:ea typeface="Verdana"/>
                <a:cs typeface="Times New Roman" pitchFamily="18" charset="0"/>
              </a:rPr>
              <a:t>наборе</a:t>
            </a:r>
            <a:r>
              <a:rPr sz="2400" b="0" i="0" u="none" dirty="0">
                <a:solidFill>
                  <a:srgbClr val="000000"/>
                </a:solidFill>
                <a:ea typeface="Verdana"/>
                <a:cs typeface="Times New Roman" pitchFamily="18" charset="0"/>
              </a:rPr>
              <a:t> 10 </a:t>
            </a:r>
            <a:r>
              <a:rPr sz="2400" b="0" i="0" u="none" dirty="0" err="1">
                <a:solidFill>
                  <a:srgbClr val="000000"/>
                </a:solidFill>
                <a:ea typeface="Verdana"/>
                <a:cs typeface="Times New Roman" pitchFamily="18" charset="0"/>
              </a:rPr>
              <a:t>чисел</a:t>
            </a:r>
            <a:r>
              <a:rPr sz="2400" b="0" i="0" u="none" dirty="0">
                <a:solidFill>
                  <a:srgbClr val="000000"/>
                </a:solidFill>
                <a:ea typeface="Verdana"/>
                <a:cs typeface="Times New Roman" pitchFamily="18" charset="0"/>
              </a:rPr>
              <a:t>.</a:t>
            </a:r>
            <a:endParaRPr lang="en-US" sz="2400" b="0" i="0" u="none" dirty="0">
              <a:solidFill>
                <a:srgbClr val="000000"/>
              </a:solidFill>
              <a:ea typeface="Verdana"/>
              <a:cs typeface="Times New Roman" pitchFamily="18" charset="0"/>
            </a:endParaRPr>
          </a:p>
          <a:p>
            <a:pPr>
              <a:defRPr/>
            </a:pPr>
            <a:r>
              <a:rPr sz="2400" b="0" i="0" u="none" dirty="0" err="1">
                <a:solidFill>
                  <a:srgbClr val="000000"/>
                </a:solidFill>
                <a:ea typeface="Verdana"/>
                <a:cs typeface="Times New Roman" pitchFamily="18" charset="0"/>
              </a:rPr>
              <a:t>Есть</a:t>
            </a:r>
            <a:r>
              <a:rPr sz="2400" b="0" i="0" u="none" dirty="0">
                <a:solidFill>
                  <a:srgbClr val="000000"/>
                </a:solidFill>
                <a:ea typeface="Verdana"/>
                <a:cs typeface="Times New Roman" pitchFamily="18" charset="0"/>
              </a:rPr>
              <a:t>  </a:t>
            </a:r>
            <a:r>
              <a:rPr sz="2400" b="0" i="0" u="none" dirty="0" err="1">
                <a:solidFill>
                  <a:srgbClr val="000000"/>
                </a:solidFill>
                <a:ea typeface="Verdana"/>
                <a:cs typeface="Times New Roman" pitchFamily="18" charset="0"/>
              </a:rPr>
              <a:t>правило</a:t>
            </a:r>
            <a:r>
              <a:rPr sz="2400" b="0" i="0" u="none" dirty="0">
                <a:solidFill>
                  <a:srgbClr val="000000"/>
                </a:solidFill>
                <a:ea typeface="Verdana"/>
                <a:cs typeface="Times New Roman" pitchFamily="18" charset="0"/>
              </a:rPr>
              <a:t>, </a:t>
            </a:r>
            <a:r>
              <a:rPr sz="2400" b="0" i="0" u="none" dirty="0" err="1">
                <a:solidFill>
                  <a:srgbClr val="000000"/>
                </a:solidFill>
                <a:ea typeface="Verdana"/>
                <a:cs typeface="Times New Roman" pitchFamily="18" charset="0"/>
              </a:rPr>
              <a:t>что</a:t>
            </a:r>
            <a:r>
              <a:rPr sz="2400" b="0" i="0" u="none" dirty="0">
                <a:solidFill>
                  <a:srgbClr val="000000"/>
                </a:solidFill>
                <a:ea typeface="Verdana"/>
                <a:cs typeface="Times New Roman" pitchFamily="18" charset="0"/>
              </a:rPr>
              <a:t> </a:t>
            </a:r>
            <a:r>
              <a:rPr sz="2400" b="0" i="0" u="none" dirty="0" err="1">
                <a:solidFill>
                  <a:srgbClr val="000000"/>
                </a:solidFill>
                <a:ea typeface="Verdana"/>
                <a:cs typeface="Times New Roman" pitchFamily="18" charset="0"/>
              </a:rPr>
              <a:t>если</a:t>
            </a:r>
            <a:r>
              <a:rPr sz="2400" b="0" i="0" u="none" dirty="0">
                <a:solidFill>
                  <a:srgbClr val="000000"/>
                </a:solidFill>
                <a:ea typeface="Verdana"/>
                <a:cs typeface="Times New Roman" pitchFamily="18" charset="0"/>
              </a:rPr>
              <a:t> </a:t>
            </a:r>
            <a:r>
              <a:rPr sz="2400" b="0" i="0" u="none" dirty="0" err="1">
                <a:solidFill>
                  <a:srgbClr val="000000"/>
                </a:solidFill>
                <a:ea typeface="Verdana"/>
                <a:cs typeface="Times New Roman" pitchFamily="18" charset="0"/>
              </a:rPr>
              <a:t>увеличивать</a:t>
            </a:r>
            <a:r>
              <a:rPr sz="2400" b="0" i="0" u="none" dirty="0">
                <a:solidFill>
                  <a:srgbClr val="000000"/>
                </a:solidFill>
                <a:ea typeface="Verdana"/>
                <a:cs typeface="Times New Roman" pitchFamily="18" charset="0"/>
              </a:rPr>
              <a:t> </a:t>
            </a:r>
            <a:r>
              <a:rPr sz="2400" b="0" i="0" u="none" dirty="0" err="1">
                <a:solidFill>
                  <a:srgbClr val="000000"/>
                </a:solidFill>
                <a:ea typeface="Verdana"/>
                <a:cs typeface="Times New Roman" pitchFamily="18" charset="0"/>
              </a:rPr>
              <a:t>или</a:t>
            </a:r>
            <a:r>
              <a:rPr sz="2400" b="0" i="0" u="none" dirty="0">
                <a:solidFill>
                  <a:srgbClr val="000000"/>
                </a:solidFill>
                <a:ea typeface="Verdana"/>
                <a:cs typeface="Times New Roman" pitchFamily="18" charset="0"/>
              </a:rPr>
              <a:t> </a:t>
            </a:r>
            <a:r>
              <a:rPr sz="2400" b="0" i="0" u="none" dirty="0" err="1">
                <a:solidFill>
                  <a:srgbClr val="000000"/>
                </a:solidFill>
                <a:ea typeface="Verdana"/>
                <a:cs typeface="Times New Roman" pitchFamily="18" charset="0"/>
              </a:rPr>
              <a:t>уменьшать</a:t>
            </a:r>
            <a:r>
              <a:rPr sz="2400" b="0" i="0" u="none" dirty="0">
                <a:solidFill>
                  <a:srgbClr val="000000"/>
                </a:solidFill>
                <a:ea typeface="Verdana"/>
                <a:cs typeface="Times New Roman" pitchFamily="18" charset="0"/>
              </a:rPr>
              <a:t> </a:t>
            </a:r>
            <a:r>
              <a:rPr sz="2400" b="0" i="0" u="none" dirty="0" err="1">
                <a:solidFill>
                  <a:srgbClr val="000000"/>
                </a:solidFill>
                <a:ea typeface="Verdana"/>
                <a:cs typeface="Times New Roman" pitchFamily="18" charset="0"/>
              </a:rPr>
              <a:t>одно</a:t>
            </a:r>
            <a:r>
              <a:rPr sz="2400" b="0" i="0" u="none" dirty="0">
                <a:solidFill>
                  <a:srgbClr val="000000"/>
                </a:solidFill>
                <a:ea typeface="Verdana"/>
                <a:cs typeface="Times New Roman" pitchFamily="18" charset="0"/>
              </a:rPr>
              <a:t> </a:t>
            </a:r>
            <a:r>
              <a:rPr sz="2400" b="0" i="0" u="none" dirty="0" err="1">
                <a:solidFill>
                  <a:srgbClr val="000000"/>
                </a:solidFill>
                <a:ea typeface="Verdana"/>
                <a:cs typeface="Times New Roman" pitchFamily="18" charset="0"/>
              </a:rPr>
              <a:t>число</a:t>
            </a:r>
            <a:r>
              <a:rPr sz="2400" b="0" i="0" u="none" dirty="0">
                <a:solidFill>
                  <a:srgbClr val="000000"/>
                </a:solidFill>
                <a:ea typeface="Verdana"/>
                <a:cs typeface="Times New Roman" pitchFamily="18" charset="0"/>
              </a:rPr>
              <a:t> </a:t>
            </a:r>
            <a:r>
              <a:rPr sz="2400" b="0" i="0" u="none" dirty="0" err="1">
                <a:solidFill>
                  <a:srgbClr val="000000"/>
                </a:solidFill>
                <a:ea typeface="Verdana"/>
                <a:cs typeface="Times New Roman" pitchFamily="18" charset="0"/>
              </a:rPr>
              <a:t>набора</a:t>
            </a:r>
            <a:r>
              <a:rPr sz="2400" b="0" i="0" u="none" dirty="0">
                <a:solidFill>
                  <a:srgbClr val="000000"/>
                </a:solidFill>
                <a:ea typeface="Verdana"/>
                <a:cs typeface="Times New Roman" pitchFamily="18" charset="0"/>
              </a:rPr>
              <a:t> (</a:t>
            </a:r>
            <a:r>
              <a:rPr sz="2400" b="0" i="0" u="none" dirty="0" err="1">
                <a:solidFill>
                  <a:srgbClr val="000000"/>
                </a:solidFill>
                <a:ea typeface="Verdana"/>
                <a:cs typeface="Times New Roman" pitchFamily="18" charset="0"/>
              </a:rPr>
              <a:t>двигать</a:t>
            </a:r>
            <a:r>
              <a:rPr sz="2400" b="0" i="0" u="none" dirty="0">
                <a:solidFill>
                  <a:srgbClr val="000000"/>
                </a:solidFill>
                <a:ea typeface="Verdana"/>
                <a:cs typeface="Times New Roman" pitchFamily="18" charset="0"/>
              </a:rPr>
              <a:t> </a:t>
            </a:r>
            <a:r>
              <a:rPr sz="2400" b="0" i="0" u="none" dirty="0" err="1">
                <a:solidFill>
                  <a:srgbClr val="000000"/>
                </a:solidFill>
                <a:ea typeface="Verdana"/>
                <a:cs typeface="Times New Roman" pitchFamily="18" charset="0"/>
              </a:rPr>
              <a:t>его</a:t>
            </a:r>
            <a:r>
              <a:rPr sz="2400" b="0" i="0" u="none" dirty="0">
                <a:solidFill>
                  <a:srgbClr val="000000"/>
                </a:solidFill>
                <a:ea typeface="Verdana"/>
                <a:cs typeface="Times New Roman" pitchFamily="18" charset="0"/>
              </a:rPr>
              <a:t>), </a:t>
            </a:r>
            <a:r>
              <a:rPr sz="2400" b="0" i="0" u="none" dirty="0" err="1">
                <a:solidFill>
                  <a:srgbClr val="000000"/>
                </a:solidFill>
                <a:ea typeface="Verdana"/>
                <a:cs typeface="Times New Roman" pitchFamily="18" charset="0"/>
              </a:rPr>
              <a:t>то</a:t>
            </a:r>
            <a:r>
              <a:rPr sz="2400" b="0" i="0" u="none" dirty="0">
                <a:solidFill>
                  <a:srgbClr val="000000"/>
                </a:solidFill>
                <a:ea typeface="Verdana"/>
                <a:cs typeface="Times New Roman" pitchFamily="18" charset="0"/>
              </a:rPr>
              <a:t> </a:t>
            </a:r>
            <a:r>
              <a:rPr sz="2400" b="0" i="0" u="none" dirty="0" err="1">
                <a:solidFill>
                  <a:srgbClr val="000000"/>
                </a:solidFill>
                <a:ea typeface="Verdana"/>
                <a:cs typeface="Times New Roman" pitchFamily="18" charset="0"/>
              </a:rPr>
              <a:t>среднее</a:t>
            </a:r>
            <a:r>
              <a:rPr sz="2400" b="0" i="0" u="none" dirty="0">
                <a:solidFill>
                  <a:srgbClr val="000000"/>
                </a:solidFill>
                <a:ea typeface="Verdana"/>
                <a:cs typeface="Times New Roman" pitchFamily="18" charset="0"/>
              </a:rPr>
              <a:t> </a:t>
            </a:r>
            <a:r>
              <a:rPr sz="2400" b="0" i="0" u="none" dirty="0" err="1">
                <a:solidFill>
                  <a:srgbClr val="000000"/>
                </a:solidFill>
                <a:ea typeface="Verdana"/>
                <a:cs typeface="Times New Roman" pitchFamily="18" charset="0"/>
              </a:rPr>
              <a:t>арифметическое</a:t>
            </a:r>
            <a:r>
              <a:rPr sz="2400" b="0" i="0" u="none" dirty="0">
                <a:solidFill>
                  <a:srgbClr val="000000"/>
                </a:solidFill>
                <a:ea typeface="Verdana"/>
                <a:cs typeface="Times New Roman" pitchFamily="18" charset="0"/>
              </a:rPr>
              <a:t> </a:t>
            </a:r>
            <a:r>
              <a:rPr sz="2400" b="0" i="0" u="none" dirty="0" err="1">
                <a:solidFill>
                  <a:srgbClr val="000000"/>
                </a:solidFill>
                <a:ea typeface="Verdana"/>
                <a:cs typeface="Times New Roman" pitchFamily="18" charset="0"/>
              </a:rPr>
              <a:t>будет</a:t>
            </a:r>
            <a:r>
              <a:rPr sz="2400" b="0" i="0" u="none" dirty="0">
                <a:solidFill>
                  <a:srgbClr val="000000"/>
                </a:solidFill>
                <a:ea typeface="Verdana"/>
                <a:cs typeface="Times New Roman" pitchFamily="18" charset="0"/>
              </a:rPr>
              <a:t> </a:t>
            </a:r>
            <a:r>
              <a:rPr sz="2400" b="0" i="0" u="none" dirty="0" err="1">
                <a:solidFill>
                  <a:srgbClr val="000000"/>
                </a:solidFill>
                <a:ea typeface="Verdana"/>
                <a:cs typeface="Times New Roman" pitchFamily="18" charset="0"/>
              </a:rPr>
              <a:t>двигаться</a:t>
            </a:r>
            <a:r>
              <a:rPr sz="2400" b="0" i="0" u="none" dirty="0">
                <a:solidFill>
                  <a:srgbClr val="000000"/>
                </a:solidFill>
                <a:ea typeface="Verdana"/>
                <a:cs typeface="Times New Roman" pitchFamily="18" charset="0"/>
              </a:rPr>
              <a:t> в </a:t>
            </a:r>
            <a:r>
              <a:rPr sz="2400" b="0" i="0" u="none" dirty="0" err="1">
                <a:solidFill>
                  <a:srgbClr val="000000"/>
                </a:solidFill>
                <a:ea typeface="Verdana"/>
                <a:cs typeface="Times New Roman" pitchFamily="18" charset="0"/>
              </a:rPr>
              <a:t>ту</a:t>
            </a:r>
            <a:r>
              <a:rPr sz="2400" b="0" i="0" u="none" dirty="0">
                <a:solidFill>
                  <a:srgbClr val="000000"/>
                </a:solidFill>
                <a:ea typeface="Verdana"/>
                <a:cs typeface="Times New Roman" pitchFamily="18" charset="0"/>
              </a:rPr>
              <a:t> </a:t>
            </a:r>
            <a:r>
              <a:rPr sz="2400" b="0" i="0" u="none" dirty="0" err="1">
                <a:solidFill>
                  <a:srgbClr val="000000"/>
                </a:solidFill>
                <a:ea typeface="Verdana"/>
                <a:cs typeface="Times New Roman" pitchFamily="18" charset="0"/>
              </a:rPr>
              <a:t>же</a:t>
            </a:r>
            <a:r>
              <a:rPr sz="2400" b="0" i="0" u="none" dirty="0">
                <a:solidFill>
                  <a:srgbClr val="000000"/>
                </a:solidFill>
                <a:ea typeface="Verdana"/>
                <a:cs typeface="Times New Roman" pitchFamily="18" charset="0"/>
              </a:rPr>
              <a:t> </a:t>
            </a:r>
            <a:r>
              <a:rPr sz="2400" b="0" i="0" u="none" dirty="0" err="1">
                <a:solidFill>
                  <a:srgbClr val="000000"/>
                </a:solidFill>
                <a:ea typeface="Verdana"/>
                <a:cs typeface="Times New Roman" pitchFamily="18" charset="0"/>
              </a:rPr>
              <a:t>сторону</a:t>
            </a:r>
            <a:r>
              <a:rPr sz="2400" b="0" i="0" u="none" dirty="0">
                <a:solidFill>
                  <a:srgbClr val="000000"/>
                </a:solidFill>
                <a:ea typeface="Verdana"/>
                <a:cs typeface="Times New Roman" pitchFamily="18" charset="0"/>
              </a:rPr>
              <a:t>, </a:t>
            </a:r>
            <a:r>
              <a:rPr sz="2400" b="0" i="0" u="none" dirty="0" err="1">
                <a:solidFill>
                  <a:srgbClr val="000000"/>
                </a:solidFill>
                <a:ea typeface="Verdana"/>
                <a:cs typeface="Times New Roman" pitchFamily="18" charset="0"/>
              </a:rPr>
              <a:t>но</a:t>
            </a:r>
            <a:r>
              <a:rPr sz="2400" b="0" i="0" u="none" dirty="0">
                <a:solidFill>
                  <a:srgbClr val="000000"/>
                </a:solidFill>
                <a:ea typeface="Verdana"/>
                <a:cs typeface="Times New Roman" pitchFamily="18" charset="0"/>
              </a:rPr>
              <a:t> в 10 </a:t>
            </a:r>
            <a:r>
              <a:rPr sz="2400" b="0" i="0" u="none" dirty="0" err="1">
                <a:solidFill>
                  <a:srgbClr val="000000"/>
                </a:solidFill>
                <a:ea typeface="Verdana"/>
                <a:cs typeface="Times New Roman" pitchFamily="18" charset="0"/>
              </a:rPr>
              <a:t>раз</a:t>
            </a:r>
            <a:r>
              <a:rPr sz="2400" b="0" i="0" u="none" dirty="0">
                <a:solidFill>
                  <a:srgbClr val="000000"/>
                </a:solidFill>
                <a:ea typeface="Verdana"/>
                <a:cs typeface="Times New Roman" pitchFamily="18" charset="0"/>
              </a:rPr>
              <a:t> </a:t>
            </a:r>
            <a:r>
              <a:rPr sz="2400" b="0" i="0" u="none" dirty="0" err="1">
                <a:solidFill>
                  <a:srgbClr val="000000"/>
                </a:solidFill>
                <a:ea typeface="Verdana"/>
                <a:cs typeface="Times New Roman" pitchFamily="18" charset="0"/>
              </a:rPr>
              <a:t>медленнее</a:t>
            </a:r>
            <a:r>
              <a:rPr sz="2400" b="0" i="0" u="none" dirty="0">
                <a:solidFill>
                  <a:srgbClr val="000000"/>
                </a:solidFill>
                <a:ea typeface="Verdana"/>
                <a:cs typeface="Times New Roman" pitchFamily="18" charset="0"/>
              </a:rPr>
              <a:t>.</a:t>
            </a:r>
            <a:endParaRPr lang="en-US" sz="2400" b="0" i="0" u="none" dirty="0">
              <a:solidFill>
                <a:srgbClr val="000000"/>
              </a:solidFill>
              <a:ea typeface="Verdana"/>
              <a:cs typeface="Times New Roman" pitchFamily="18" charset="0"/>
            </a:endParaRPr>
          </a:p>
          <a:p>
            <a:pPr>
              <a:defRPr/>
            </a:pPr>
            <a:r>
              <a:rPr sz="2400" b="0" i="0" u="none" dirty="0">
                <a:solidFill>
                  <a:srgbClr val="000000"/>
                </a:solidFill>
                <a:ea typeface="Verdana"/>
                <a:cs typeface="Times New Roman" pitchFamily="18" charset="0"/>
              </a:rPr>
              <a:t>А </a:t>
            </a:r>
            <a:r>
              <a:rPr sz="2400" b="0" i="0" u="none" dirty="0" err="1">
                <a:solidFill>
                  <a:srgbClr val="000000"/>
                </a:solidFill>
                <a:ea typeface="Verdana"/>
                <a:cs typeface="Times New Roman" pitchFamily="18" charset="0"/>
              </a:rPr>
              <a:t>как</a:t>
            </a:r>
            <a:r>
              <a:rPr sz="2400" b="0" i="0" u="none" dirty="0">
                <a:solidFill>
                  <a:srgbClr val="000000"/>
                </a:solidFill>
                <a:ea typeface="Verdana"/>
                <a:cs typeface="Times New Roman" pitchFamily="18" charset="0"/>
              </a:rPr>
              <a:t> </a:t>
            </a:r>
            <a:r>
              <a:rPr sz="2400" b="0" i="0" u="none" dirty="0" err="1">
                <a:solidFill>
                  <a:srgbClr val="000000"/>
                </a:solidFill>
                <a:ea typeface="Verdana"/>
                <a:cs typeface="Times New Roman" pitchFamily="18" charset="0"/>
              </a:rPr>
              <a:t>поведет</a:t>
            </a:r>
            <a:r>
              <a:rPr sz="2400" b="0" i="0" u="none" dirty="0">
                <a:solidFill>
                  <a:srgbClr val="000000"/>
                </a:solidFill>
                <a:ea typeface="Verdana"/>
                <a:cs typeface="Times New Roman" pitchFamily="18" charset="0"/>
              </a:rPr>
              <a:t> </a:t>
            </a:r>
            <a:r>
              <a:rPr sz="2400" b="0" i="0" u="none" dirty="0" err="1">
                <a:solidFill>
                  <a:srgbClr val="000000"/>
                </a:solidFill>
                <a:ea typeface="Verdana"/>
                <a:cs typeface="Times New Roman" pitchFamily="18" charset="0"/>
              </a:rPr>
              <a:t>себя</a:t>
            </a:r>
            <a:r>
              <a:rPr sz="2400" b="0" i="0" u="none" dirty="0">
                <a:solidFill>
                  <a:srgbClr val="000000"/>
                </a:solidFill>
                <a:ea typeface="Verdana"/>
                <a:cs typeface="Times New Roman" pitchFamily="18" charset="0"/>
              </a:rPr>
              <a:t> </a:t>
            </a:r>
            <a:r>
              <a:rPr sz="2400" b="0" i="0" u="none" dirty="0" err="1">
                <a:solidFill>
                  <a:srgbClr val="000000"/>
                </a:solidFill>
                <a:ea typeface="Verdana"/>
                <a:cs typeface="Times New Roman" pitchFamily="18" charset="0"/>
              </a:rPr>
              <a:t>медиана</a:t>
            </a:r>
            <a:r>
              <a:rPr sz="2400" b="0" i="0" u="none" dirty="0">
                <a:solidFill>
                  <a:srgbClr val="000000"/>
                </a:solidFill>
                <a:ea typeface="Verdana"/>
                <a:cs typeface="Times New Roman" pitchFamily="18" charset="0"/>
              </a:rPr>
              <a:t>?</a:t>
            </a:r>
            <a:endParaRPr lang="en-US" sz="2400" b="0" i="0" u="none" dirty="0">
              <a:solidFill>
                <a:srgbClr val="000000"/>
              </a:solidFill>
              <a:ea typeface="Verdana"/>
              <a:cs typeface="Times New Roman" pitchFamily="18" charset="0"/>
            </a:endParaRPr>
          </a:p>
          <a:p>
            <a:pPr>
              <a:defRPr/>
            </a:pPr>
            <a:r>
              <a:rPr sz="2400" b="0" i="0" u="none" dirty="0" err="1">
                <a:solidFill>
                  <a:srgbClr val="000000"/>
                </a:solidFill>
                <a:ea typeface="Verdana"/>
                <a:cs typeface="Times New Roman" pitchFamily="18" charset="0"/>
              </a:rPr>
              <a:t>Проще</a:t>
            </a:r>
            <a:r>
              <a:rPr sz="2400" b="0" i="0" u="none" dirty="0">
                <a:solidFill>
                  <a:srgbClr val="000000"/>
                </a:solidFill>
                <a:ea typeface="Verdana"/>
                <a:cs typeface="Times New Roman" pitchFamily="18" charset="0"/>
              </a:rPr>
              <a:t> </a:t>
            </a:r>
            <a:r>
              <a:rPr sz="2400" b="0" i="0" u="none" dirty="0" err="1">
                <a:solidFill>
                  <a:srgbClr val="000000"/>
                </a:solidFill>
                <a:ea typeface="Verdana"/>
                <a:cs typeface="Times New Roman" pitchFamily="18" charset="0"/>
              </a:rPr>
              <a:t>всего</a:t>
            </a:r>
            <a:r>
              <a:rPr sz="2400" b="0" i="0" u="none" dirty="0">
                <a:solidFill>
                  <a:srgbClr val="000000"/>
                </a:solidFill>
                <a:ea typeface="Verdana"/>
                <a:cs typeface="Times New Roman" pitchFamily="18" charset="0"/>
              </a:rPr>
              <a:t> </a:t>
            </a:r>
            <a:r>
              <a:rPr sz="2400" b="0" i="0" u="none" dirty="0" err="1">
                <a:solidFill>
                  <a:srgbClr val="000000"/>
                </a:solidFill>
                <a:ea typeface="Verdana"/>
                <a:cs typeface="Times New Roman" pitchFamily="18" charset="0"/>
              </a:rPr>
              <a:t>разобраться</a:t>
            </a:r>
            <a:r>
              <a:rPr sz="2400" b="0" i="0" u="none" dirty="0">
                <a:solidFill>
                  <a:srgbClr val="000000"/>
                </a:solidFill>
                <a:ea typeface="Verdana"/>
                <a:cs typeface="Times New Roman" pitchFamily="18" charset="0"/>
              </a:rPr>
              <a:t> в </a:t>
            </a:r>
            <a:r>
              <a:rPr sz="2400" b="0" i="0" u="none" dirty="0" err="1">
                <a:solidFill>
                  <a:srgbClr val="000000"/>
                </a:solidFill>
                <a:ea typeface="Verdana"/>
                <a:cs typeface="Times New Roman" pitchFamily="18" charset="0"/>
              </a:rPr>
              <a:t>этом</a:t>
            </a:r>
            <a:r>
              <a:rPr sz="2400" b="0" i="0" u="none" dirty="0">
                <a:solidFill>
                  <a:srgbClr val="000000"/>
                </a:solidFill>
                <a:ea typeface="Verdana"/>
                <a:cs typeface="Times New Roman" pitchFamily="18" charset="0"/>
              </a:rPr>
              <a:t> </a:t>
            </a:r>
            <a:r>
              <a:rPr sz="2400" b="0" i="0" u="none" dirty="0" err="1">
                <a:solidFill>
                  <a:srgbClr val="000000"/>
                </a:solidFill>
                <a:ea typeface="Verdana"/>
                <a:cs typeface="Times New Roman" pitchFamily="18" charset="0"/>
              </a:rPr>
              <a:t>на</a:t>
            </a:r>
            <a:r>
              <a:rPr sz="2400" b="0" i="0" u="none" dirty="0">
                <a:solidFill>
                  <a:srgbClr val="000000"/>
                </a:solidFill>
                <a:ea typeface="Verdana"/>
                <a:cs typeface="Times New Roman" pitchFamily="18" charset="0"/>
              </a:rPr>
              <a:t> </a:t>
            </a:r>
            <a:r>
              <a:rPr sz="2400" b="0" i="0" u="none" dirty="0" err="1">
                <a:solidFill>
                  <a:srgbClr val="000000"/>
                </a:solidFill>
                <a:ea typeface="Verdana"/>
                <a:cs typeface="Times New Roman" pitchFamily="18" charset="0"/>
              </a:rPr>
              <a:t>примере</a:t>
            </a:r>
            <a:r>
              <a:rPr sz="2400" b="0" i="0" u="none" dirty="0">
                <a:solidFill>
                  <a:srgbClr val="000000"/>
                </a:solidFill>
                <a:ea typeface="Verdana"/>
                <a:cs typeface="Times New Roman" pitchFamily="18" charset="0"/>
              </a:rPr>
              <a:t>.</a:t>
            </a:r>
            <a:endParaRPr lang="en-US" sz="2400" b="0" i="0" u="none" dirty="0">
              <a:solidFill>
                <a:srgbClr val="000000"/>
              </a:solidFill>
              <a:ea typeface="Verdana"/>
              <a:cs typeface="Times New Roman" pitchFamily="18" charset="0"/>
            </a:endParaRPr>
          </a:p>
          <a:p>
            <a:pPr>
              <a:defRPr/>
            </a:pPr>
            <a:r>
              <a:rPr sz="2400" b="0" i="0" u="none" dirty="0" err="1">
                <a:solidFill>
                  <a:srgbClr val="000000"/>
                </a:solidFill>
                <a:ea typeface="Verdana"/>
                <a:cs typeface="Times New Roman" pitchFamily="18" charset="0"/>
              </a:rPr>
              <a:t>Рассмотрим</a:t>
            </a:r>
            <a:r>
              <a:rPr sz="2400" b="0" i="0" u="none" dirty="0">
                <a:solidFill>
                  <a:srgbClr val="000000"/>
                </a:solidFill>
                <a:ea typeface="Verdana"/>
                <a:cs typeface="Times New Roman" pitchFamily="18" charset="0"/>
              </a:rPr>
              <a:t> </a:t>
            </a:r>
            <a:r>
              <a:rPr sz="2400" b="0" i="0" u="none" dirty="0" err="1">
                <a:solidFill>
                  <a:srgbClr val="000000"/>
                </a:solidFill>
                <a:ea typeface="Verdana"/>
                <a:cs typeface="Times New Roman" pitchFamily="18" charset="0"/>
              </a:rPr>
              <a:t>набор</a:t>
            </a:r>
            <a:r>
              <a:rPr sz="2400" b="0" i="0" u="none" dirty="0">
                <a:solidFill>
                  <a:srgbClr val="000000"/>
                </a:solidFill>
                <a:ea typeface="Verdana"/>
                <a:cs typeface="Times New Roman" pitchFamily="18" charset="0"/>
              </a:rPr>
              <a:t> </a:t>
            </a:r>
            <a:r>
              <a:rPr sz="2400" b="0" i="0" u="none" dirty="0" err="1">
                <a:solidFill>
                  <a:srgbClr val="000000"/>
                </a:solidFill>
                <a:ea typeface="Verdana"/>
                <a:cs typeface="Times New Roman" pitchFamily="18" charset="0"/>
              </a:rPr>
              <a:t>из</a:t>
            </a:r>
            <a:r>
              <a:rPr sz="2400" b="0" i="0" u="none" dirty="0">
                <a:solidFill>
                  <a:srgbClr val="000000"/>
                </a:solidFill>
                <a:ea typeface="Verdana"/>
                <a:cs typeface="Times New Roman" pitchFamily="18" charset="0"/>
              </a:rPr>
              <a:t> </a:t>
            </a:r>
            <a:r>
              <a:rPr sz="2400" b="0" i="0" u="none" dirty="0" err="1">
                <a:solidFill>
                  <a:srgbClr val="000000"/>
                </a:solidFill>
                <a:ea typeface="Verdana"/>
                <a:cs typeface="Times New Roman" pitchFamily="18" charset="0"/>
              </a:rPr>
              <a:t>первых</a:t>
            </a:r>
            <a:r>
              <a:rPr sz="2400" b="0" i="0" u="none" dirty="0">
                <a:solidFill>
                  <a:srgbClr val="000000"/>
                </a:solidFill>
                <a:ea typeface="Verdana"/>
                <a:cs typeface="Times New Roman" pitchFamily="18" charset="0"/>
              </a:rPr>
              <a:t> 10 </a:t>
            </a:r>
            <a:r>
              <a:rPr sz="2400" b="0" i="0" u="none" dirty="0" err="1">
                <a:solidFill>
                  <a:srgbClr val="000000"/>
                </a:solidFill>
                <a:ea typeface="Verdana"/>
                <a:cs typeface="Times New Roman" pitchFamily="18" charset="0"/>
              </a:rPr>
              <a:t>натуральных</a:t>
            </a:r>
            <a:r>
              <a:rPr sz="2400" b="0" i="0" u="none" dirty="0">
                <a:solidFill>
                  <a:srgbClr val="000000"/>
                </a:solidFill>
                <a:ea typeface="Verdana"/>
                <a:cs typeface="Times New Roman" pitchFamily="18" charset="0"/>
              </a:rPr>
              <a:t> </a:t>
            </a:r>
            <a:r>
              <a:rPr sz="2400" b="0" i="0" u="none" dirty="0" err="1">
                <a:solidFill>
                  <a:srgbClr val="000000"/>
                </a:solidFill>
                <a:ea typeface="Verdana"/>
                <a:cs typeface="Times New Roman" pitchFamily="18" charset="0"/>
              </a:rPr>
              <a:t>чисел</a:t>
            </a:r>
            <a:r>
              <a:rPr sz="2400" b="0" i="0" u="none" dirty="0">
                <a:solidFill>
                  <a:srgbClr val="000000"/>
                </a:solidFill>
                <a:ea typeface="Verdana"/>
                <a:cs typeface="Times New Roman" pitchFamily="18" charset="0"/>
              </a:rPr>
              <a:t>:</a:t>
            </a:r>
          </a:p>
          <a:p>
            <a:pPr>
              <a:defRPr/>
            </a:pPr>
            <a:endParaRPr sz="2400" dirty="0">
              <a:cs typeface="Times New Roman" pitchFamily="18" charset="0"/>
            </a:endParaRPr>
          </a:p>
          <a:p>
            <a:pPr algn="ctr">
              <a:defRPr/>
            </a:pPr>
            <a:r>
              <a:rPr sz="6000" b="0" i="0" u="none" dirty="0">
                <a:solidFill>
                  <a:srgbClr val="000000"/>
                </a:solidFill>
                <a:ea typeface="Verdana"/>
                <a:cs typeface="Times New Roman" pitchFamily="18" charset="0"/>
              </a:rPr>
              <a:t>1, 2, 3, 4, </a:t>
            </a:r>
            <a:r>
              <a:rPr sz="6000" b="1" i="0" u="sng" dirty="0">
                <a:solidFill>
                  <a:srgbClr val="000000"/>
                </a:solidFill>
                <a:ea typeface="Verdana"/>
                <a:cs typeface="Times New Roman" pitchFamily="18" charset="0"/>
              </a:rPr>
              <a:t>5, 6</a:t>
            </a:r>
            <a:r>
              <a:rPr sz="6000" b="0" i="0" u="none" dirty="0">
                <a:solidFill>
                  <a:srgbClr val="000000"/>
                </a:solidFill>
                <a:ea typeface="Verdana"/>
                <a:cs typeface="Times New Roman" pitchFamily="18" charset="0"/>
              </a:rPr>
              <a:t>, 7, 8, 9, 10</a:t>
            </a:r>
          </a:p>
          <a:p>
            <a:pPr algn="ctr">
              <a:defRPr/>
            </a:pPr>
            <a:endParaRPr sz="2400" dirty="0">
              <a:cs typeface="Times New Roman" pitchFamily="18" charset="0"/>
            </a:endParaRPr>
          </a:p>
          <a:p>
            <a:pPr>
              <a:defRPr/>
            </a:pPr>
            <a:r>
              <a:rPr sz="2400" b="0" i="0" u="none" dirty="0" err="1">
                <a:solidFill>
                  <a:srgbClr val="000000"/>
                </a:solidFill>
                <a:ea typeface="Verdana"/>
                <a:cs typeface="Times New Roman" pitchFamily="18" charset="0"/>
              </a:rPr>
              <a:t>Среднее</a:t>
            </a:r>
            <a:r>
              <a:rPr sz="2400" b="0" i="0" u="none" dirty="0">
                <a:solidFill>
                  <a:srgbClr val="000000"/>
                </a:solidFill>
                <a:ea typeface="Verdana"/>
                <a:cs typeface="Times New Roman" pitchFamily="18" charset="0"/>
              </a:rPr>
              <a:t> </a:t>
            </a:r>
            <a:r>
              <a:rPr sz="2400" b="0" i="0" u="none" dirty="0" err="1">
                <a:solidFill>
                  <a:srgbClr val="000000"/>
                </a:solidFill>
                <a:ea typeface="Verdana"/>
                <a:cs typeface="Times New Roman" pitchFamily="18" charset="0"/>
              </a:rPr>
              <a:t>арифметическое</a:t>
            </a:r>
            <a:r>
              <a:rPr sz="2400" b="0" i="0" u="none" dirty="0">
                <a:solidFill>
                  <a:srgbClr val="000000"/>
                </a:solidFill>
                <a:ea typeface="Verdana"/>
                <a:cs typeface="Times New Roman" pitchFamily="18" charset="0"/>
              </a:rPr>
              <a:t> и </a:t>
            </a:r>
            <a:r>
              <a:rPr sz="2400" b="0" i="0" u="none" dirty="0" err="1">
                <a:solidFill>
                  <a:srgbClr val="000000"/>
                </a:solidFill>
                <a:ea typeface="Verdana"/>
                <a:cs typeface="Times New Roman" pitchFamily="18" charset="0"/>
              </a:rPr>
              <a:t>медиана</a:t>
            </a:r>
            <a:r>
              <a:rPr sz="2400" b="0" i="0" u="none" dirty="0">
                <a:solidFill>
                  <a:srgbClr val="000000"/>
                </a:solidFill>
                <a:ea typeface="Verdana"/>
                <a:cs typeface="Times New Roman" pitchFamily="18" charset="0"/>
              </a:rPr>
              <a:t> </a:t>
            </a:r>
            <a:r>
              <a:rPr sz="2400" b="0" i="0" u="none" dirty="0" err="1">
                <a:solidFill>
                  <a:srgbClr val="000000"/>
                </a:solidFill>
                <a:ea typeface="Verdana"/>
                <a:cs typeface="Times New Roman" pitchFamily="18" charset="0"/>
              </a:rPr>
              <a:t>совпадают</a:t>
            </a:r>
            <a:r>
              <a:rPr sz="2400" b="0" i="0" u="none" dirty="0">
                <a:solidFill>
                  <a:srgbClr val="000000"/>
                </a:solidFill>
                <a:ea typeface="Verdana"/>
                <a:cs typeface="Times New Roman" pitchFamily="18" charset="0"/>
              </a:rPr>
              <a:t>. </a:t>
            </a:r>
            <a:r>
              <a:rPr sz="2400" b="0" i="0" u="none" dirty="0" err="1">
                <a:solidFill>
                  <a:srgbClr val="000000"/>
                </a:solidFill>
                <a:ea typeface="Verdana"/>
                <a:cs typeface="Times New Roman" pitchFamily="18" charset="0"/>
              </a:rPr>
              <a:t>Они</a:t>
            </a:r>
            <a:r>
              <a:rPr sz="2400" b="0" i="0" u="none" dirty="0">
                <a:solidFill>
                  <a:srgbClr val="000000"/>
                </a:solidFill>
                <a:ea typeface="Verdana"/>
                <a:cs typeface="Times New Roman" pitchFamily="18" charset="0"/>
              </a:rPr>
              <a:t> </a:t>
            </a:r>
            <a:r>
              <a:rPr sz="2400" b="0" i="0" u="none" dirty="0" err="1">
                <a:solidFill>
                  <a:srgbClr val="000000"/>
                </a:solidFill>
                <a:ea typeface="Verdana"/>
                <a:cs typeface="Times New Roman" pitchFamily="18" charset="0"/>
              </a:rPr>
              <a:t>равны</a:t>
            </a:r>
            <a:r>
              <a:rPr sz="2400" b="0" i="0" u="none" dirty="0">
                <a:solidFill>
                  <a:srgbClr val="000000"/>
                </a:solidFill>
                <a:ea typeface="Verdana"/>
                <a:cs typeface="Times New Roman" pitchFamily="18" charset="0"/>
              </a:rPr>
              <a:t> 5,5.</a:t>
            </a:r>
            <a:endParaRPr sz="2200" dirty="0"/>
          </a:p>
        </p:txBody>
      </p:sp>
    </p:spTree>
  </p:cSld>
  <p:clrMapOvr>
    <a:masterClrMapping/>
  </p:clrMapOvr>
  <mc:AlternateContent xmlns:mc="http://schemas.openxmlformats.org/markup-compatibility/2006" xmlns:p14="http://schemas.microsoft.com/office/powerpoint/2010/main">
    <mc:Choice Requires="p14">
      <p:transition spd="slow" p14:dur="2000">
        <p:wipe/>
      </p:transition>
    </mc:Choice>
    <mc:Fallback xmlns="">
      <p:transition spd="slow">
        <p:wip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bwMode="auto">
        <a:xfrm>
          <a:off x="0" y="0"/>
          <a:ext cx="0" cy="0"/>
          <a:chOff x="0" y="0"/>
          <a:chExt cx="0" cy="0"/>
        </a:xfrm>
      </p:grpSpPr>
      <p:sp>
        <p:nvSpPr>
          <p:cNvPr id="325384462" name=" 325384461"/>
          <p:cNvSpPr/>
          <p:nvPr/>
        </p:nvSpPr>
        <p:spPr bwMode="auto">
          <a:xfrm>
            <a:off x="144287" y="397971"/>
            <a:ext cx="10163496" cy="4772545"/>
          </a:xfrm>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defRPr/>
            </a:pPr>
            <a:r>
              <a:rPr lang="ru-RU" sz="3600" b="1" i="1" dirty="0">
                <a:solidFill>
                  <a:srgbClr val="FF0000"/>
                </a:solidFill>
                <a:ea typeface="Verdana"/>
                <a:cs typeface="Times New Roman" pitchFamily="18" charset="0"/>
              </a:rPr>
              <a:t>а) Увеличим последнее число на 100. Как изменятся среднее и медиана?</a:t>
            </a:r>
            <a:endParaRPr lang="ru-RU" sz="3600" b="1" i="1" dirty="0">
              <a:solidFill>
                <a:srgbClr val="FF0000"/>
              </a:solidFill>
              <a:cs typeface="Times New Roman" pitchFamily="18" charset="0"/>
            </a:endParaRPr>
          </a:p>
          <a:p>
            <a:pPr>
              <a:defRPr/>
            </a:pPr>
            <a:endParaRPr sz="2400" dirty="0">
              <a:latin typeface="Times New Roman" pitchFamily="18" charset="0"/>
              <a:cs typeface="Times New Roman" pitchFamily="18" charset="0"/>
            </a:endParaRPr>
          </a:p>
          <a:p>
            <a:pPr algn="ctr">
              <a:defRPr/>
            </a:pPr>
            <a:r>
              <a:rPr sz="6000" b="0" i="0" u="none" dirty="0">
                <a:solidFill>
                  <a:srgbClr val="000000"/>
                </a:solidFill>
                <a:ea typeface="Verdana"/>
                <a:cs typeface="Times New Roman" pitchFamily="18" charset="0"/>
              </a:rPr>
              <a:t>1, 2, 3, 4, </a:t>
            </a:r>
            <a:r>
              <a:rPr sz="6000" b="1" i="0" u="sng" dirty="0">
                <a:solidFill>
                  <a:srgbClr val="000000"/>
                </a:solidFill>
                <a:ea typeface="Verdana"/>
                <a:cs typeface="Times New Roman" pitchFamily="18" charset="0"/>
              </a:rPr>
              <a:t>5, 6</a:t>
            </a:r>
            <a:r>
              <a:rPr sz="6000" b="0" i="0" u="none" dirty="0">
                <a:solidFill>
                  <a:srgbClr val="000000"/>
                </a:solidFill>
                <a:ea typeface="Verdana"/>
                <a:cs typeface="Times New Roman" pitchFamily="18" charset="0"/>
              </a:rPr>
              <a:t>, 7, 8, 9, 1</a:t>
            </a:r>
            <a:r>
              <a:rPr lang="en-US" sz="6000" b="0" i="0" u="none" dirty="0">
                <a:solidFill>
                  <a:srgbClr val="000000"/>
                </a:solidFill>
                <a:ea typeface="Verdana"/>
                <a:cs typeface="Times New Roman" pitchFamily="18" charset="0"/>
              </a:rPr>
              <a:t>1</a:t>
            </a:r>
            <a:r>
              <a:rPr sz="6000" b="0" i="0" u="none" dirty="0">
                <a:solidFill>
                  <a:srgbClr val="000000"/>
                </a:solidFill>
                <a:ea typeface="Verdana"/>
                <a:cs typeface="Times New Roman" pitchFamily="18" charset="0"/>
              </a:rPr>
              <a:t>0</a:t>
            </a:r>
          </a:p>
          <a:p>
            <a:pPr algn="ctr">
              <a:defRPr/>
            </a:pPr>
            <a:endParaRPr sz="2400" dirty="0">
              <a:cs typeface="Times New Roman" pitchFamily="18" charset="0"/>
            </a:endParaRPr>
          </a:p>
          <a:p>
            <a:pPr>
              <a:defRPr/>
            </a:pPr>
            <a:r>
              <a:rPr sz="3600" b="0" i="0" u="none" dirty="0" err="1">
                <a:solidFill>
                  <a:srgbClr val="000000"/>
                </a:solidFill>
                <a:ea typeface="Verdana"/>
                <a:cs typeface="Times New Roman" pitchFamily="18" charset="0"/>
              </a:rPr>
              <a:t>Среднее</a:t>
            </a:r>
            <a:r>
              <a:rPr sz="3600" b="0" i="0" u="none" dirty="0">
                <a:solidFill>
                  <a:srgbClr val="000000"/>
                </a:solidFill>
                <a:ea typeface="Verdana"/>
                <a:cs typeface="Times New Roman" pitchFamily="18" charset="0"/>
              </a:rPr>
              <a:t> </a:t>
            </a:r>
            <a:r>
              <a:rPr sz="3600" b="0" i="0" u="none" dirty="0" err="1">
                <a:solidFill>
                  <a:srgbClr val="000000"/>
                </a:solidFill>
                <a:ea typeface="Verdana"/>
                <a:cs typeface="Times New Roman" pitchFamily="18" charset="0"/>
              </a:rPr>
              <a:t>арифметическое</a:t>
            </a:r>
            <a:r>
              <a:rPr lang="ru-RU" sz="3600" dirty="0">
                <a:solidFill>
                  <a:srgbClr val="000000"/>
                </a:solidFill>
                <a:ea typeface="Verdana"/>
                <a:cs typeface="Times New Roman" pitchFamily="18" charset="0"/>
              </a:rPr>
              <a:t>:</a:t>
            </a:r>
          </a:p>
          <a:p>
            <a:pPr>
              <a:defRPr/>
            </a:pPr>
            <a:endParaRPr lang="ru-RU" sz="3600" dirty="0">
              <a:solidFill>
                <a:srgbClr val="000000"/>
              </a:solidFill>
              <a:ea typeface="Verdana"/>
              <a:cs typeface="Times New Roman" pitchFamily="18" charset="0"/>
            </a:endParaRPr>
          </a:p>
          <a:p>
            <a:pPr>
              <a:defRPr/>
            </a:pPr>
            <a:r>
              <a:rPr lang="ru-RU" sz="3600" dirty="0">
                <a:solidFill>
                  <a:srgbClr val="000000"/>
                </a:solidFill>
                <a:ea typeface="Verdana"/>
                <a:cs typeface="Times New Roman" pitchFamily="18" charset="0"/>
              </a:rPr>
              <a:t>Медиана:</a:t>
            </a:r>
            <a:endParaRPr sz="3600" dirty="0"/>
          </a:p>
        </p:txBody>
      </p:sp>
    </p:spTree>
    <p:extLst>
      <p:ext uri="{BB962C8B-B14F-4D97-AF65-F5344CB8AC3E}">
        <p14:creationId xmlns:p14="http://schemas.microsoft.com/office/powerpoint/2010/main" val="239004209"/>
      </p:ext>
    </p:extLst>
  </p:cSld>
  <p:clrMapOvr>
    <a:masterClrMapping/>
  </p:clrMapOvr>
  <mc:AlternateContent xmlns:mc="http://schemas.openxmlformats.org/markup-compatibility/2006" xmlns:p14="http://schemas.microsoft.com/office/powerpoint/2010/main">
    <mc:Choice Requires="p14">
      <p:transition spd="slow" p14:dur="2000">
        <p:wipe/>
      </p:transition>
    </mc:Choice>
    <mc:Fallback xmlns="">
      <p:transition spd="slow">
        <p:wip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bwMode="auto">
        <a:xfrm>
          <a:off x="0" y="0"/>
          <a:ext cx="0" cy="0"/>
          <a:chOff x="0" y="0"/>
          <a:chExt cx="0" cy="0"/>
        </a:xfrm>
      </p:grpSpPr>
      <p:sp>
        <p:nvSpPr>
          <p:cNvPr id="325384462" name=" 325384461"/>
          <p:cNvSpPr/>
          <p:nvPr/>
        </p:nvSpPr>
        <p:spPr bwMode="auto">
          <a:xfrm>
            <a:off x="144287" y="397971"/>
            <a:ext cx="10163496" cy="4772545"/>
          </a:xfrm>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defRPr/>
            </a:pPr>
            <a:r>
              <a:rPr lang="ru-RU" sz="3600" b="1" i="1" dirty="0">
                <a:solidFill>
                  <a:srgbClr val="FF0000"/>
                </a:solidFill>
                <a:latin typeface="Times New Roman" pitchFamily="18" charset="0"/>
                <a:ea typeface="Verdana"/>
                <a:cs typeface="Times New Roman" pitchFamily="18" charset="0"/>
              </a:rPr>
              <a:t>б) Увеличим первое число на 100. Как изменится среднее и медиана в этом случае?</a:t>
            </a:r>
            <a:endParaRPr sz="2400" dirty="0">
              <a:latin typeface="Times New Roman" pitchFamily="18" charset="0"/>
              <a:cs typeface="Times New Roman" pitchFamily="18" charset="0"/>
            </a:endParaRPr>
          </a:p>
          <a:p>
            <a:pPr algn="ctr">
              <a:defRPr/>
            </a:pPr>
            <a:r>
              <a:rPr sz="6000" b="0" i="0" u="none" dirty="0">
                <a:solidFill>
                  <a:srgbClr val="000000"/>
                </a:solidFill>
                <a:ea typeface="Verdana"/>
                <a:cs typeface="Times New Roman" pitchFamily="18" charset="0"/>
              </a:rPr>
              <a:t> 2, 3, 4, </a:t>
            </a:r>
            <a:r>
              <a:rPr sz="6000" i="0" dirty="0">
                <a:solidFill>
                  <a:srgbClr val="000000"/>
                </a:solidFill>
                <a:ea typeface="Verdana"/>
                <a:cs typeface="Times New Roman" pitchFamily="18" charset="0"/>
              </a:rPr>
              <a:t>5, </a:t>
            </a:r>
            <a:r>
              <a:rPr sz="6000" b="1" i="0" u="sng" dirty="0">
                <a:solidFill>
                  <a:srgbClr val="000000"/>
                </a:solidFill>
                <a:ea typeface="Verdana"/>
                <a:cs typeface="Times New Roman" pitchFamily="18" charset="0"/>
              </a:rPr>
              <a:t>6, 7</a:t>
            </a:r>
            <a:r>
              <a:rPr sz="6000" b="0" i="0" u="none" dirty="0">
                <a:solidFill>
                  <a:srgbClr val="000000"/>
                </a:solidFill>
                <a:ea typeface="Verdana"/>
                <a:cs typeface="Times New Roman" pitchFamily="18" charset="0"/>
              </a:rPr>
              <a:t>, 8, 9, </a:t>
            </a:r>
            <a:r>
              <a:rPr lang="ru-RU" sz="6000" b="0" i="0" u="none" dirty="0">
                <a:solidFill>
                  <a:srgbClr val="000000"/>
                </a:solidFill>
                <a:ea typeface="Verdana"/>
                <a:cs typeface="Times New Roman" pitchFamily="18" charset="0"/>
              </a:rPr>
              <a:t>10, </a:t>
            </a:r>
            <a:r>
              <a:rPr sz="6000" b="0" i="0" u="none" dirty="0">
                <a:solidFill>
                  <a:srgbClr val="000000"/>
                </a:solidFill>
                <a:ea typeface="Verdana"/>
                <a:cs typeface="Times New Roman" pitchFamily="18" charset="0"/>
              </a:rPr>
              <a:t>1</a:t>
            </a:r>
            <a:r>
              <a:rPr lang="ru-RU" sz="6000" b="0" i="0" u="none" dirty="0">
                <a:solidFill>
                  <a:srgbClr val="000000"/>
                </a:solidFill>
                <a:ea typeface="Verdana"/>
                <a:cs typeface="Times New Roman" pitchFamily="18" charset="0"/>
              </a:rPr>
              <a:t>0</a:t>
            </a:r>
            <a:r>
              <a:rPr lang="en-US" sz="6000" b="0" i="0" u="none" dirty="0">
                <a:solidFill>
                  <a:srgbClr val="000000"/>
                </a:solidFill>
                <a:ea typeface="Verdana"/>
                <a:cs typeface="Times New Roman" pitchFamily="18" charset="0"/>
              </a:rPr>
              <a:t>1</a:t>
            </a:r>
            <a:endParaRPr sz="6000" b="0" i="0" u="none" dirty="0">
              <a:solidFill>
                <a:srgbClr val="000000"/>
              </a:solidFill>
              <a:ea typeface="Verdana"/>
              <a:cs typeface="Times New Roman" pitchFamily="18" charset="0"/>
            </a:endParaRPr>
          </a:p>
          <a:p>
            <a:pPr algn="ctr">
              <a:defRPr/>
            </a:pPr>
            <a:endParaRPr sz="2400" dirty="0">
              <a:cs typeface="Times New Roman" pitchFamily="18" charset="0"/>
            </a:endParaRPr>
          </a:p>
          <a:p>
            <a:pPr>
              <a:defRPr/>
            </a:pPr>
            <a:r>
              <a:rPr sz="3600" b="0" i="0" u="none" dirty="0" err="1">
                <a:solidFill>
                  <a:srgbClr val="000000"/>
                </a:solidFill>
                <a:ea typeface="Verdana"/>
                <a:cs typeface="Times New Roman" pitchFamily="18" charset="0"/>
              </a:rPr>
              <a:t>Среднее</a:t>
            </a:r>
            <a:r>
              <a:rPr sz="3600" b="0" i="0" u="none" dirty="0">
                <a:solidFill>
                  <a:srgbClr val="000000"/>
                </a:solidFill>
                <a:ea typeface="Verdana"/>
                <a:cs typeface="Times New Roman" pitchFamily="18" charset="0"/>
              </a:rPr>
              <a:t> </a:t>
            </a:r>
            <a:r>
              <a:rPr sz="3600" b="0" i="0" u="none" dirty="0" err="1">
                <a:solidFill>
                  <a:srgbClr val="000000"/>
                </a:solidFill>
                <a:ea typeface="Verdana"/>
                <a:cs typeface="Times New Roman" pitchFamily="18" charset="0"/>
              </a:rPr>
              <a:t>арифметическое</a:t>
            </a:r>
            <a:r>
              <a:rPr lang="ru-RU" sz="3600" dirty="0">
                <a:solidFill>
                  <a:srgbClr val="000000"/>
                </a:solidFill>
                <a:ea typeface="Verdana"/>
                <a:cs typeface="Times New Roman" pitchFamily="18" charset="0"/>
              </a:rPr>
              <a:t>:</a:t>
            </a:r>
          </a:p>
          <a:p>
            <a:pPr>
              <a:defRPr/>
            </a:pPr>
            <a:endParaRPr lang="ru-RU" sz="3600" dirty="0">
              <a:solidFill>
                <a:srgbClr val="000000"/>
              </a:solidFill>
              <a:ea typeface="Verdana"/>
              <a:cs typeface="Times New Roman" pitchFamily="18" charset="0"/>
            </a:endParaRPr>
          </a:p>
          <a:p>
            <a:pPr>
              <a:defRPr/>
            </a:pPr>
            <a:r>
              <a:rPr lang="ru-RU" sz="3600" dirty="0">
                <a:solidFill>
                  <a:srgbClr val="000000"/>
                </a:solidFill>
                <a:ea typeface="Verdana"/>
                <a:cs typeface="Times New Roman" pitchFamily="18" charset="0"/>
              </a:rPr>
              <a:t>Медиана:</a:t>
            </a:r>
            <a:endParaRPr sz="3600" dirty="0"/>
          </a:p>
        </p:txBody>
      </p:sp>
    </p:spTree>
    <p:extLst>
      <p:ext uri="{BB962C8B-B14F-4D97-AF65-F5344CB8AC3E}">
        <p14:creationId xmlns:p14="http://schemas.microsoft.com/office/powerpoint/2010/main" val="2479347226"/>
      </p:ext>
    </p:extLst>
  </p:cSld>
  <p:clrMapOvr>
    <a:masterClrMapping/>
  </p:clrMapOvr>
  <mc:AlternateContent xmlns:mc="http://schemas.openxmlformats.org/markup-compatibility/2006" xmlns:p14="http://schemas.microsoft.com/office/powerpoint/2010/main">
    <mc:Choice Requires="p14">
      <p:transition spd="slow" p14:dur="2000">
        <p:wipe/>
      </p:transition>
    </mc:Choice>
    <mc:Fallback xmlns="">
      <p:transition spd="slow">
        <p:wip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bwMode="auto">
        <a:xfrm>
          <a:off x="0" y="0"/>
          <a:ext cx="0" cy="0"/>
          <a:chOff x="0" y="0"/>
          <a:chExt cx="0" cy="0"/>
        </a:xfrm>
      </p:grpSpPr>
      <p:sp>
        <p:nvSpPr>
          <p:cNvPr id="325384462" name=" 325384461"/>
          <p:cNvSpPr/>
          <p:nvPr/>
        </p:nvSpPr>
        <p:spPr bwMode="auto">
          <a:xfrm>
            <a:off x="568236" y="389658"/>
            <a:ext cx="10155182" cy="2353542"/>
          </a:xfrm>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defRPr/>
            </a:pPr>
            <a:r>
              <a:rPr lang="ru-RU" sz="2400" b="1" i="1" u="none" dirty="0">
                <a:solidFill>
                  <a:srgbClr val="000000"/>
                </a:solidFill>
                <a:ea typeface="Verdana"/>
                <a:cs typeface="Times New Roman" pitchFamily="18" charset="0"/>
              </a:rPr>
              <a:t>ЗАДАНИЕ 3.</a:t>
            </a:r>
            <a:r>
              <a:rPr sz="2400" b="1" i="0" u="none" dirty="0">
                <a:solidFill>
                  <a:srgbClr val="000000"/>
                </a:solidFill>
                <a:ea typeface="Verdana"/>
                <a:cs typeface="Times New Roman" pitchFamily="18" charset="0"/>
              </a:rPr>
              <a:t> </a:t>
            </a:r>
            <a:r>
              <a:rPr lang="ru-RU" sz="2400" b="0" i="0" u="none" dirty="0">
                <a:solidFill>
                  <a:srgbClr val="000000"/>
                </a:solidFill>
                <a:ea typeface="Verdana"/>
                <a:cs typeface="Times New Roman" pitchFamily="18" charset="0"/>
              </a:rPr>
              <a:t>Найдите сумму, количество, </a:t>
            </a:r>
            <a:r>
              <a:rPr lang="ru-RU" sz="2400" dirty="0">
                <a:solidFill>
                  <a:srgbClr val="000000"/>
                </a:solidFill>
                <a:ea typeface="Verdana"/>
                <a:cs typeface="Times New Roman" pitchFamily="18" charset="0"/>
              </a:rPr>
              <a:t>с</a:t>
            </a:r>
            <a:r>
              <a:rPr lang="ru-RU" sz="2400" b="0" i="0" u="none" dirty="0">
                <a:solidFill>
                  <a:srgbClr val="000000"/>
                </a:solidFill>
                <a:ea typeface="Verdana"/>
                <a:cs typeface="Times New Roman" pitchFamily="18" charset="0"/>
              </a:rPr>
              <a:t>реднее, медиану ряда:</a:t>
            </a:r>
            <a:endParaRPr sz="2400" b="0" i="0" u="none" dirty="0">
              <a:solidFill>
                <a:srgbClr val="000000"/>
              </a:solidFill>
              <a:ea typeface="Verdana"/>
              <a:cs typeface="Times New Roman" pitchFamily="18" charset="0"/>
            </a:endParaRPr>
          </a:p>
          <a:p>
            <a:pPr>
              <a:defRPr/>
            </a:pPr>
            <a:endParaRPr sz="2400" dirty="0">
              <a:cs typeface="Times New Roman" pitchFamily="18" charset="0"/>
            </a:endParaRPr>
          </a:p>
          <a:p>
            <a:pPr algn="ctr">
              <a:defRPr/>
            </a:pPr>
            <a:r>
              <a:rPr lang="ru-RU" sz="6000" b="0" i="0" u="none" dirty="0">
                <a:solidFill>
                  <a:srgbClr val="000000"/>
                </a:solidFill>
                <a:ea typeface="Verdana"/>
                <a:cs typeface="Times New Roman" pitchFamily="18" charset="0"/>
              </a:rPr>
              <a:t>7</a:t>
            </a:r>
            <a:r>
              <a:rPr sz="6000" b="0" i="0" u="none" dirty="0">
                <a:solidFill>
                  <a:srgbClr val="000000"/>
                </a:solidFill>
                <a:ea typeface="Verdana"/>
                <a:cs typeface="Times New Roman" pitchFamily="18" charset="0"/>
              </a:rPr>
              <a:t>, </a:t>
            </a:r>
            <a:r>
              <a:rPr lang="ru-RU" sz="6000" b="0" i="0" u="none" dirty="0">
                <a:solidFill>
                  <a:srgbClr val="000000"/>
                </a:solidFill>
                <a:ea typeface="Verdana"/>
                <a:cs typeface="Times New Roman" pitchFamily="18" charset="0"/>
              </a:rPr>
              <a:t>11</a:t>
            </a:r>
            <a:r>
              <a:rPr sz="6000" b="0" i="0" u="none" dirty="0">
                <a:solidFill>
                  <a:srgbClr val="000000"/>
                </a:solidFill>
                <a:ea typeface="Verdana"/>
                <a:cs typeface="Times New Roman" pitchFamily="18" charset="0"/>
              </a:rPr>
              <a:t>, </a:t>
            </a:r>
            <a:r>
              <a:rPr lang="ru-RU" sz="6000" b="0" i="0" u="none" dirty="0">
                <a:solidFill>
                  <a:srgbClr val="000000"/>
                </a:solidFill>
                <a:ea typeface="Verdana"/>
                <a:cs typeface="Times New Roman" pitchFamily="18" charset="0"/>
              </a:rPr>
              <a:t>2</a:t>
            </a:r>
            <a:r>
              <a:rPr sz="6000" b="0" i="0" u="none" dirty="0">
                <a:solidFill>
                  <a:srgbClr val="000000"/>
                </a:solidFill>
                <a:ea typeface="Verdana"/>
                <a:cs typeface="Times New Roman" pitchFamily="18" charset="0"/>
              </a:rPr>
              <a:t>, </a:t>
            </a:r>
            <a:r>
              <a:rPr lang="ru-RU" sz="6000" b="0" i="0" u="none" dirty="0">
                <a:solidFill>
                  <a:srgbClr val="000000"/>
                </a:solidFill>
                <a:ea typeface="Verdana"/>
                <a:cs typeface="Times New Roman" pitchFamily="18" charset="0"/>
              </a:rPr>
              <a:t>9</a:t>
            </a:r>
            <a:r>
              <a:rPr sz="6000" b="0" i="0" u="none" dirty="0">
                <a:solidFill>
                  <a:srgbClr val="000000"/>
                </a:solidFill>
                <a:ea typeface="Verdana"/>
                <a:cs typeface="Times New Roman" pitchFamily="18" charset="0"/>
              </a:rPr>
              <a:t>, </a:t>
            </a:r>
            <a:r>
              <a:rPr lang="ru-RU" sz="6000" i="0" dirty="0">
                <a:solidFill>
                  <a:srgbClr val="000000"/>
                </a:solidFill>
                <a:ea typeface="Verdana"/>
                <a:cs typeface="Times New Roman" pitchFamily="18" charset="0"/>
              </a:rPr>
              <a:t>1</a:t>
            </a:r>
            <a:r>
              <a:rPr sz="6000" i="0" dirty="0">
                <a:solidFill>
                  <a:srgbClr val="000000"/>
                </a:solidFill>
                <a:ea typeface="Verdana"/>
                <a:cs typeface="Times New Roman" pitchFamily="18" charset="0"/>
              </a:rPr>
              <a:t>5, </a:t>
            </a:r>
            <a:r>
              <a:rPr lang="ru-RU" sz="6000" i="0" dirty="0">
                <a:solidFill>
                  <a:srgbClr val="000000"/>
                </a:solidFill>
                <a:ea typeface="Verdana"/>
                <a:cs typeface="Times New Roman" pitchFamily="18" charset="0"/>
              </a:rPr>
              <a:t>19</a:t>
            </a:r>
            <a:r>
              <a:rPr sz="6000" i="0" dirty="0">
                <a:solidFill>
                  <a:srgbClr val="000000"/>
                </a:solidFill>
                <a:ea typeface="Verdana"/>
                <a:cs typeface="Times New Roman" pitchFamily="18" charset="0"/>
              </a:rPr>
              <a:t>, </a:t>
            </a:r>
            <a:r>
              <a:rPr lang="ru-RU" sz="6000" i="0" dirty="0">
                <a:solidFill>
                  <a:srgbClr val="000000"/>
                </a:solidFill>
                <a:ea typeface="Verdana"/>
                <a:cs typeface="Times New Roman" pitchFamily="18" charset="0"/>
              </a:rPr>
              <a:t>1</a:t>
            </a:r>
            <a:r>
              <a:rPr sz="6000" b="0" i="0" u="none" dirty="0">
                <a:solidFill>
                  <a:srgbClr val="000000"/>
                </a:solidFill>
                <a:ea typeface="Verdana"/>
                <a:cs typeface="Times New Roman" pitchFamily="18" charset="0"/>
              </a:rPr>
              <a:t>7, </a:t>
            </a:r>
            <a:r>
              <a:rPr lang="ru-RU" sz="6000" b="0" i="0" u="none" dirty="0">
                <a:solidFill>
                  <a:srgbClr val="000000"/>
                </a:solidFill>
                <a:ea typeface="Verdana"/>
                <a:cs typeface="Times New Roman" pitchFamily="18" charset="0"/>
              </a:rPr>
              <a:t>20</a:t>
            </a:r>
            <a:r>
              <a:rPr sz="6000" b="0" i="0" u="none" dirty="0">
                <a:solidFill>
                  <a:srgbClr val="000000"/>
                </a:solidFill>
                <a:ea typeface="Verdana"/>
                <a:cs typeface="Times New Roman" pitchFamily="18" charset="0"/>
              </a:rPr>
              <a:t>, </a:t>
            </a:r>
            <a:r>
              <a:rPr lang="ru-RU" sz="6000" b="0" i="0" u="none" dirty="0">
                <a:solidFill>
                  <a:srgbClr val="000000"/>
                </a:solidFill>
                <a:ea typeface="Verdana"/>
                <a:cs typeface="Times New Roman" pitchFamily="18" charset="0"/>
              </a:rPr>
              <a:t>4</a:t>
            </a:r>
            <a:r>
              <a:rPr sz="6000" b="0" i="0" u="none" dirty="0">
                <a:solidFill>
                  <a:srgbClr val="000000"/>
                </a:solidFill>
                <a:ea typeface="Verdana"/>
                <a:cs typeface="Times New Roman" pitchFamily="18" charset="0"/>
              </a:rPr>
              <a:t>, </a:t>
            </a:r>
            <a:r>
              <a:rPr lang="ru-RU" sz="6000" dirty="0">
                <a:solidFill>
                  <a:srgbClr val="000000"/>
                </a:solidFill>
                <a:ea typeface="Verdana"/>
                <a:cs typeface="Times New Roman" pitchFamily="18" charset="0"/>
              </a:rPr>
              <a:t>6</a:t>
            </a:r>
            <a:endParaRPr sz="2400" dirty="0">
              <a:cs typeface="Times New Roman" pitchFamily="18" charset="0"/>
            </a:endParaRPr>
          </a:p>
        </p:txBody>
      </p:sp>
      <p:sp>
        <p:nvSpPr>
          <p:cNvPr id="3" name=" 2"/>
          <p:cNvSpPr/>
          <p:nvPr/>
        </p:nvSpPr>
        <p:spPr bwMode="auto">
          <a:xfrm>
            <a:off x="1200003" y="3432116"/>
            <a:ext cx="10155182" cy="2353542"/>
          </a:xfrm>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defRPr/>
            </a:pPr>
            <a:r>
              <a:rPr lang="ru-RU" sz="4000" dirty="0">
                <a:cs typeface="Times New Roman" pitchFamily="18" charset="0"/>
              </a:rPr>
              <a:t>Сумма = 110</a:t>
            </a:r>
          </a:p>
          <a:p>
            <a:pPr>
              <a:defRPr/>
            </a:pPr>
            <a:r>
              <a:rPr lang="ru-RU" sz="4000" dirty="0">
                <a:solidFill>
                  <a:srgbClr val="000000"/>
                </a:solidFill>
                <a:ea typeface="Verdana"/>
                <a:cs typeface="Times New Roman" pitchFamily="18" charset="0"/>
              </a:rPr>
              <a:t>Количество =10</a:t>
            </a:r>
            <a:endParaRPr lang="ru-RU" sz="4000" dirty="0">
              <a:cs typeface="Times New Roman" pitchFamily="18" charset="0"/>
            </a:endParaRPr>
          </a:p>
          <a:p>
            <a:pPr>
              <a:defRPr/>
            </a:pPr>
            <a:r>
              <a:rPr lang="ru-RU" sz="4000" dirty="0">
                <a:solidFill>
                  <a:srgbClr val="000000"/>
                </a:solidFill>
                <a:ea typeface="Verdana"/>
                <a:cs typeface="Times New Roman" pitchFamily="18" charset="0"/>
              </a:rPr>
              <a:t>Среднее =11</a:t>
            </a:r>
            <a:endParaRPr lang="ru-RU" sz="4000" dirty="0">
              <a:cs typeface="Times New Roman" pitchFamily="18" charset="0"/>
            </a:endParaRPr>
          </a:p>
          <a:p>
            <a:pPr>
              <a:defRPr/>
            </a:pPr>
            <a:r>
              <a:rPr lang="ru-RU" sz="4000" dirty="0">
                <a:solidFill>
                  <a:srgbClr val="000000"/>
                </a:solidFill>
                <a:ea typeface="Verdana"/>
                <a:cs typeface="Times New Roman" pitchFamily="18" charset="0"/>
              </a:rPr>
              <a:t>Медиана =10</a:t>
            </a:r>
            <a:endParaRPr sz="4000" dirty="0">
              <a:cs typeface="Times New Roman" pitchFamily="18" charset="0"/>
            </a:endParaRPr>
          </a:p>
        </p:txBody>
      </p:sp>
      <p:sp>
        <p:nvSpPr>
          <p:cNvPr id="4" name=" 3"/>
          <p:cNvSpPr/>
          <p:nvPr/>
        </p:nvSpPr>
        <p:spPr bwMode="auto">
          <a:xfrm>
            <a:off x="734490" y="2330159"/>
            <a:ext cx="9922426" cy="953368"/>
          </a:xfrm>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defRPr/>
            </a:pPr>
            <a:r>
              <a:rPr lang="ru-RU" sz="6000" b="0" i="0" u="none" dirty="0">
                <a:solidFill>
                  <a:srgbClr val="000000"/>
                </a:solidFill>
                <a:ea typeface="Verdana"/>
                <a:cs typeface="Times New Roman" pitchFamily="18" charset="0"/>
              </a:rPr>
              <a:t>2</a:t>
            </a:r>
            <a:r>
              <a:rPr sz="6000" b="0" i="0" u="none" dirty="0">
                <a:solidFill>
                  <a:srgbClr val="000000"/>
                </a:solidFill>
                <a:ea typeface="Verdana"/>
                <a:cs typeface="Times New Roman" pitchFamily="18" charset="0"/>
              </a:rPr>
              <a:t>, </a:t>
            </a:r>
            <a:r>
              <a:rPr lang="ru-RU" sz="6000" b="0" i="0" u="none" dirty="0">
                <a:solidFill>
                  <a:srgbClr val="000000"/>
                </a:solidFill>
                <a:ea typeface="Verdana"/>
                <a:cs typeface="Times New Roman" pitchFamily="18" charset="0"/>
              </a:rPr>
              <a:t>4, 6, 7, </a:t>
            </a:r>
            <a:r>
              <a:rPr lang="ru-RU" sz="6000" b="1" i="0" u="none" dirty="0">
                <a:solidFill>
                  <a:srgbClr val="000000"/>
                </a:solidFill>
                <a:ea typeface="Verdana"/>
                <a:cs typeface="Times New Roman" pitchFamily="18" charset="0"/>
              </a:rPr>
              <a:t>9, 11</a:t>
            </a:r>
            <a:r>
              <a:rPr lang="ru-RU" sz="6000" b="0" i="0" u="none" dirty="0">
                <a:solidFill>
                  <a:srgbClr val="000000"/>
                </a:solidFill>
                <a:ea typeface="Verdana"/>
                <a:cs typeface="Times New Roman" pitchFamily="18" charset="0"/>
              </a:rPr>
              <a:t>, 15, 17, 19, 20</a:t>
            </a:r>
            <a:endParaRPr sz="2400" dirty="0">
              <a:cs typeface="Times New Roman" pitchFamily="18" charset="0"/>
            </a:endParaRPr>
          </a:p>
        </p:txBody>
      </p:sp>
    </p:spTree>
    <p:extLst>
      <p:ext uri="{BB962C8B-B14F-4D97-AF65-F5344CB8AC3E}">
        <p14:creationId xmlns:p14="http://schemas.microsoft.com/office/powerpoint/2010/main" val="2948894952"/>
      </p:ext>
    </p:extLst>
  </p:cSld>
  <p:clrMapOvr>
    <a:masterClrMapping/>
  </p:clrMapOvr>
  <mc:AlternateContent xmlns:mc="http://schemas.openxmlformats.org/markup-compatibility/2006" xmlns:p14="http://schemas.microsoft.com/office/powerpoint/2010/main">
    <mc:Choice Requires="p14">
      <p:transition spd="slow" p14:dur="2000">
        <p:wipe/>
      </p:transition>
    </mc:Choice>
    <mc:Fallback xmlns="">
      <p:transition spd="slow">
        <p:wip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6"/>
            <a:ext cx="9620250" cy="632402"/>
          </a:xfrm>
        </p:spPr>
        <p:txBody>
          <a:bodyPr>
            <a:noAutofit/>
          </a:bodyPr>
          <a:lstStyle/>
          <a:p>
            <a:pPr algn="ctr"/>
            <a:r>
              <a:rPr lang="ru-RU" b="1" dirty="0">
                <a:solidFill>
                  <a:srgbClr val="FF0000"/>
                </a:solidFill>
                <a:latin typeface="Times New Roman" pitchFamily="18" charset="0"/>
                <a:cs typeface="Times New Roman" pitchFamily="18" charset="0"/>
              </a:rPr>
              <a:t>Домашнее задание</a:t>
            </a:r>
          </a:p>
        </p:txBody>
      </p:sp>
      <p:sp>
        <p:nvSpPr>
          <p:cNvPr id="4" name="Прямоугольник 3"/>
          <p:cNvSpPr/>
          <p:nvPr/>
        </p:nvSpPr>
        <p:spPr>
          <a:xfrm>
            <a:off x="814387" y="1789352"/>
            <a:ext cx="10632238" cy="1446550"/>
          </a:xfrm>
          <a:prstGeom prst="rect">
            <a:avLst/>
          </a:prstGeom>
        </p:spPr>
        <p:txBody>
          <a:bodyPr wrap="square">
            <a:spAutoFit/>
          </a:bodyPr>
          <a:lstStyle/>
          <a:p>
            <a:pPr marL="457200" indent="-457200">
              <a:buAutoNum type="arabicPeriod"/>
            </a:pPr>
            <a:r>
              <a:rPr lang="ru-RU" sz="4400" b="1" dirty="0">
                <a:solidFill>
                  <a:srgbClr val="0070C0"/>
                </a:solidFill>
                <a:latin typeface="Times New Roman" pitchFamily="18" charset="0"/>
                <a:cs typeface="Times New Roman" pitchFamily="18" charset="0"/>
              </a:rPr>
              <a:t>Учебник П. 8</a:t>
            </a:r>
          </a:p>
          <a:p>
            <a:pPr marL="457200" indent="-457200">
              <a:buAutoNum type="arabicPeriod"/>
            </a:pPr>
            <a:r>
              <a:rPr lang="ru-RU" sz="4400" b="1" dirty="0">
                <a:solidFill>
                  <a:srgbClr val="0070C0"/>
                </a:solidFill>
                <a:latin typeface="Times New Roman" pitchFamily="18" charset="0"/>
                <a:cs typeface="Times New Roman" pitchFamily="18" charset="0"/>
              </a:rPr>
              <a:t>Задачи 54, 57, 60, 61 </a:t>
            </a:r>
            <a:r>
              <a:rPr lang="ru-RU" sz="4400" b="1" dirty="0" err="1">
                <a:solidFill>
                  <a:srgbClr val="0070C0"/>
                </a:solidFill>
                <a:latin typeface="Times New Roman" pitchFamily="18" charset="0"/>
                <a:cs typeface="Times New Roman" pitchFamily="18" charset="0"/>
              </a:rPr>
              <a:t>письм</a:t>
            </a:r>
            <a:r>
              <a:rPr lang="ru-RU" sz="4400" b="1" dirty="0">
                <a:solidFill>
                  <a:srgbClr val="0070C0"/>
                </a:solidFill>
                <a:latin typeface="Times New Roman" pitchFamily="18" charset="0"/>
                <a:cs typeface="Times New Roman" pitchFamily="18" charset="0"/>
              </a:rPr>
              <a:t>. в тетради</a:t>
            </a:r>
            <a:endParaRPr lang="ru-RU" sz="4400" dirty="0">
              <a:solidFill>
                <a:srgbClr val="0070C0"/>
              </a:solidFill>
              <a:latin typeface="Times New Roman" pitchFamily="18" charset="0"/>
              <a:cs typeface="Times New Roman" pitchFamily="18" charset="0"/>
            </a:endParaRPr>
          </a:p>
        </p:txBody>
      </p:sp>
    </p:spTree>
  </p:cSld>
  <p:clrMapOvr>
    <a:masterClrMapping/>
  </p:clrMapOvr>
  <p:transition>
    <p:wedg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ubtitle 2">
            <a:extLst>
              <a:ext uri="{FF2B5EF4-FFF2-40B4-BE49-F238E27FC236}">
                <a16:creationId xmlns:a16="http://schemas.microsoft.com/office/drawing/2014/main" id="{0810E1A8-F9FB-6D4C-B5A5-97F78F19FD66}"/>
              </a:ext>
            </a:extLst>
          </p:cNvPr>
          <p:cNvSpPr>
            <a:spLocks noGrp="1"/>
          </p:cNvSpPr>
          <p:nvPr>
            <p:ph type="title"/>
          </p:nvPr>
        </p:nvSpPr>
        <p:spPr>
          <a:xfrm>
            <a:off x="586531" y="1346241"/>
            <a:ext cx="10515600" cy="3967251"/>
          </a:xfrm>
        </p:spPr>
        <p:txBody>
          <a:bodyPr>
            <a:noAutofit/>
          </a:bodyPr>
          <a:lstStyle/>
          <a:p>
            <a:pPr algn="just"/>
            <a:r>
              <a:rPr lang="ru-RU" dirty="0">
                <a:solidFill>
                  <a:schemeClr val="tx1"/>
                </a:solidFill>
              </a:rPr>
              <a:t>На предыдущем уроке мы познакомились с такой статистической характеристикой как среднее арифметическое набора чисел. Сегодня мы посвятим урок еще одной статистической характеристике – медиане.</a:t>
            </a:r>
          </a:p>
        </p:txBody>
      </p:sp>
    </p:spTree>
    <p:extLst>
      <p:ext uri="{BB962C8B-B14F-4D97-AF65-F5344CB8AC3E}">
        <p14:creationId xmlns:p14="http://schemas.microsoft.com/office/powerpoint/2010/main" val="3652571071"/>
      </p:ext>
    </p:extLst>
  </p:cSld>
  <p:clrMapOvr>
    <a:masterClrMapping/>
  </p:clrMapOvr>
  <p:transition>
    <p:wipe dir="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9610725" cy="1339849"/>
          </a:xfrm>
        </p:spPr>
        <p:txBody>
          <a:bodyPr>
            <a:normAutofit/>
          </a:bodyPr>
          <a:lstStyle/>
          <a:p>
            <a:pPr algn="ctr"/>
            <a:r>
              <a:rPr lang="ru-RU" b="1" dirty="0">
                <a:solidFill>
                  <a:srgbClr val="FF0000"/>
                </a:solidFill>
                <a:latin typeface="Times New Roman" pitchFamily="18" charset="0"/>
                <a:cs typeface="Times New Roman" pitchFamily="18" charset="0"/>
              </a:rPr>
              <a:t>Вспомним, что такое </a:t>
            </a:r>
            <a:br>
              <a:rPr lang="ru-RU" b="1" dirty="0">
                <a:solidFill>
                  <a:srgbClr val="FF0000"/>
                </a:solidFill>
                <a:latin typeface="Times New Roman" pitchFamily="18" charset="0"/>
                <a:cs typeface="Times New Roman" pitchFamily="18" charset="0"/>
              </a:rPr>
            </a:br>
            <a:r>
              <a:rPr lang="ru-RU" b="1" dirty="0">
                <a:solidFill>
                  <a:srgbClr val="FF0000"/>
                </a:solidFill>
                <a:latin typeface="Times New Roman" pitchFamily="18" charset="0"/>
                <a:cs typeface="Times New Roman" pitchFamily="18" charset="0"/>
              </a:rPr>
              <a:t>среднее арифметическое!</a:t>
            </a:r>
          </a:p>
        </p:txBody>
      </p:sp>
      <p:sp>
        <p:nvSpPr>
          <p:cNvPr id="3" name="Горизонтальный свиток 2"/>
          <p:cNvSpPr/>
          <p:nvPr/>
        </p:nvSpPr>
        <p:spPr>
          <a:xfrm>
            <a:off x="609600" y="1524000"/>
            <a:ext cx="10125075" cy="3724275"/>
          </a:xfrm>
          <a:prstGeom prst="horizontalScroll">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4000" b="1" u="sng" dirty="0">
                <a:latin typeface="Times New Roman" pitchFamily="18" charset="0"/>
                <a:cs typeface="Times New Roman" pitchFamily="18" charset="0"/>
              </a:rPr>
              <a:t>Средним арифметическим числового набора</a:t>
            </a:r>
            <a:r>
              <a:rPr lang="ru-RU" sz="4000" b="1" dirty="0">
                <a:latin typeface="Times New Roman" pitchFamily="18" charset="0"/>
                <a:cs typeface="Times New Roman" pitchFamily="18" charset="0"/>
              </a:rPr>
              <a:t> </a:t>
            </a:r>
            <a:r>
              <a:rPr lang="ru-RU" sz="4000" dirty="0">
                <a:latin typeface="Times New Roman" pitchFamily="18" charset="0"/>
                <a:cs typeface="Times New Roman" pitchFamily="18" charset="0"/>
              </a:rPr>
              <a:t>называется </a:t>
            </a:r>
            <a:r>
              <a:rPr lang="ru-RU" sz="4000" i="1" dirty="0">
                <a:latin typeface="Times New Roman" pitchFamily="18" charset="0"/>
                <a:cs typeface="Times New Roman" pitchFamily="18" charset="0"/>
              </a:rPr>
              <a:t>отношение суммы всех чисел массива к их количеству</a:t>
            </a:r>
            <a:r>
              <a:rPr lang="ru-RU" sz="4000" dirty="0">
                <a:latin typeface="Times New Roman" pitchFamily="18" charset="0"/>
                <a:cs typeface="Times New Roman" pitchFamily="18" charset="0"/>
              </a:rPr>
              <a:t>.</a:t>
            </a:r>
          </a:p>
          <a:p>
            <a:pPr algn="ctr"/>
            <a:endParaRPr lang="ru-RU" dirty="0"/>
          </a:p>
        </p:txBody>
      </p:sp>
    </p:spTree>
  </p:cSld>
  <p:clrMapOvr>
    <a:masterClrMapping/>
  </p:clrMapOvr>
  <p:transition>
    <p:wedg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66700" y="539172"/>
            <a:ext cx="10515600" cy="4871028"/>
          </a:xfrm>
        </p:spPr>
        <p:txBody>
          <a:bodyPr>
            <a:noAutofit/>
          </a:bodyPr>
          <a:lstStyle/>
          <a:p>
            <a:r>
              <a:rPr lang="ru-RU" sz="3200" dirty="0">
                <a:latin typeface="Times New Roman" pitchFamily="18" charset="0"/>
                <a:cs typeface="Times New Roman" pitchFamily="18" charset="0"/>
              </a:rPr>
              <a:t>Не только среднее арифметическое показывает, где на числовой прямой располагаются числа какого-либо набора и где их центр. Другим показателем является медиана.</a:t>
            </a:r>
            <a:br>
              <a:rPr lang="ru-RU" sz="3200" dirty="0">
                <a:latin typeface="Times New Roman" pitchFamily="18" charset="0"/>
                <a:cs typeface="Times New Roman" pitchFamily="18" charset="0"/>
              </a:rPr>
            </a:br>
            <a:br>
              <a:rPr lang="ru-RU" sz="3200" dirty="0">
                <a:latin typeface="Times New Roman" pitchFamily="18" charset="0"/>
                <a:cs typeface="Times New Roman" pitchFamily="18" charset="0"/>
              </a:rPr>
            </a:br>
            <a:r>
              <a:rPr lang="ru-RU" sz="3200" dirty="0">
                <a:latin typeface="Times New Roman" pitchFamily="18" charset="0"/>
                <a:cs typeface="Times New Roman" pitchFamily="18" charset="0"/>
              </a:rPr>
              <a:t>Медианой набора чисел называется такое число, которое разделяет набор на две равные по численности части. Вместо “медиана” можно было бы сказать “середина”.</a:t>
            </a:r>
            <a:br>
              <a:rPr lang="ru-RU" sz="3200" dirty="0">
                <a:latin typeface="Times New Roman" pitchFamily="18" charset="0"/>
                <a:cs typeface="Times New Roman" pitchFamily="18" charset="0"/>
              </a:rPr>
            </a:br>
            <a:br>
              <a:rPr lang="ru-RU" sz="3200" dirty="0">
                <a:latin typeface="Times New Roman" pitchFamily="18" charset="0"/>
                <a:cs typeface="Times New Roman" pitchFamily="18" charset="0"/>
              </a:rPr>
            </a:br>
            <a:r>
              <a:rPr lang="ru-RU" sz="3200" dirty="0">
                <a:latin typeface="Times New Roman" pitchFamily="18" charset="0"/>
                <a:cs typeface="Times New Roman" pitchFamily="18" charset="0"/>
              </a:rPr>
              <a:t>Сначала на примерах разберем, как найти медиану, а затем дадим строгое определение.</a:t>
            </a:r>
            <a:endParaRPr lang="ru-RU" sz="3200" dirty="0"/>
          </a:p>
        </p:txBody>
      </p:sp>
    </p:spTree>
  </p:cSld>
  <p:clrMapOvr>
    <a:masterClrMapping/>
  </p:clrMapOvr>
  <p:transition>
    <p:wedg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6353175" cy="5816600"/>
          </a:xfrm>
        </p:spPr>
        <p:txBody>
          <a:bodyPr>
            <a:noAutofit/>
          </a:bodyPr>
          <a:lstStyle/>
          <a:p>
            <a:r>
              <a:rPr lang="ru-RU" sz="2400" dirty="0">
                <a:latin typeface="Times New Roman" pitchFamily="18" charset="0"/>
                <a:cs typeface="Times New Roman" pitchFamily="18" charset="0"/>
              </a:rPr>
              <a:t>В конце учебного года 11 учеников 7-го класса сдали норматив по бегу на 100 метров. Были зафиксированы следующие результаты.</a:t>
            </a:r>
            <a:br>
              <a:rPr lang="ru-RU" sz="2400" dirty="0">
                <a:latin typeface="Times New Roman" pitchFamily="18" charset="0"/>
                <a:cs typeface="Times New Roman" pitchFamily="18" charset="0"/>
              </a:rPr>
            </a:br>
            <a:r>
              <a:rPr lang="ru-RU" sz="2400" dirty="0">
                <a:latin typeface="Times New Roman" pitchFamily="18" charset="0"/>
                <a:cs typeface="Times New Roman" pitchFamily="18" charset="0"/>
              </a:rPr>
              <a:t>После того как ребята пробежали дистанцию, к преподавателю подошел Петя и спросил, кокой у него результат.</a:t>
            </a:r>
            <a:br>
              <a:rPr lang="ru-RU" sz="2400" dirty="0">
                <a:latin typeface="Times New Roman" pitchFamily="18" charset="0"/>
                <a:cs typeface="Times New Roman" pitchFamily="18" charset="0"/>
              </a:rPr>
            </a:br>
            <a:r>
              <a:rPr lang="ru-RU" sz="2400" dirty="0">
                <a:latin typeface="Times New Roman" pitchFamily="18" charset="0"/>
                <a:cs typeface="Times New Roman" pitchFamily="18" charset="0"/>
              </a:rPr>
              <a:t>“Самый средний результат: 16,9 секунды”, – ответил учитель</a:t>
            </a:r>
            <a:br>
              <a:rPr lang="ru-RU" sz="2400" dirty="0">
                <a:latin typeface="Times New Roman" pitchFamily="18" charset="0"/>
                <a:cs typeface="Times New Roman" pitchFamily="18" charset="0"/>
              </a:rPr>
            </a:br>
            <a:r>
              <a:rPr lang="ru-RU" sz="2400" dirty="0">
                <a:latin typeface="Times New Roman" pitchFamily="18" charset="0"/>
                <a:cs typeface="Times New Roman" pitchFamily="18" charset="0"/>
              </a:rPr>
              <a:t>“Почему?” – удивился Петя. – Ведь среднее арифметическое всех результатов – примерно 18,3 секунды, а я пробежал на секунду с лишним лучше. И вообще, результат Кати (18,4) гораздо ближе к среднему, чем мой”.</a:t>
            </a:r>
            <a:br>
              <a:rPr lang="ru-RU" sz="2400" dirty="0">
                <a:latin typeface="Times New Roman" pitchFamily="18" charset="0"/>
                <a:cs typeface="Times New Roman" pitchFamily="18" charset="0"/>
              </a:rPr>
            </a:br>
            <a:r>
              <a:rPr lang="ru-RU" sz="2400" dirty="0">
                <a:latin typeface="Times New Roman" pitchFamily="18" charset="0"/>
                <a:cs typeface="Times New Roman" pitchFamily="18" charset="0"/>
              </a:rPr>
              <a:t>“Твой результат средний, так как пять человек пробежали лучше, чем ты, и пять – хуже. То есть ты как раз посередине”, – сказал учитель. </a:t>
            </a:r>
            <a:br>
              <a:rPr lang="ru-RU" sz="2400" dirty="0">
                <a:latin typeface="Times New Roman" pitchFamily="18" charset="0"/>
                <a:cs typeface="Times New Roman" pitchFamily="18" charset="0"/>
              </a:rPr>
            </a:br>
            <a:endParaRPr lang="ru-RU" sz="2400" dirty="0">
              <a:latin typeface="Times New Roman" pitchFamily="18" charset="0"/>
              <a:cs typeface="Times New Roman" pitchFamily="18" charset="0"/>
            </a:endParaRPr>
          </a:p>
        </p:txBody>
      </p:sp>
      <p:pic>
        <p:nvPicPr>
          <p:cNvPr id="1026" name="Picture 2"/>
          <p:cNvPicPr>
            <a:picLocks noChangeAspect="1" noChangeArrowheads="1"/>
          </p:cNvPicPr>
          <p:nvPr/>
        </p:nvPicPr>
        <p:blipFill>
          <a:blip r:embed="rId2"/>
          <a:srcRect/>
          <a:stretch>
            <a:fillRect/>
          </a:stretch>
        </p:blipFill>
        <p:spPr bwMode="auto">
          <a:xfrm>
            <a:off x="7505181" y="246063"/>
            <a:ext cx="2838450" cy="6116637"/>
          </a:xfrm>
          <a:prstGeom prst="rect">
            <a:avLst/>
          </a:prstGeom>
          <a:noFill/>
          <a:ln w="9525">
            <a:noFill/>
            <a:miter lim="800000"/>
            <a:headEnd/>
            <a:tailEnd/>
          </a:ln>
          <a:effectLst/>
        </p:spPr>
      </p:pic>
    </p:spTree>
  </p:cSld>
  <p:clrMapOvr>
    <a:masterClrMapping/>
  </p:clrMapOvr>
  <p:transition>
    <p:wedg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95299" y="365125"/>
            <a:ext cx="10602192" cy="5873750"/>
          </a:xfrm>
        </p:spPr>
        <p:txBody>
          <a:bodyPr>
            <a:normAutofit fontScale="90000"/>
          </a:bodyPr>
          <a:lstStyle/>
          <a:p>
            <a:pPr algn="ctr"/>
            <a:r>
              <a:rPr lang="ru-RU" sz="3600" dirty="0">
                <a:latin typeface="Times New Roman" pitchFamily="18" charset="0"/>
                <a:cs typeface="Times New Roman" pitchFamily="18" charset="0"/>
              </a:rPr>
              <a:t>Возьмём какой-нибудь набор различных чисел, например: </a:t>
            </a:r>
            <a:r>
              <a:rPr lang="ru-RU" sz="3600" dirty="0">
                <a:solidFill>
                  <a:srgbClr val="00B050"/>
                </a:solidFill>
                <a:latin typeface="Times New Roman" pitchFamily="18" charset="0"/>
                <a:cs typeface="Times New Roman" pitchFamily="18" charset="0"/>
              </a:rPr>
              <a:t>4, 9, 1, 7, 11</a:t>
            </a:r>
            <a:r>
              <a:rPr lang="ru-RU" sz="3600" dirty="0">
                <a:latin typeface="Times New Roman" pitchFamily="18" charset="0"/>
                <a:cs typeface="Times New Roman" pitchFamily="18" charset="0"/>
              </a:rPr>
              <a:t>. </a:t>
            </a:r>
            <a:br>
              <a:rPr lang="ru-RU" sz="3600" dirty="0">
                <a:latin typeface="Times New Roman" pitchFamily="18" charset="0"/>
                <a:cs typeface="Times New Roman" pitchFamily="18" charset="0"/>
              </a:rPr>
            </a:br>
            <a:br>
              <a:rPr lang="ru-RU" sz="3600" dirty="0">
                <a:latin typeface="Times New Roman" pitchFamily="18" charset="0"/>
                <a:cs typeface="Times New Roman" pitchFamily="18" charset="0"/>
              </a:rPr>
            </a:br>
            <a:r>
              <a:rPr lang="ru-RU" sz="3600" dirty="0">
                <a:latin typeface="Times New Roman" pitchFamily="18" charset="0"/>
                <a:cs typeface="Times New Roman" pitchFamily="18" charset="0"/>
              </a:rPr>
              <a:t>Сначала упорядочим набор по возрастанию: </a:t>
            </a:r>
            <a:r>
              <a:rPr lang="ru-RU" sz="3600" dirty="0">
                <a:solidFill>
                  <a:srgbClr val="00B050"/>
                </a:solidFill>
                <a:latin typeface="Times New Roman" pitchFamily="18" charset="0"/>
                <a:cs typeface="Times New Roman" pitchFamily="18" charset="0"/>
              </a:rPr>
              <a:t>1, 4, 7, 9, 11</a:t>
            </a:r>
            <a:r>
              <a:rPr lang="ru-RU" sz="3600" dirty="0">
                <a:latin typeface="Times New Roman" pitchFamily="18" charset="0"/>
                <a:cs typeface="Times New Roman" pitchFamily="18" charset="0"/>
              </a:rPr>
              <a:t>. </a:t>
            </a:r>
            <a:r>
              <a:rPr lang="ru-RU" sz="3600" b="1" dirty="0">
                <a:solidFill>
                  <a:srgbClr val="FF0000"/>
                </a:solidFill>
                <a:latin typeface="Times New Roman" pitchFamily="18" charset="0"/>
                <a:cs typeface="Times New Roman" pitchFamily="18" charset="0"/>
              </a:rPr>
              <a:t>Упорядоченный набор называется</a:t>
            </a:r>
            <a:br>
              <a:rPr lang="ru-RU" sz="3600" b="1" dirty="0">
                <a:solidFill>
                  <a:srgbClr val="FF0000"/>
                </a:solidFill>
                <a:latin typeface="Times New Roman" pitchFamily="18" charset="0"/>
                <a:cs typeface="Times New Roman" pitchFamily="18" charset="0"/>
              </a:rPr>
            </a:br>
            <a:r>
              <a:rPr lang="ru-RU" sz="3600" b="1" u="sng" dirty="0">
                <a:solidFill>
                  <a:srgbClr val="FF0000"/>
                </a:solidFill>
                <a:latin typeface="Times New Roman" pitchFamily="18" charset="0"/>
                <a:cs typeface="Times New Roman" pitchFamily="18" charset="0"/>
              </a:rPr>
              <a:t>вариационным рядом. </a:t>
            </a:r>
            <a:br>
              <a:rPr lang="ru-RU" sz="3600" b="1" u="sng" dirty="0">
                <a:solidFill>
                  <a:srgbClr val="FF0000"/>
                </a:solidFill>
                <a:latin typeface="Times New Roman" pitchFamily="18" charset="0"/>
                <a:cs typeface="Times New Roman" pitchFamily="18" charset="0"/>
              </a:rPr>
            </a:br>
            <a:br>
              <a:rPr lang="ru-RU" sz="3600" b="1" dirty="0">
                <a:latin typeface="Times New Roman" pitchFamily="18" charset="0"/>
                <a:cs typeface="Times New Roman" pitchFamily="18" charset="0"/>
              </a:rPr>
            </a:br>
            <a:r>
              <a:rPr lang="ru-RU" sz="3600" dirty="0">
                <a:latin typeface="Times New Roman" pitchFamily="18" charset="0"/>
                <a:cs typeface="Times New Roman" pitchFamily="18" charset="0"/>
              </a:rPr>
              <a:t>Теперь найдём число, которое стоит посередине.</a:t>
            </a:r>
            <a:br>
              <a:rPr lang="ru-RU" sz="3600" dirty="0">
                <a:latin typeface="Times New Roman" pitchFamily="18" charset="0"/>
                <a:cs typeface="Times New Roman" pitchFamily="18" charset="0"/>
              </a:rPr>
            </a:br>
            <a:r>
              <a:rPr lang="ru-RU" sz="3600" dirty="0">
                <a:latin typeface="Times New Roman" pitchFamily="18" charset="0"/>
                <a:cs typeface="Times New Roman" pitchFamily="18" charset="0"/>
              </a:rPr>
              <a:t>Это число </a:t>
            </a:r>
            <a:r>
              <a:rPr lang="ru-RU" sz="3600" dirty="0">
                <a:solidFill>
                  <a:srgbClr val="00B050"/>
                </a:solidFill>
                <a:latin typeface="Times New Roman" pitchFamily="18" charset="0"/>
                <a:cs typeface="Times New Roman" pitchFamily="18" charset="0"/>
              </a:rPr>
              <a:t>7</a:t>
            </a:r>
            <a:r>
              <a:rPr lang="ru-RU" sz="3600" dirty="0">
                <a:latin typeface="Times New Roman" pitchFamily="18" charset="0"/>
                <a:cs typeface="Times New Roman" pitchFamily="18" charset="0"/>
              </a:rPr>
              <a:t>. </a:t>
            </a:r>
            <a:r>
              <a:rPr lang="ru-RU" sz="3600" b="1" dirty="0">
                <a:latin typeface="Times New Roman" pitchFamily="18" charset="0"/>
                <a:cs typeface="Times New Roman" pitchFamily="18" charset="0"/>
              </a:rPr>
              <a:t>Число </a:t>
            </a:r>
            <a:r>
              <a:rPr lang="ru-RU" sz="3600" b="1" dirty="0">
                <a:solidFill>
                  <a:srgbClr val="00B050"/>
                </a:solidFill>
                <a:latin typeface="Times New Roman" pitchFamily="18" charset="0"/>
                <a:cs typeface="Times New Roman" pitchFamily="18" charset="0"/>
              </a:rPr>
              <a:t>7</a:t>
            </a:r>
            <a:r>
              <a:rPr lang="ru-RU" sz="3600" b="1" dirty="0">
                <a:latin typeface="Times New Roman" pitchFamily="18" charset="0"/>
                <a:cs typeface="Times New Roman" pitchFamily="18" charset="0"/>
              </a:rPr>
              <a:t> – медиана этого набора.</a:t>
            </a:r>
            <a:br>
              <a:rPr lang="ru-RU" sz="3600" b="1" dirty="0">
                <a:latin typeface="Times New Roman" pitchFamily="18" charset="0"/>
                <a:cs typeface="Times New Roman" pitchFamily="18" charset="0"/>
              </a:rPr>
            </a:br>
            <a:br>
              <a:rPr lang="ru-RU" sz="3600" dirty="0">
                <a:latin typeface="Times New Roman" pitchFamily="18" charset="0"/>
                <a:cs typeface="Times New Roman" pitchFamily="18" charset="0"/>
              </a:rPr>
            </a:br>
            <a:br>
              <a:rPr lang="ru-RU" dirty="0"/>
            </a:br>
            <a:endParaRPr lang="ru-RU" dirty="0"/>
          </a:p>
        </p:txBody>
      </p:sp>
      <p:sp>
        <p:nvSpPr>
          <p:cNvPr id="3" name="Прямоугольник 2"/>
          <p:cNvSpPr/>
          <p:nvPr/>
        </p:nvSpPr>
        <p:spPr>
          <a:xfrm>
            <a:off x="1119448" y="4592336"/>
            <a:ext cx="11072552" cy="1938992"/>
          </a:xfrm>
          <a:prstGeom prst="rect">
            <a:avLst/>
          </a:prstGeom>
        </p:spPr>
        <p:txBody>
          <a:bodyPr wrap="square">
            <a:spAutoFit/>
          </a:bodyPr>
          <a:lstStyle/>
          <a:p>
            <a:r>
              <a:rPr lang="ru-RU" sz="4000" dirty="0">
                <a:latin typeface="Times New Roman" pitchFamily="18" charset="0"/>
                <a:cs typeface="Times New Roman" pitchFamily="18" charset="0"/>
              </a:rPr>
              <a:t>В этом примере набор состоял из пяти чисел. </a:t>
            </a:r>
          </a:p>
          <a:p>
            <a:r>
              <a:rPr lang="ru-RU" sz="4000" dirty="0">
                <a:latin typeface="Times New Roman" pitchFamily="18" charset="0"/>
                <a:cs typeface="Times New Roman" pitchFamily="18" charset="0"/>
              </a:rPr>
              <a:t>Медианой в этом случае оказывается число, стоящее в точности посередине.</a:t>
            </a:r>
            <a:endParaRPr lang="ru-RU" sz="4000" dirty="0"/>
          </a:p>
        </p:txBody>
      </p:sp>
    </p:spTree>
  </p:cSld>
  <p:clrMapOvr>
    <a:masterClrMapping/>
  </p:clrMapOvr>
  <p:transition>
    <p:wedg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31124" y="-68204"/>
            <a:ext cx="10515600" cy="5292724"/>
          </a:xfrm>
        </p:spPr>
        <p:txBody>
          <a:bodyPr>
            <a:normAutofit/>
          </a:bodyPr>
          <a:lstStyle/>
          <a:p>
            <a:r>
              <a:rPr lang="ru-RU" sz="2800" b="1" dirty="0">
                <a:latin typeface="Times New Roman" pitchFamily="18" charset="0"/>
                <a:cs typeface="Times New Roman" pitchFamily="18" charset="0"/>
              </a:rPr>
              <a:t>Рассмотрим ещё один набор чисел </a:t>
            </a:r>
            <a:r>
              <a:rPr lang="ru-RU" sz="2800" b="1" dirty="0">
                <a:solidFill>
                  <a:srgbClr val="00B050"/>
                </a:solidFill>
                <a:latin typeface="Times New Roman" pitchFamily="18" charset="0"/>
                <a:cs typeface="Times New Roman" pitchFamily="18" charset="0"/>
              </a:rPr>
              <a:t>2, 6, 8, 17.</a:t>
            </a:r>
            <a:r>
              <a:rPr lang="ru-RU" sz="2800" b="1" dirty="0">
                <a:latin typeface="Times New Roman" pitchFamily="18" charset="0"/>
                <a:cs typeface="Times New Roman" pitchFamily="18" charset="0"/>
              </a:rPr>
              <a:t> </a:t>
            </a:r>
            <a:br>
              <a:rPr lang="ru-RU" sz="2800" dirty="0">
                <a:latin typeface="Times New Roman" pitchFamily="18" charset="0"/>
                <a:cs typeface="Times New Roman" pitchFamily="18" charset="0"/>
              </a:rPr>
            </a:br>
            <a:br>
              <a:rPr lang="ru-RU" sz="2800" dirty="0">
                <a:latin typeface="Times New Roman" pitchFamily="18" charset="0"/>
                <a:cs typeface="Times New Roman" pitchFamily="18" charset="0"/>
              </a:rPr>
            </a:br>
            <a:r>
              <a:rPr lang="ru-RU" sz="2800" dirty="0">
                <a:latin typeface="Times New Roman" pitchFamily="18" charset="0"/>
                <a:cs typeface="Times New Roman" pitchFamily="18" charset="0"/>
              </a:rPr>
              <a:t>Числа уже упорядочены, но их четыре, поэтому среди них нет числа, стоящего точно посередине. </a:t>
            </a:r>
            <a:br>
              <a:rPr lang="ru-RU" sz="2800" dirty="0">
                <a:latin typeface="Times New Roman" pitchFamily="18" charset="0"/>
                <a:cs typeface="Times New Roman" pitchFamily="18" charset="0"/>
              </a:rPr>
            </a:br>
            <a:br>
              <a:rPr lang="ru-RU" sz="2800" dirty="0">
                <a:latin typeface="Times New Roman" pitchFamily="18" charset="0"/>
                <a:cs typeface="Times New Roman" pitchFamily="18" charset="0"/>
              </a:rPr>
            </a:br>
            <a:r>
              <a:rPr lang="ru-RU" sz="2800" dirty="0">
                <a:latin typeface="Times New Roman" pitchFamily="18" charset="0"/>
                <a:cs typeface="Times New Roman" pitchFamily="18" charset="0"/>
              </a:rPr>
              <a:t>Возьмём два числа, стоящих посередине. Это числа </a:t>
            </a:r>
            <a:r>
              <a:rPr lang="ru-RU" sz="2800" dirty="0">
                <a:solidFill>
                  <a:srgbClr val="00B050"/>
                </a:solidFill>
                <a:latin typeface="Times New Roman" pitchFamily="18" charset="0"/>
                <a:cs typeface="Times New Roman" pitchFamily="18" charset="0"/>
              </a:rPr>
              <a:t>6</a:t>
            </a:r>
            <a:r>
              <a:rPr lang="ru-RU" sz="2800" dirty="0">
                <a:latin typeface="Times New Roman" pitchFamily="18" charset="0"/>
                <a:cs typeface="Times New Roman" pitchFamily="18" charset="0"/>
              </a:rPr>
              <a:t> и </a:t>
            </a:r>
            <a:r>
              <a:rPr lang="ru-RU" sz="2800" dirty="0">
                <a:solidFill>
                  <a:srgbClr val="00B050"/>
                </a:solidFill>
                <a:latin typeface="Times New Roman" pitchFamily="18" charset="0"/>
                <a:cs typeface="Times New Roman" pitchFamily="18" charset="0"/>
              </a:rPr>
              <a:t>8</a:t>
            </a:r>
            <a:r>
              <a:rPr lang="ru-RU" sz="2800" dirty="0">
                <a:latin typeface="Times New Roman" pitchFamily="18" charset="0"/>
                <a:cs typeface="Times New Roman" pitchFamily="18" charset="0"/>
              </a:rPr>
              <a:t>. Любое из них, а также любое число между ними можно взять в качестве медианы. </a:t>
            </a:r>
            <a:br>
              <a:rPr lang="ru-RU" sz="2800" dirty="0">
                <a:latin typeface="Times New Roman" pitchFamily="18" charset="0"/>
                <a:cs typeface="Times New Roman" pitchFamily="18" charset="0"/>
              </a:rPr>
            </a:br>
            <a:br>
              <a:rPr lang="ru-RU" sz="2800" dirty="0">
                <a:latin typeface="Times New Roman" pitchFamily="18" charset="0"/>
                <a:cs typeface="Times New Roman" pitchFamily="18" charset="0"/>
              </a:rPr>
            </a:br>
            <a:r>
              <a:rPr lang="ru-RU" sz="2800" dirty="0">
                <a:latin typeface="Times New Roman" pitchFamily="18" charset="0"/>
                <a:cs typeface="Times New Roman" pitchFamily="18" charset="0"/>
              </a:rPr>
              <a:t>Чаще всего в качестве медианы берут среднее двух центральных чисел:</a:t>
            </a:r>
          </a:p>
        </p:txBody>
      </p:sp>
      <p:sp>
        <p:nvSpPr>
          <p:cNvPr id="2050" name="Rectangle 2"/>
          <p:cNvSpPr>
            <a:spLocks noChangeArrowheads="1"/>
          </p:cNvSpPr>
          <p:nvPr/>
        </p:nvSpPr>
        <p:spPr bwMode="auto">
          <a:xfrm>
            <a:off x="0" y="0"/>
            <a:ext cx="12192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a:p>
        </p:txBody>
      </p:sp>
      <p:pic>
        <p:nvPicPr>
          <p:cNvPr id="2049" name="Picture 1"/>
          <p:cNvPicPr>
            <a:picLocks noChangeAspect="1" noChangeArrowheads="1"/>
          </p:cNvPicPr>
          <p:nvPr/>
        </p:nvPicPr>
        <p:blipFill>
          <a:blip r:embed="rId2">
            <a:clrChange>
              <a:clrFrom>
                <a:srgbClr val="FFFFFF"/>
              </a:clrFrom>
              <a:clrTo>
                <a:srgbClr val="FFFFFF">
                  <a:alpha val="0"/>
                </a:srgbClr>
              </a:clrTo>
            </a:clrChange>
          </a:blip>
          <a:srcRect/>
          <a:stretch>
            <a:fillRect/>
          </a:stretch>
        </p:blipFill>
        <p:spPr bwMode="auto">
          <a:xfrm>
            <a:off x="2008390" y="4531101"/>
            <a:ext cx="1515860" cy="876292"/>
          </a:xfrm>
          <a:prstGeom prst="rect">
            <a:avLst/>
          </a:prstGeom>
          <a:noFill/>
        </p:spPr>
      </p:pic>
      <p:sp>
        <p:nvSpPr>
          <p:cNvPr id="5" name="Прямоугольник 4"/>
          <p:cNvSpPr/>
          <p:nvPr/>
        </p:nvSpPr>
        <p:spPr>
          <a:xfrm>
            <a:off x="3524250" y="5437882"/>
            <a:ext cx="8505825" cy="1323439"/>
          </a:xfrm>
          <a:prstGeom prst="rect">
            <a:avLst/>
          </a:prstGeom>
        </p:spPr>
        <p:txBody>
          <a:bodyPr wrap="square">
            <a:spAutoFit/>
          </a:bodyPr>
          <a:lstStyle/>
          <a:p>
            <a:pPr algn="ctr"/>
            <a:r>
              <a:rPr lang="ru-RU" sz="4000" b="1" i="1" dirty="0">
                <a:solidFill>
                  <a:srgbClr val="7030A0"/>
                </a:solidFill>
                <a:latin typeface="Times New Roman" pitchFamily="18" charset="0"/>
                <a:cs typeface="Times New Roman" pitchFamily="18" charset="0"/>
              </a:rPr>
              <a:t>Обобщим рассмотренные примеры и сформулируем общее правило!</a:t>
            </a:r>
            <a:endParaRPr lang="ru-RU" sz="4000" b="1" i="1" dirty="0">
              <a:solidFill>
                <a:srgbClr val="7030A0"/>
              </a:solidFill>
            </a:endParaRPr>
          </a:p>
        </p:txBody>
      </p:sp>
    </p:spTree>
  </p:cSld>
  <p:clrMapOvr>
    <a:masterClrMapping/>
  </p:clrMapOvr>
  <p:transition>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down)">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85750" y="365125"/>
            <a:ext cx="10296525" cy="1416049"/>
          </a:xfrm>
        </p:spPr>
        <p:txBody>
          <a:bodyPr>
            <a:noAutofit/>
          </a:bodyPr>
          <a:lstStyle/>
          <a:p>
            <a:pPr algn="ctr"/>
            <a:r>
              <a:rPr lang="ru-RU" b="1" cap="all" dirty="0">
                <a:ln w="9000" cmpd="sng">
                  <a:solidFill>
                    <a:schemeClr val="accent4">
                      <a:shade val="50000"/>
                      <a:satMod val="120000"/>
                    </a:schemeClr>
                  </a:solidFill>
                  <a:prstDash val="solid"/>
                </a:ln>
                <a:solidFill>
                  <a:srgbClr val="FF0000"/>
                </a:solidFill>
                <a:effectLst>
                  <a:reflection blurRad="12700" stA="28000" endPos="45000" dist="1000" dir="5400000" sy="-100000" algn="bl" rotWithShape="0"/>
                </a:effectLst>
                <a:latin typeface="Times New Roman" pitchFamily="18" charset="0"/>
                <a:cs typeface="Times New Roman" pitchFamily="18" charset="0"/>
              </a:rPr>
              <a:t>Алгоритм нахождения медианы числового ряда</a:t>
            </a:r>
          </a:p>
        </p:txBody>
      </p:sp>
      <p:graphicFrame>
        <p:nvGraphicFramePr>
          <p:cNvPr id="6" name="Схема 5"/>
          <p:cNvGraphicFramePr/>
          <p:nvPr>
            <p:extLst>
              <p:ext uri="{D42A27DB-BD31-4B8C-83A1-F6EECF244321}">
                <p14:modId xmlns:p14="http://schemas.microsoft.com/office/powerpoint/2010/main" val="1518952274"/>
              </p:ext>
            </p:extLst>
          </p:nvPr>
        </p:nvGraphicFramePr>
        <p:xfrm>
          <a:off x="152400" y="1667914"/>
          <a:ext cx="11763375" cy="301734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7" name="Прямоугольник 6"/>
          <p:cNvSpPr/>
          <p:nvPr/>
        </p:nvSpPr>
        <p:spPr>
          <a:xfrm>
            <a:off x="851535" y="4389119"/>
            <a:ext cx="11064240" cy="2062103"/>
          </a:xfrm>
          <a:prstGeom prst="rect">
            <a:avLst/>
          </a:prstGeom>
        </p:spPr>
        <p:txBody>
          <a:bodyPr wrap="square">
            <a:spAutoFit/>
          </a:bodyPr>
          <a:lstStyle/>
          <a:p>
            <a:pPr algn="ctr"/>
            <a:r>
              <a:rPr lang="ru-RU" sz="3200" i="1" dirty="0">
                <a:solidFill>
                  <a:srgbClr val="00B050"/>
                </a:solidFill>
              </a:rPr>
              <a:t>В пункте 3 следует внести поправку: если в массиве чётное количество чисел, то медиан у такого массива много – два срединных числа и все числа, заключённые между ними. </a:t>
            </a:r>
          </a:p>
          <a:p>
            <a:pPr algn="ctr"/>
            <a:r>
              <a:rPr lang="ru-RU" sz="3200" i="1" dirty="0">
                <a:solidFill>
                  <a:srgbClr val="00B050"/>
                </a:solidFill>
              </a:rPr>
              <a:t>Дадим теперь точное определение медианы.</a:t>
            </a:r>
          </a:p>
        </p:txBody>
      </p:sp>
    </p:spTree>
  </p:cSld>
  <p:clrMapOvr>
    <a:masterClrMapping/>
  </p:clrMapOvr>
  <p:transition>
    <p:wedge/>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txBox="1">
            <a:spLocks/>
          </p:cNvSpPr>
          <p:nvPr/>
        </p:nvSpPr>
        <p:spPr bwMode="auto">
          <a:xfrm>
            <a:off x="257175" y="571500"/>
            <a:ext cx="10972800" cy="1143000"/>
          </a:xfrm>
          <a:prstGeom prst="rect">
            <a:avLst/>
          </a:prstGeom>
          <a:noFill/>
          <a:ln w="9525">
            <a:noFill/>
            <a:miter lim="800000"/>
            <a:headEnd/>
            <a:tailEnd/>
          </a:ln>
        </p:spPr>
        <p:txBody>
          <a:bodyPr anchor="ctr"/>
          <a:lstStyle/>
          <a:p>
            <a:pPr algn="ctr" fontAlgn="auto">
              <a:spcBef>
                <a:spcPts val="0"/>
              </a:spcBef>
              <a:spcAft>
                <a:spcPts val="0"/>
              </a:spcAft>
              <a:defRPr/>
            </a:pPr>
            <a:r>
              <a:rPr lang="ru-RU" sz="4400" b="1" dirty="0">
                <a:ln w="1905"/>
                <a:solidFill>
                  <a:srgbClr val="FF0000"/>
                </a:solidFill>
                <a:effectLst>
                  <a:glow rad="228600">
                    <a:schemeClr val="accent4">
                      <a:satMod val="175000"/>
                      <a:alpha val="40000"/>
                    </a:schemeClr>
                  </a:glow>
                  <a:innerShdw blurRad="69850" dist="43180" dir="5400000">
                    <a:srgbClr val="000000">
                      <a:alpha val="65000"/>
                    </a:srgbClr>
                  </a:innerShdw>
                </a:effectLst>
                <a:latin typeface="Times New Roman" pitchFamily="18" charset="0"/>
                <a:ea typeface="+mj-ea"/>
                <a:cs typeface="Times New Roman" pitchFamily="18" charset="0"/>
              </a:rPr>
              <a:t>МЕДИАНА ЧИСЛОВОГО РЯДА</a:t>
            </a:r>
          </a:p>
        </p:txBody>
      </p:sp>
      <p:sp>
        <p:nvSpPr>
          <p:cNvPr id="8" name="Горизонтальный свиток 7"/>
          <p:cNvSpPr/>
          <p:nvPr/>
        </p:nvSpPr>
        <p:spPr>
          <a:xfrm>
            <a:off x="949210" y="1881447"/>
            <a:ext cx="11046056" cy="4311535"/>
          </a:xfrm>
          <a:prstGeom prst="horizontalScroll">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4000" b="1" u="sng" dirty="0">
                <a:latin typeface="Times New Roman" pitchFamily="18" charset="0"/>
                <a:cs typeface="Times New Roman" pitchFamily="18" charset="0"/>
              </a:rPr>
              <a:t>Медианой числового ряда</a:t>
            </a:r>
            <a:r>
              <a:rPr lang="ru-RU" sz="4000" dirty="0">
                <a:latin typeface="Times New Roman" pitchFamily="18" charset="0"/>
                <a:cs typeface="Times New Roman" pitchFamily="18" charset="0"/>
              </a:rPr>
              <a:t>  называют такое число </a:t>
            </a:r>
            <a:r>
              <a:rPr lang="ru-RU" sz="4000" i="1" dirty="0">
                <a:latin typeface="Times New Roman" pitchFamily="18" charset="0"/>
                <a:cs typeface="Times New Roman" pitchFamily="18" charset="0"/>
              </a:rPr>
              <a:t>m</a:t>
            </a:r>
            <a:r>
              <a:rPr lang="ru-RU" sz="4000" dirty="0">
                <a:latin typeface="Times New Roman" pitchFamily="18" charset="0"/>
                <a:cs typeface="Times New Roman" pitchFamily="18" charset="0"/>
              </a:rPr>
              <a:t>, что хотя бы половина чисел массива не больше числа </a:t>
            </a:r>
            <a:r>
              <a:rPr lang="ru-RU" sz="4000" i="1" dirty="0">
                <a:latin typeface="Times New Roman" pitchFamily="18" charset="0"/>
                <a:cs typeface="Times New Roman" pitchFamily="18" charset="0"/>
              </a:rPr>
              <a:t>m</a:t>
            </a:r>
            <a:r>
              <a:rPr lang="ru-RU" sz="4000" dirty="0">
                <a:latin typeface="Times New Roman" pitchFamily="18" charset="0"/>
                <a:cs typeface="Times New Roman" pitchFamily="18" charset="0"/>
              </a:rPr>
              <a:t> и хотя бы половина чисел массива не меньше числа </a:t>
            </a:r>
            <a:r>
              <a:rPr lang="ru-RU" sz="4000" i="1" dirty="0">
                <a:latin typeface="Times New Roman" pitchFamily="18" charset="0"/>
                <a:cs typeface="Times New Roman" pitchFamily="18" charset="0"/>
              </a:rPr>
              <a:t>m</a:t>
            </a:r>
            <a:r>
              <a:rPr lang="ru-RU" sz="4000" dirty="0">
                <a:latin typeface="Times New Roman" pitchFamily="18" charset="0"/>
                <a:cs typeface="Times New Roman" pitchFamily="18" charset="0"/>
              </a:rPr>
              <a:t>.</a:t>
            </a:r>
          </a:p>
          <a:p>
            <a:pPr algn="ctr"/>
            <a:endParaRPr lang="ru-RU" dirty="0"/>
          </a:p>
        </p:txBody>
      </p:sp>
    </p:spTree>
  </p:cSld>
  <p:clrMapOvr>
    <a:masterClrMapping/>
  </p:clrMapOvr>
  <p:transition>
    <p:wedge/>
  </p:transition>
</p:sld>
</file>

<file path=ppt/theme/theme1.xml><?xml version="1.0" encoding="utf-8"?>
<a:theme xmlns:a="http://schemas.openxmlformats.org/drawingml/2006/main" name="Моя-ВиС">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Моя-ВиС" id="{FD19E4F2-3E4B-4579-BA1F-FCBDA7AECCCE}" vid="{6570945C-A214-4634-8A9D-6178DEA2A1E2}"/>
    </a:ext>
  </a:extLst>
</a:theme>
</file>

<file path=docProps/app.xml><?xml version="1.0" encoding="utf-8"?>
<Properties xmlns="http://schemas.openxmlformats.org/officeDocument/2006/extended-properties" xmlns:vt="http://schemas.openxmlformats.org/officeDocument/2006/docPropsVTypes">
  <Template>Default Theme</Template>
  <TotalTime>465</TotalTime>
  <Words>947</Words>
  <Application>Microsoft Office PowerPoint</Application>
  <PresentationFormat>Широкоэкранный</PresentationFormat>
  <Paragraphs>64</Paragraphs>
  <Slides>16</Slides>
  <Notes>0</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16</vt:i4>
      </vt:variant>
    </vt:vector>
  </HeadingPairs>
  <TitlesOfParts>
    <vt:vector size="21" baseType="lpstr">
      <vt:lpstr>Arial</vt:lpstr>
      <vt:lpstr>Calibri</vt:lpstr>
      <vt:lpstr>Calibri Light</vt:lpstr>
      <vt:lpstr>Times New Roman</vt:lpstr>
      <vt:lpstr>Моя-ВиС</vt:lpstr>
      <vt:lpstr>Медиана числового набора.   Устойчивость медианы</vt:lpstr>
      <vt:lpstr>На предыдущем уроке мы познакомились с такой статистической характеристикой как среднее арифметическое набора чисел. Сегодня мы посвятим урок еще одной статистической характеристике – медиане.</vt:lpstr>
      <vt:lpstr>Вспомним, что такое  среднее арифметическое!</vt:lpstr>
      <vt:lpstr>Не только среднее арифметическое показывает, где на числовой прямой располагаются числа какого-либо набора и где их центр. Другим показателем является медиана.  Медианой набора чисел называется такое число, которое разделяет набор на две равные по численности части. Вместо “медиана” можно было бы сказать “середина”.  Сначала на примерах разберем, как найти медиану, а затем дадим строгое определение.</vt:lpstr>
      <vt:lpstr>В конце учебного года 11 учеников 7-го класса сдали норматив по бегу на 100 метров. Были зафиксированы следующие результаты. После того как ребята пробежали дистанцию, к преподавателю подошел Петя и спросил, кокой у него результат. “Самый средний результат: 16,9 секунды”, – ответил учитель “Почему?” – удивился Петя. – Ведь среднее арифметическое всех результатов – примерно 18,3 секунды, а я пробежал на секунду с лишним лучше. И вообще, результат Кати (18,4) гораздо ближе к среднему, чем мой”. “Твой результат средний, так как пять человек пробежали лучше, чем ты, и пять – хуже. То есть ты как раз посередине”, – сказал учитель.  </vt:lpstr>
      <vt:lpstr>Возьмём какой-нибудь набор различных чисел, например: 4, 9, 1, 7, 11.   Сначала упорядочим набор по возрастанию: 1, 4, 7, 9, 11. Упорядоченный набор называется вариационным рядом.   Теперь найдём число, которое стоит посередине. Это число 7. Число 7 – медиана этого набора.   </vt:lpstr>
      <vt:lpstr>Рассмотрим ещё один набор чисел 2, 6, 8, 17.   Числа уже упорядочены, но их четыре, поэтому среди них нет числа, стоящего точно посередине.   Возьмём два числа, стоящих посередине. Это числа 6 и 8. Любое из них, а также любое число между ними можно взять в качестве медианы.   Чаще всего в качестве медианы берут среднее двух центральных чисел:</vt:lpstr>
      <vt:lpstr>Алгоритм нахождения медианы числового ряда</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Домашнее задание</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NAME OF PRESENTATION</dc:title>
  <dc:creator>Microsoft Office User</dc:creator>
  <cp:lastModifiedBy>AV-server</cp:lastModifiedBy>
  <cp:revision>50</cp:revision>
  <dcterms:created xsi:type="dcterms:W3CDTF">2023-02-12T09:30:00Z</dcterms:created>
  <dcterms:modified xsi:type="dcterms:W3CDTF">2025-03-26T07:12:28Z</dcterms:modified>
</cp:coreProperties>
</file>