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7"/>
  </p:notesMasterIdLst>
  <p:sldIdLst>
    <p:sldId id="866" r:id="rId2"/>
    <p:sldId id="861" r:id="rId3"/>
    <p:sldId id="862" r:id="rId4"/>
    <p:sldId id="808" r:id="rId5"/>
    <p:sldId id="868" r:id="rId6"/>
    <p:sldId id="869" r:id="rId7"/>
    <p:sldId id="870" r:id="rId8"/>
    <p:sldId id="872" r:id="rId9"/>
    <p:sldId id="873" r:id="rId10"/>
    <p:sldId id="876" r:id="rId11"/>
    <p:sldId id="877" r:id="rId12"/>
    <p:sldId id="901" r:id="rId13"/>
    <p:sldId id="897" r:id="rId14"/>
    <p:sldId id="904" r:id="rId15"/>
    <p:sldId id="906" r:id="rId16"/>
    <p:sldId id="907" r:id="rId17"/>
    <p:sldId id="908" r:id="rId18"/>
    <p:sldId id="909" r:id="rId19"/>
    <p:sldId id="910" r:id="rId20"/>
    <p:sldId id="919" r:id="rId21"/>
    <p:sldId id="933" r:id="rId22"/>
    <p:sldId id="917" r:id="rId23"/>
    <p:sldId id="925" r:id="rId24"/>
    <p:sldId id="934" r:id="rId25"/>
    <p:sldId id="931" r:id="rId2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9E004F"/>
    <a:srgbClr val="003296"/>
    <a:srgbClr val="AC14BC"/>
    <a:srgbClr val="FFFF97"/>
    <a:srgbClr val="C00040"/>
    <a:srgbClr val="E6EDF6"/>
    <a:srgbClr val="990033"/>
    <a:srgbClr val="B50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16" autoAdjust="0"/>
    <p:restoredTop sz="95652" autoAdjust="0"/>
  </p:normalViewPr>
  <p:slideViewPr>
    <p:cSldViewPr>
      <p:cViewPr varScale="1">
        <p:scale>
          <a:sx n="144" d="100"/>
          <a:sy n="144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3E7550C-1FA3-435B-9E86-BB5BA65168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15F305-D788-40F6-AC2F-F850490CB4B1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15F305-D788-40F6-AC2F-F850490CB4B1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69091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15F305-D788-40F6-AC2F-F850490CB4B1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15F305-D788-40F6-AC2F-F850490CB4B1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15F305-D788-40F6-AC2F-F850490CB4B1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1735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15F305-D788-40F6-AC2F-F850490CB4B1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15F305-D788-40F6-AC2F-F850490CB4B1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15F305-D788-40F6-AC2F-F850490CB4B1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15F305-D788-40F6-AC2F-F850490CB4B1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15F305-D788-40F6-AC2F-F850490CB4B1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15F305-D788-40F6-AC2F-F850490CB4B1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15F305-D788-40F6-AC2F-F850490CB4B1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15F305-D788-40F6-AC2F-F850490CB4B1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15F305-D788-40F6-AC2F-F850490CB4B1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523654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12/1/2025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684036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12/1/2025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69295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180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12/1/2025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240771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12/1/2025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337484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12/1/2025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51105650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12/1/2025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809762348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12/1/2025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11125875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12/1/2025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66207826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12/1/2025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934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12/1/2025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63905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699CB88-5E1A-4FAC-892A-60949ACB1F6F}" type="datetimeFigureOut">
              <a:rPr lang="en-US" smtClean="0"/>
              <a:pPr/>
              <a:t>12/1/2025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533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wedg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81000" y="342760"/>
            <a:ext cx="8305800" cy="3486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l"/>
            <a:r>
              <a:rPr lang="ru-RU" sz="7200" b="1" cap="all" dirty="0">
                <a:ln w="0">
                  <a:noFill/>
                </a:ln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ru-RU" sz="7200" b="1" dirty="0">
                <a:ln w="0">
                  <a:noFill/>
                </a:ln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Наименьшее и  наибольшее значения.  Размах.</a:t>
            </a:r>
            <a:r>
              <a:rPr lang="ru-RU" sz="7200" b="1" cap="all" dirty="0">
                <a:ln w="0">
                  <a:noFill/>
                </a:ln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                         </a:t>
            </a:r>
          </a:p>
          <a:p>
            <a:endParaRPr lang="ru-RU" sz="7200" b="1" cap="all" dirty="0">
              <a:ln w="0">
                <a:noFill/>
              </a:ln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457200" y="895350"/>
            <a:ext cx="8305800" cy="381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l"/>
            <a:r>
              <a:rPr lang="ru-RU" sz="6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ru-RU" sz="6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Измерение рассеивания данных с помощью размаха </a:t>
            </a:r>
          </a:p>
          <a:p>
            <a:r>
              <a:rPr lang="ru-RU" sz="6600" b="1" cap="all" dirty="0">
                <a:ln w="0"/>
                <a:solidFill>
                  <a:srgbClr val="9E004F"/>
                </a:solidFill>
                <a:effectLst>
                  <a:reflection blurRad="12700" stA="50000" endPos="50000" dist="5000" dir="5400000" sy="-100000" rotWithShape="0"/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</a:t>
            </a:r>
          </a:p>
          <a:p>
            <a:endParaRPr lang="ru-RU" sz="6600" b="1" cap="all" dirty="0">
              <a:ln w="0"/>
              <a:solidFill>
                <a:srgbClr val="990033"/>
              </a:solidFill>
              <a:effectLst>
                <a:reflection blurRad="12700" stA="50000" endPos="50000" dist="5000" dir="5400000" sy="-100000" rotWithShape="0"/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C6770D3-22D6-48D1-AA98-E0E327240EF7}"/>
              </a:ext>
            </a:extLst>
          </p:cNvPr>
          <p:cNvSpPr/>
          <p:nvPr/>
        </p:nvSpPr>
        <p:spPr>
          <a:xfrm>
            <a:off x="342900" y="516431"/>
            <a:ext cx="8458200" cy="297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l"/>
            <a:r>
              <a:rPr lang="ru-RU" sz="3200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  Часто нужно знать не только среднее значение в выборе данных, но и иметь представление о том, как сильно значения разбросаны, рассеяны. Самой простой характеристикой, описывающей </a:t>
            </a:r>
            <a:r>
              <a:rPr lang="ru-RU" sz="320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рассеивание</a:t>
            </a:r>
            <a:r>
              <a:rPr lang="ru-RU" sz="3200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данных, является </a:t>
            </a:r>
            <a:r>
              <a:rPr lang="ru-RU" sz="320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размах</a:t>
            </a:r>
            <a:r>
              <a:rPr lang="ru-RU" sz="3200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500D14-6930-4D3B-8F19-215256EB0F80}"/>
              </a:ext>
            </a:extLst>
          </p:cNvPr>
          <p:cNvSpPr txBox="1"/>
          <p:nvPr/>
        </p:nvSpPr>
        <p:spPr>
          <a:xfrm>
            <a:off x="723900" y="3638550"/>
            <a:ext cx="7696200" cy="1055608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ru-RU" sz="2800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Размах числового массива </a:t>
            </a:r>
            <a:r>
              <a:rPr lang="ru-RU" sz="2800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– разность между наибольшим и наименьшим значениями.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C46548-2C37-4DAB-A751-AEBB9CEB0471}"/>
              </a:ext>
            </a:extLst>
          </p:cNvPr>
          <p:cNvSpPr txBox="1"/>
          <p:nvPr/>
        </p:nvSpPr>
        <p:spPr>
          <a:xfrm>
            <a:off x="1" y="0"/>
            <a:ext cx="4419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66FF"/>
                </a:solidFill>
                <a:latin typeface="+mn-lt"/>
              </a:rPr>
              <a:t>Определение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53620" y="438150"/>
            <a:ext cx="8686800" cy="1295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таблице показаны цены одного из популярных смартфонов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в 10 разных интернет − магазинах на 13 января 2023 года.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Найдите размах:</a:t>
            </a:r>
          </a:p>
          <a:p>
            <a:pPr algn="ctr"/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34715"/>
              </p:ext>
            </p:extLst>
          </p:nvPr>
        </p:nvGraphicFramePr>
        <p:xfrm>
          <a:off x="253621" y="1733550"/>
          <a:ext cx="8686800" cy="2712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7542"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Магазин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Цена,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Магазин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Цена,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652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652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652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652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6652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A1BF133-070F-4FF3-95F6-B12127AE7066}"/>
              </a:ext>
            </a:extLst>
          </p:cNvPr>
          <p:cNvSpPr txBox="1"/>
          <p:nvPr/>
        </p:nvSpPr>
        <p:spPr>
          <a:xfrm>
            <a:off x="0" y="1"/>
            <a:ext cx="2209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Задача</a:t>
            </a:r>
            <a:endParaRPr lang="ru-RU" sz="36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28600" y="615950"/>
            <a:ext cx="86868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Размах в цене смартфона в указанный день: </a:t>
            </a:r>
          </a:p>
          <a:p>
            <a:pPr algn="ctr"/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8590 − 7790 = 800 (рублей) 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609922"/>
              </p:ext>
            </p:extLst>
          </p:nvPr>
        </p:nvGraphicFramePr>
        <p:xfrm>
          <a:off x="228600" y="1682750"/>
          <a:ext cx="8686800" cy="2717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Магазин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Цена,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Магазин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Цена,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74661" y="285750"/>
            <a:ext cx="86868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Найти процентное отношение размаха от средней цены.</a:t>
            </a:r>
          </a:p>
          <a:p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Размах: 800 рублей.               Средняя цена: 8150 рублей.</a:t>
            </a:r>
          </a:p>
          <a:p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Процентное отношение:        800 : 8150 ≈ 0,1 − это 10%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300760"/>
              </p:ext>
            </p:extLst>
          </p:nvPr>
        </p:nvGraphicFramePr>
        <p:xfrm>
          <a:off x="266700" y="1733550"/>
          <a:ext cx="8686800" cy="2717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Магазин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Цена,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Магазин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Цена,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688067"/>
              </p:ext>
            </p:extLst>
          </p:nvPr>
        </p:nvGraphicFramePr>
        <p:xfrm>
          <a:off x="228600" y="895350"/>
          <a:ext cx="8686800" cy="3566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5668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Номер прыжка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Пётр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Иван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Алексей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Сергей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36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36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6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66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66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668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Наибольшее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668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Наименьшее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668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Размах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228600" y="374810"/>
            <a:ext cx="8686800" cy="520540"/>
          </a:xfrm>
        </p:spPr>
        <p:txBody>
          <a:bodyPr>
            <a:noAutofit/>
          </a:bodyPr>
          <a:lstStyle/>
          <a:p>
            <a:pPr lvl="0" algn="ctr"/>
            <a: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Найти размах в прыжках в длину у каждого спортсмена.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188764"/>
              </p:ext>
            </p:extLst>
          </p:nvPr>
        </p:nvGraphicFramePr>
        <p:xfrm>
          <a:off x="685800" y="895350"/>
          <a:ext cx="7772400" cy="37500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8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0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0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0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580"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Номер прыжка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Пётр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Иван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Алексей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Сергей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6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6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Наибольшее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Наименьшее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Размах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685800" y="231390"/>
            <a:ext cx="7772400" cy="533400"/>
          </a:xfrm>
        </p:spPr>
        <p:txBody>
          <a:bodyPr>
            <a:noAutofit/>
          </a:bodyPr>
          <a:lstStyle/>
          <a:p>
            <a:pPr lvl="0"/>
            <a: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Найти размах в прыжках в длину у каждого спортсмена.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510510"/>
              </p:ext>
            </p:extLst>
          </p:nvPr>
        </p:nvGraphicFramePr>
        <p:xfrm>
          <a:off x="705171" y="1047750"/>
          <a:ext cx="7696201" cy="37500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29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8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83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83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580"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Номер прыжка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Пётр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Иван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Алексей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Сергей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6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6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Размах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Среднее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217,6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Процентное отношение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304800" y="105866"/>
            <a:ext cx="8496944" cy="784448"/>
          </a:xfrm>
        </p:spPr>
        <p:txBody>
          <a:bodyPr>
            <a:noAutofit/>
          </a:bodyPr>
          <a:lstStyle/>
          <a:p>
            <a:pPr lvl="0" algn="ctr"/>
            <a: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Найти процентное отношение размаха от среднего значения </a:t>
            </a:r>
            <a:b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в прыжках в длину у каждого спортсмена.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174459"/>
              </p:ext>
            </p:extLst>
          </p:nvPr>
        </p:nvGraphicFramePr>
        <p:xfrm>
          <a:off x="571499" y="895350"/>
          <a:ext cx="8001001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179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5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5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57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57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4174"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Номер прыжка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Пётр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Иван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Алексей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Сергей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174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174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174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174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174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452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Размах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452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Среднее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217,6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452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Процентное отношение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571499" y="106886"/>
            <a:ext cx="8001001" cy="784448"/>
          </a:xfrm>
        </p:spPr>
        <p:txBody>
          <a:bodyPr>
            <a:noAutofit/>
          </a:bodyPr>
          <a:lstStyle/>
          <a:p>
            <a:pPr lvl="0" algn="ctr"/>
            <a: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Наименьший разброс в прыжках в длину у Алексея, наибольший – у Ивана.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484031"/>
              </p:ext>
            </p:extLst>
          </p:nvPr>
        </p:nvGraphicFramePr>
        <p:xfrm>
          <a:off x="571499" y="895350"/>
          <a:ext cx="8001001" cy="37500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179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5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5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57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57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580"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Номер прыжка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Пётр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Иван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Алексей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Сергей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6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6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Размах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Среднее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217,6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580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Процентное отношение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571499" y="209550"/>
            <a:ext cx="8001002" cy="685800"/>
          </a:xfrm>
        </p:spPr>
        <p:txBody>
          <a:bodyPr>
            <a:noAutofit/>
          </a:bodyPr>
          <a:lstStyle/>
          <a:p>
            <a:pPr lvl="0" algn="ctr"/>
            <a: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Наименьший разброс в прыжках в длину у Алексея, наибольший – у Ивана.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57200" y="590550"/>
            <a:ext cx="8458200" cy="426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dirty="0">
                <a:ln w="0"/>
                <a:solidFill>
                  <a:schemeClr val="tx1"/>
                </a:solidFill>
              </a:rPr>
              <a:t> В жизни мы часто сталкиваемся с вопросами:</a:t>
            </a:r>
          </a:p>
          <a:p>
            <a:pPr algn="l"/>
            <a:r>
              <a:rPr lang="ru-RU" sz="3200" dirty="0">
                <a:ln w="0"/>
                <a:solidFill>
                  <a:schemeClr val="tx1"/>
                </a:solidFill>
              </a:rPr>
              <a:t>- Кто из нас дальше всех прыгнул?</a:t>
            </a:r>
          </a:p>
          <a:p>
            <a:pPr algn="l">
              <a:buFontTx/>
              <a:buChar char="-"/>
            </a:pPr>
            <a:r>
              <a:rPr lang="ru-RU" sz="3200" dirty="0">
                <a:ln w="0"/>
                <a:solidFill>
                  <a:schemeClr val="tx1"/>
                </a:solidFill>
              </a:rPr>
              <a:t> Кто из нас быстрее всех пробежал дистанцию?</a:t>
            </a:r>
          </a:p>
          <a:p>
            <a:pPr algn="l">
              <a:buFontTx/>
              <a:buChar char="-"/>
            </a:pPr>
            <a:r>
              <a:rPr lang="ru-RU" sz="3200" dirty="0">
                <a:ln w="0"/>
                <a:solidFill>
                  <a:schemeClr val="tx1"/>
                </a:solidFill>
              </a:rPr>
              <a:t> Кто больше всех прочитал слов за минуту?</a:t>
            </a:r>
          </a:p>
          <a:p>
            <a:pPr algn="l">
              <a:buFontTx/>
              <a:buChar char="-"/>
            </a:pPr>
            <a:r>
              <a:rPr lang="ru-RU" sz="3200" dirty="0">
                <a:ln w="0"/>
                <a:solidFill>
                  <a:schemeClr val="tx1"/>
                </a:solidFill>
              </a:rPr>
              <a:t> Кто самый высокий?</a:t>
            </a:r>
          </a:p>
          <a:p>
            <a:pPr algn="l">
              <a:buFontTx/>
              <a:buChar char="-"/>
            </a:pPr>
            <a:r>
              <a:rPr lang="ru-RU" sz="3200" dirty="0">
                <a:ln w="0"/>
                <a:solidFill>
                  <a:schemeClr val="tx1"/>
                </a:solidFill>
              </a:rPr>
              <a:t> Кто меньше всех?</a:t>
            </a:r>
          </a:p>
          <a:p>
            <a:endParaRPr lang="ru-RU" sz="3200" dirty="0">
              <a:ln w="0"/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600" y="666750"/>
            <a:ext cx="8686800" cy="1295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8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Найти наибольшее, наименьшее значения, размах, среднее значение и медиану набора чисел: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17, 19, 5, 41, 47, 13,19.</a:t>
            </a:r>
          </a:p>
          <a:p>
            <a:endParaRPr lang="ru-RU" sz="28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66800" y="2038350"/>
            <a:ext cx="4572000" cy="2857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8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Решение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Наибольшее значение :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Наименьшее значение: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Размах : 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Среднее значение: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Медиана 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F23DF5-CFA5-4B7E-BB0B-1774C3DCE481}"/>
              </a:ext>
            </a:extLst>
          </p:cNvPr>
          <p:cNvSpPr txBox="1"/>
          <p:nvPr/>
        </p:nvSpPr>
        <p:spPr>
          <a:xfrm>
            <a:off x="0" y="1"/>
            <a:ext cx="2209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Задача</a:t>
            </a:r>
            <a:endParaRPr lang="ru-RU" sz="36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41852" y="508552"/>
            <a:ext cx="8686800" cy="1295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4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Найти наибольшее, наименьшее значения, размах, среднее значение и медиану набора чисел: 17, 19, 5, 41, 47, 13,19.</a:t>
            </a:r>
          </a:p>
          <a:p>
            <a:endParaRPr lang="ru-RU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1852" y="1657350"/>
            <a:ext cx="8763000" cy="3124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ru-RU" sz="28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Решение:</a:t>
            </a:r>
          </a:p>
          <a:p>
            <a:pPr algn="l"/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Наибольшее значение : </a:t>
            </a:r>
            <a:r>
              <a:rPr lang="ru-RU" sz="28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47</a:t>
            </a:r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Наименьшее значение: </a:t>
            </a:r>
            <a:r>
              <a:rPr lang="ru-RU" sz="28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Размах : 47 – 5 = </a:t>
            </a:r>
            <a:r>
              <a:rPr lang="ru-RU" sz="28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42.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Среднее значение:  (17+19+5+41+47+13+19)  : 7 = 23.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Медиана : </a:t>
            </a:r>
            <a:r>
              <a:rPr lang="ru-RU" sz="28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19.</a:t>
            </a:r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( 5, 13, 17, </a:t>
            </a:r>
            <a:r>
              <a:rPr lang="ru-RU" sz="24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</a:t>
            </a:r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19, 41, 47)</a:t>
            </a:r>
          </a:p>
          <a:p>
            <a:pPr algn="l"/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F23DF5-CFA5-4B7E-BB0B-1774C3DCE481}"/>
              </a:ext>
            </a:extLst>
          </p:cNvPr>
          <p:cNvSpPr txBox="1"/>
          <p:nvPr/>
        </p:nvSpPr>
        <p:spPr>
          <a:xfrm>
            <a:off x="0" y="1"/>
            <a:ext cx="2209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Задача</a:t>
            </a:r>
            <a:endParaRPr lang="ru-RU" sz="3600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8060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28600" y="895350"/>
            <a:ext cx="8686800" cy="213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При сборке двигателя надо добиться, чтобы поршни имели одинаковую массу. Увеличить массу нельзя, можно только уменьшить, высверливая углубления в отдельных местах.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а) Определите размах поршней.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б) Какой поршень не требует доработки?</a:t>
            </a:r>
          </a:p>
          <a:p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265893"/>
              </p:ext>
            </p:extLst>
          </p:nvPr>
        </p:nvGraphicFramePr>
        <p:xfrm>
          <a:off x="228600" y="3028950"/>
          <a:ext cx="8686800" cy="1295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Поршень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Масса, 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123,9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3E21F326-EAEB-49C7-93F3-C433E9B0F59A}"/>
              </a:ext>
            </a:extLst>
          </p:cNvPr>
          <p:cNvSpPr txBox="1"/>
          <p:nvPr/>
        </p:nvSpPr>
        <p:spPr>
          <a:xfrm>
            <a:off x="0" y="1"/>
            <a:ext cx="2209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Задача</a:t>
            </a:r>
            <a:endParaRPr lang="ru-RU" sz="36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/>
          <p:cNvCxnSpPr/>
          <p:nvPr/>
        </p:nvCxnSpPr>
        <p:spPr bwMode="auto">
          <a:xfrm>
            <a:off x="2209801" y="3371850"/>
            <a:ext cx="76529" cy="82012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Прямая соединительная линия 14"/>
          <p:cNvCxnSpPr>
            <a:endCxn id="5" idx="5"/>
          </p:cNvCxnSpPr>
          <p:nvPr/>
        </p:nvCxnSpPr>
        <p:spPr bwMode="auto">
          <a:xfrm>
            <a:off x="838529" y="3396712"/>
            <a:ext cx="2209142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C40149B-D70F-4E10-A2B8-6408BBB687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38" y="1901683"/>
            <a:ext cx="7620395" cy="302234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5495808-5EC6-449F-AA54-871B2230A061}"/>
              </a:ext>
            </a:extLst>
          </p:cNvPr>
          <p:cNvSpPr txBox="1"/>
          <p:nvPr/>
        </p:nvSpPr>
        <p:spPr>
          <a:xfrm>
            <a:off x="1943100" y="99881"/>
            <a:ext cx="54864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 графику найдите</a:t>
            </a:r>
          </a:p>
          <a:p>
            <a:pPr algn="ctr"/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Наименьшее значение</a:t>
            </a:r>
          </a:p>
          <a:p>
            <a:pPr algn="ctr"/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Наибольшее значение</a:t>
            </a:r>
          </a:p>
          <a:p>
            <a:pPr algn="ctr"/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Размах</a:t>
            </a:r>
            <a:endParaRPr lang="ru-RU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85AD0A2-C220-42A4-8A08-725AA1711E8E}"/>
              </a:ext>
            </a:extLst>
          </p:cNvPr>
          <p:cNvSpPr txBox="1"/>
          <p:nvPr/>
        </p:nvSpPr>
        <p:spPr>
          <a:xfrm>
            <a:off x="0" y="1"/>
            <a:ext cx="2209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Задача</a:t>
            </a:r>
            <a:endParaRPr lang="ru-RU" sz="36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ransition>
    <p:wedg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/>
          <p:cNvCxnSpPr/>
          <p:nvPr/>
        </p:nvCxnSpPr>
        <p:spPr bwMode="auto">
          <a:xfrm>
            <a:off x="2209801" y="3371850"/>
            <a:ext cx="76529" cy="82012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Прямая соединительная линия 14"/>
          <p:cNvCxnSpPr>
            <a:endCxn id="5" idx="5"/>
          </p:cNvCxnSpPr>
          <p:nvPr/>
        </p:nvCxnSpPr>
        <p:spPr bwMode="auto">
          <a:xfrm>
            <a:off x="838529" y="3396712"/>
            <a:ext cx="2209142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5495808-5EC6-449F-AA54-871B2230A061}"/>
              </a:ext>
            </a:extLst>
          </p:cNvPr>
          <p:cNvSpPr txBox="1"/>
          <p:nvPr/>
        </p:nvSpPr>
        <p:spPr>
          <a:xfrm>
            <a:off x="1943100" y="99881"/>
            <a:ext cx="54864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 графику найдите</a:t>
            </a:r>
          </a:p>
          <a:p>
            <a:pPr algn="ctr"/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Наименьшее значение</a:t>
            </a:r>
          </a:p>
          <a:p>
            <a:pPr algn="ctr"/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Наибольшее значение</a:t>
            </a:r>
          </a:p>
          <a:p>
            <a:pPr algn="ctr"/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Размах</a:t>
            </a:r>
            <a:endParaRPr lang="ru-RU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85AD0A2-C220-42A4-8A08-725AA1711E8E}"/>
              </a:ext>
            </a:extLst>
          </p:cNvPr>
          <p:cNvSpPr txBox="1"/>
          <p:nvPr/>
        </p:nvSpPr>
        <p:spPr>
          <a:xfrm>
            <a:off x="0" y="1"/>
            <a:ext cx="2209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Задача</a:t>
            </a:r>
            <a:endParaRPr lang="ru-RU" sz="3600" dirty="0">
              <a:solidFill>
                <a:srgbClr val="0066FF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8AD8605-8C13-4EEF-B600-C262E0607D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550" y="1906671"/>
            <a:ext cx="6438900" cy="2980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532415"/>
      </p:ext>
    </p:extLst>
  </p:cSld>
  <p:clrMapOvr>
    <a:masterClrMapping/>
  </p:clrMapOvr>
  <p:transition>
    <p:wedg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462745-3EA3-491F-871E-9925208C0C2E}"/>
              </a:ext>
            </a:extLst>
          </p:cNvPr>
          <p:cNvSpPr txBox="1"/>
          <p:nvPr/>
        </p:nvSpPr>
        <p:spPr>
          <a:xfrm>
            <a:off x="762000" y="1428750"/>
            <a:ext cx="77724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Домашнее задание:</a:t>
            </a:r>
          </a:p>
          <a:p>
            <a:pPr algn="l"/>
            <a:r>
              <a:rPr lang="ru-RU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§ 9. № 67, 69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CD2682-6DBA-4426-A479-00A3C7770C67}"/>
              </a:ext>
            </a:extLst>
          </p:cNvPr>
          <p:cNvSpPr txBox="1"/>
          <p:nvPr/>
        </p:nvSpPr>
        <p:spPr>
          <a:xfrm>
            <a:off x="685800" y="802035"/>
            <a:ext cx="80010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3200" dirty="0">
                <a:latin typeface="+mn-lt"/>
              </a:rPr>
              <a:t> А в Книге рекордов Гиннесса можно </a:t>
            </a:r>
          </a:p>
          <a:p>
            <a:pPr algn="l"/>
            <a:r>
              <a:rPr lang="ru-RU" sz="3200" dirty="0">
                <a:latin typeface="+mn-lt"/>
              </a:rPr>
              <a:t>  найти забавные достижения:</a:t>
            </a:r>
          </a:p>
          <a:p>
            <a:pPr algn="l"/>
            <a:r>
              <a:rPr lang="ru-RU" sz="3200" dirty="0">
                <a:latin typeface="+mn-lt"/>
              </a:rPr>
              <a:t>- Кто дольше всех простоял на одной ноге?</a:t>
            </a:r>
          </a:p>
          <a:p>
            <a:pPr algn="l">
              <a:buFontTx/>
              <a:buChar char="-"/>
            </a:pPr>
            <a:r>
              <a:rPr lang="ru-RU" sz="3200" dirty="0">
                <a:latin typeface="+mn-lt"/>
              </a:rPr>
              <a:t> Кто выпустил больше всего мыльных пузырей?</a:t>
            </a:r>
          </a:p>
          <a:p>
            <a:pPr algn="l">
              <a:buFontTx/>
              <a:buChar char="-"/>
            </a:pPr>
            <a:r>
              <a:rPr lang="ru-RU" sz="3200" dirty="0">
                <a:latin typeface="+mn-lt"/>
              </a:rPr>
              <a:t> У кого самые длинные волосы?</a:t>
            </a:r>
          </a:p>
          <a:p>
            <a:pPr algn="l">
              <a:buFontTx/>
              <a:buChar char="-"/>
            </a:pPr>
            <a:r>
              <a:rPr lang="ru-RU" sz="3200" dirty="0">
                <a:latin typeface="+mn-lt"/>
              </a:rPr>
              <a:t> У кого самый маленький рост?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746799"/>
              </p:ext>
            </p:extLst>
          </p:nvPr>
        </p:nvGraphicFramePr>
        <p:xfrm>
          <a:off x="647700" y="878870"/>
          <a:ext cx="7848600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604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2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0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20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20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2221"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Номер прыжка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Пётр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Иван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Алексей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Сергей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221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221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221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221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221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399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Среднее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399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Наибольшее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399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Наименьшее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218661" y="57150"/>
            <a:ext cx="8496944" cy="784448"/>
          </a:xfrm>
        </p:spPr>
        <p:txBody>
          <a:bodyPr>
            <a:noAutofit/>
          </a:bodyPr>
          <a:lstStyle/>
          <a:p>
            <a:pPr lvl="0" algn="ctr"/>
            <a: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Во время подготовки к соревнованиям четыре спортсмена устроили мини − турнир по прыжкам в длину с места.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361398"/>
              </p:ext>
            </p:extLst>
          </p:nvPr>
        </p:nvGraphicFramePr>
        <p:xfrm>
          <a:off x="705172" y="941818"/>
          <a:ext cx="7543800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5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4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5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45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45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6024"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Номер прыжка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Пётр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Иван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Алексей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Сергей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024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024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024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024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024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171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Среднее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0171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Наибольшее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0171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Наименьшее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228600" y="133350"/>
            <a:ext cx="8496944" cy="784448"/>
          </a:xfrm>
        </p:spPr>
        <p:txBody>
          <a:bodyPr>
            <a:noAutofit/>
          </a:bodyPr>
          <a:lstStyle/>
          <a:p>
            <a:pPr lvl="0" algn="ctr"/>
            <a: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Каждый из них сделал по пять прыжков.</a:t>
            </a:r>
            <a:b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Результаты прыжков в длину с места ( см) занесли в таблицу.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750142"/>
              </p:ext>
            </p:extLst>
          </p:nvPr>
        </p:nvGraphicFramePr>
        <p:xfrm>
          <a:off x="800100" y="971550"/>
          <a:ext cx="7543800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5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4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5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45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45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6312"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Номер прыжка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Пётр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Иван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Алексей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Сергей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312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312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312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312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6312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576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Среднее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576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Наибольшее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6576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Наименьшее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228600" y="133350"/>
            <a:ext cx="8153400" cy="784448"/>
          </a:xfrm>
        </p:spPr>
        <p:txBody>
          <a:bodyPr>
            <a:noAutofit/>
          </a:bodyPr>
          <a:lstStyle/>
          <a:p>
            <a:pPr lvl="0" algn="ctr"/>
            <a: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Во многих спортивных дисциплинах принято учитывать лучший показатель. По этому показателю лучшим был  Иван.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556866"/>
              </p:ext>
            </p:extLst>
          </p:nvPr>
        </p:nvGraphicFramePr>
        <p:xfrm>
          <a:off x="647699" y="895350"/>
          <a:ext cx="7848601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60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2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0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20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20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2845"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Номер прыжка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Пётр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Иван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Алексей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Сергей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845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845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845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845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845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510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Среднее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510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Наибольшее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510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Наименьшее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1905000" y="257278"/>
            <a:ext cx="5181600" cy="483664"/>
          </a:xfrm>
        </p:spPr>
        <p:txBody>
          <a:bodyPr>
            <a:noAutofit/>
          </a:bodyPr>
          <a:lstStyle/>
          <a:p>
            <a:pPr lvl="0"/>
            <a: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Худший результат показал тоже Иван.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447340"/>
              </p:ext>
            </p:extLst>
          </p:nvPr>
        </p:nvGraphicFramePr>
        <p:xfrm>
          <a:off x="762000" y="1070198"/>
          <a:ext cx="7619999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74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6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64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64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64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2946"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Номер прыжка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Пётр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Иван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Алексей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Сергей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946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946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946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946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946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307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Среднее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217,6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307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Наибольшее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307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Наименьшее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590228" y="285750"/>
            <a:ext cx="7963544" cy="784448"/>
          </a:xfrm>
        </p:spPr>
        <p:txBody>
          <a:bodyPr>
            <a:noAutofit/>
          </a:bodyPr>
          <a:lstStyle/>
          <a:p>
            <a:pPr lvl="0" algn="ctr"/>
            <a: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Самое большое среднее значение прыжка у Сергея.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374124"/>
              </p:ext>
            </p:extLst>
          </p:nvPr>
        </p:nvGraphicFramePr>
        <p:xfrm>
          <a:off x="800099" y="819150"/>
          <a:ext cx="7543801" cy="40503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5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4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5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45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45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8071"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Номер прыжка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Пётр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Иван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Алексей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Сергей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72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72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72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772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772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8597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Среднее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217,6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8597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Наибольшее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8597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Наименьшее значение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323527" y="55409"/>
            <a:ext cx="8496944" cy="784448"/>
          </a:xfrm>
        </p:spPr>
        <p:txBody>
          <a:bodyPr>
            <a:noAutofit/>
          </a:bodyPr>
          <a:lstStyle/>
          <a:p>
            <a:pPr lvl="0" algn="ctr"/>
            <a: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Тренеру есть над чем задуматься. Не исключено, </a:t>
            </a:r>
            <a:b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что на соревнованиях лучше прыгнет Сергей.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Моя ВиС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Моя ВиС" id="{BD50439A-06F0-427D-9F7B-BD4B268259D3}" vid="{89E8DD5D-3E09-4C03-965A-D9BE0F7440A2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Моя ВиС</Template>
  <TotalTime>9190</TotalTime>
  <Words>1178</Words>
  <Application>Microsoft Office PowerPoint</Application>
  <PresentationFormat>Экран (16:9)</PresentationFormat>
  <Paragraphs>615</Paragraphs>
  <Slides>25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Моя ВиС</vt:lpstr>
      <vt:lpstr>Презентация PowerPoint</vt:lpstr>
      <vt:lpstr>Презентация PowerPoint</vt:lpstr>
      <vt:lpstr>Презентация PowerPoint</vt:lpstr>
      <vt:lpstr>Во время подготовки к соревнованиям четыре спортсмена устроили мини − турнир по прыжкам в длину с места.</vt:lpstr>
      <vt:lpstr>Каждый из них сделал по пять прыжков. Результаты прыжков в длину с места ( см) занесли в таблицу.</vt:lpstr>
      <vt:lpstr>Во многих спортивных дисциплинах принято учитывать лучший показатель. По этому показателю лучшим был  Иван.</vt:lpstr>
      <vt:lpstr>Худший результат показал тоже Иван. </vt:lpstr>
      <vt:lpstr>Самое большое среднее значение прыжка у Сергея.</vt:lpstr>
      <vt:lpstr>Тренеру есть над чем задуматься. Не исключено,  что на соревнованиях лучше прыгнет Сергей.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Найти размах в прыжках в длину у каждого спортсмена.</vt:lpstr>
      <vt:lpstr>Найти размах в прыжках в длину у каждого спортсмена.</vt:lpstr>
      <vt:lpstr>Найти процентное отношение размаха от среднего значения   в прыжках в длину у каждого спортсмена.</vt:lpstr>
      <vt:lpstr>Наименьший разброс в прыжках в длину у Алексея, наибольший – у Ивана.</vt:lpstr>
      <vt:lpstr>Наименьший разброс в прыжках в длину у Алексея, наибольший – у Ивана.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Templates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AV</dc:creator>
  <cp:lastModifiedBy>AV-server</cp:lastModifiedBy>
  <cp:revision>26</cp:revision>
  <dcterms:created xsi:type="dcterms:W3CDTF">2007-04-02T02:11:51Z</dcterms:created>
  <dcterms:modified xsi:type="dcterms:W3CDTF">2025-12-01T12:51:11Z</dcterms:modified>
</cp:coreProperties>
</file>