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9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144" y="90"/>
      </p:cViewPr>
      <p:guideLst>
        <p:guide orient="horz" pos="2160"/>
        <p:guide pos="29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Доля городского</a:t>
            </a:r>
            <a:r>
              <a:rPr lang="ru-RU" sz="1800" baseline="0" dirty="0"/>
              <a:t> населения в странах мира, %</a:t>
            </a:r>
            <a:endParaRPr lang="ru-RU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45000"/>
                    <a:satMod val="155000"/>
                  </a:schemeClr>
                </a:gs>
                <a:gs pos="60000">
                  <a:schemeClr val="accent3">
                    <a:shade val="95000"/>
                    <a:satMod val="150000"/>
                  </a:schemeClr>
                </a:gs>
                <a:gs pos="100000">
                  <a:schemeClr val="accent3">
                    <a:tint val="87000"/>
                    <a:satMod val="2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atMod val="150000"/>
                </a:scheme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contrasting" dir="t">
                <a:rot lat="0" lon="0" rev="12000000"/>
              </a:lightRig>
            </a:scene3d>
            <a:sp3d prstMaterial="powder">
              <a:bevelT h="50800"/>
            </a:sp3d>
          </c:spPr>
          <c:invertIfNegative val="0"/>
          <c:cat>
            <c:strRef>
              <c:f>Лист1!$A$2:$A$9</c:f>
              <c:strCache>
                <c:ptCount val="8"/>
                <c:pt idx="0">
                  <c:v>Бельгия</c:v>
                </c:pt>
                <c:pt idx="1">
                  <c:v>Эфиопия</c:v>
                </c:pt>
                <c:pt idx="2">
                  <c:v>Румыния</c:v>
                </c:pt>
                <c:pt idx="3">
                  <c:v>Египет</c:v>
                </c:pt>
                <c:pt idx="4">
                  <c:v>Россия</c:v>
                </c:pt>
                <c:pt idx="5">
                  <c:v>США</c:v>
                </c:pt>
                <c:pt idx="6">
                  <c:v>Индия</c:v>
                </c:pt>
                <c:pt idx="7">
                  <c:v>Китай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0.98</c:v>
                </c:pt>
                <c:pt idx="1">
                  <c:v>0.16</c:v>
                </c:pt>
                <c:pt idx="2">
                  <c:v>0.52</c:v>
                </c:pt>
                <c:pt idx="3">
                  <c:v>0.4</c:v>
                </c:pt>
                <c:pt idx="4">
                  <c:v>0.73</c:v>
                </c:pt>
                <c:pt idx="5">
                  <c:v>0.8</c:v>
                </c:pt>
                <c:pt idx="6">
                  <c:v>0.28000000000000003</c:v>
                </c:pt>
                <c:pt idx="7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A4-4822-A17A-72C13B4E9A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25111920"/>
        <c:axId val="225112248"/>
      </c:barChart>
      <c:catAx>
        <c:axId val="22511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112248"/>
        <c:crosses val="autoZero"/>
        <c:auto val="1"/>
        <c:lblAlgn val="ctr"/>
        <c:lblOffset val="100"/>
        <c:noMultiLvlLbl val="0"/>
      </c:catAx>
      <c:valAx>
        <c:axId val="22511224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11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Маша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108</c:v>
                </c:pt>
                <c:pt idx="1">
                  <c:v>113</c:v>
                </c:pt>
                <c:pt idx="2">
                  <c:v>123</c:v>
                </c:pt>
                <c:pt idx="3">
                  <c:v>128</c:v>
                </c:pt>
                <c:pt idx="4">
                  <c:v>134</c:v>
                </c:pt>
                <c:pt idx="5">
                  <c:v>136</c:v>
                </c:pt>
                <c:pt idx="6">
                  <c:v>143</c:v>
                </c:pt>
                <c:pt idx="7">
                  <c:v>147</c:v>
                </c:pt>
                <c:pt idx="8">
                  <c:v>155</c:v>
                </c:pt>
                <c:pt idx="9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01-4E88-8169-9533CA6972B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Петя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cat>
            <c:numRef>
              <c:f>Лист1!$A$2:$A$11</c:f>
              <c:numCache>
                <c:formatCode>General</c:formatCode>
                <c:ptCount val="10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110</c:v>
                </c:pt>
                <c:pt idx="1">
                  <c:v>114</c:v>
                </c:pt>
                <c:pt idx="2">
                  <c:v>119</c:v>
                </c:pt>
                <c:pt idx="3">
                  <c:v>127</c:v>
                </c:pt>
                <c:pt idx="4">
                  <c:v>130</c:v>
                </c:pt>
                <c:pt idx="5">
                  <c:v>134</c:v>
                </c:pt>
                <c:pt idx="6">
                  <c:v>137</c:v>
                </c:pt>
                <c:pt idx="7">
                  <c:v>152</c:v>
                </c:pt>
                <c:pt idx="8">
                  <c:v>157</c:v>
                </c:pt>
                <c:pt idx="9">
                  <c:v>160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01-4E88-8169-9533CA6972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30"/>
        <c:overlap val="-19"/>
        <c:axId val="626232632"/>
        <c:axId val="626234272"/>
      </c:barChart>
      <c:catAx>
        <c:axId val="626232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6234272"/>
        <c:crosses val="autoZero"/>
        <c:auto val="1"/>
        <c:lblAlgn val="ctr"/>
        <c:lblOffset val="100"/>
        <c:noMultiLvlLbl val="0"/>
      </c:catAx>
      <c:valAx>
        <c:axId val="626234272"/>
        <c:scaling>
          <c:orientation val="minMax"/>
          <c:min val="10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6232632"/>
        <c:crosses val="autoZero"/>
        <c:crossBetween val="between"/>
        <c:min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Маша</c:v>
                </c:pt>
              </c:strCache>
            </c:strRef>
          </c:tx>
          <c:spPr>
            <a:ln w="42500" cap="flat" cmpd="sng" algn="ctr">
              <a:solidFill>
                <a:schemeClr val="accent6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lt1"/>
              </a:solidFill>
              <a:ln w="42500" cap="flat" cmpd="sng" algn="ctr">
                <a:solidFill>
                  <a:schemeClr val="accent6"/>
                </a:solidFill>
                <a:prstDash val="solid"/>
              </a:ln>
              <a:effectLst/>
            </c:spPr>
          </c:marker>
          <c:cat>
            <c:numRef>
              <c:f>Лист1!$A$2:$A$11</c:f>
              <c:numCache>
                <c:formatCode>General</c:formatCode>
                <c:ptCount val="10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</c:numCache>
            </c:numRef>
          </c:cat>
          <c:val>
            <c:numRef>
              <c:f>Лист1!$B$2:$B$11</c:f>
              <c:numCache>
                <c:formatCode>General</c:formatCode>
                <c:ptCount val="10"/>
                <c:pt idx="0">
                  <c:v>108</c:v>
                </c:pt>
                <c:pt idx="1">
                  <c:v>113</c:v>
                </c:pt>
                <c:pt idx="2">
                  <c:v>123</c:v>
                </c:pt>
                <c:pt idx="3">
                  <c:v>128</c:v>
                </c:pt>
                <c:pt idx="4">
                  <c:v>134</c:v>
                </c:pt>
                <c:pt idx="5">
                  <c:v>136</c:v>
                </c:pt>
                <c:pt idx="6">
                  <c:v>143</c:v>
                </c:pt>
                <c:pt idx="7">
                  <c:v>147</c:v>
                </c:pt>
                <c:pt idx="8">
                  <c:v>155</c:v>
                </c:pt>
                <c:pt idx="9">
                  <c:v>160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7E8-4A70-A430-E094657BF12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Петя</c:v>
                </c:pt>
              </c:strCache>
            </c:strRef>
          </c:tx>
          <c:spPr>
            <a:ln w="42500" cap="flat" cmpd="sng" algn="ctr">
              <a:solidFill>
                <a:schemeClr val="accent5"/>
              </a:solidFill>
              <a:prstDash val="solid"/>
              <a:round/>
            </a:ln>
            <a:effectLst/>
          </c:spPr>
          <c:marker>
            <c:symbol val="circle"/>
            <c:size val="5"/>
            <c:spPr>
              <a:solidFill>
                <a:schemeClr val="lt1"/>
              </a:solidFill>
              <a:ln w="42500" cap="flat" cmpd="sng" algn="ctr">
                <a:solidFill>
                  <a:schemeClr val="accent5"/>
                </a:solidFill>
                <a:prstDash val="solid"/>
              </a:ln>
              <a:effectLst/>
            </c:spPr>
          </c:marker>
          <c:cat>
            <c:numRef>
              <c:f>Лист1!$A$2:$A$11</c:f>
              <c:numCache>
                <c:formatCode>General</c:formatCode>
                <c:ptCount val="10"/>
                <c:pt idx="0">
                  <c:v>5</c:v>
                </c:pt>
                <c:pt idx="1">
                  <c:v>6</c:v>
                </c:pt>
                <c:pt idx="2">
                  <c:v>7</c:v>
                </c:pt>
                <c:pt idx="3">
                  <c:v>8</c:v>
                </c:pt>
                <c:pt idx="4">
                  <c:v>9</c:v>
                </c:pt>
                <c:pt idx="5">
                  <c:v>10</c:v>
                </c:pt>
                <c:pt idx="6">
                  <c:v>11</c:v>
                </c:pt>
                <c:pt idx="7">
                  <c:v>12</c:v>
                </c:pt>
                <c:pt idx="8">
                  <c:v>13</c:v>
                </c:pt>
                <c:pt idx="9">
                  <c:v>14</c:v>
                </c:pt>
              </c:numCache>
            </c:numRef>
          </c:cat>
          <c:val>
            <c:numRef>
              <c:f>Лист1!$C$2:$C$11</c:f>
              <c:numCache>
                <c:formatCode>General</c:formatCode>
                <c:ptCount val="10"/>
                <c:pt idx="0">
                  <c:v>110</c:v>
                </c:pt>
                <c:pt idx="1">
                  <c:v>114</c:v>
                </c:pt>
                <c:pt idx="2">
                  <c:v>119</c:v>
                </c:pt>
                <c:pt idx="3">
                  <c:v>127</c:v>
                </c:pt>
                <c:pt idx="4">
                  <c:v>130</c:v>
                </c:pt>
                <c:pt idx="5">
                  <c:v>134</c:v>
                </c:pt>
                <c:pt idx="6">
                  <c:v>137</c:v>
                </c:pt>
                <c:pt idx="7">
                  <c:v>152</c:v>
                </c:pt>
                <c:pt idx="8">
                  <c:v>157</c:v>
                </c:pt>
                <c:pt idx="9">
                  <c:v>160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7E8-4A70-A430-E094657BF1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26232632"/>
        <c:axId val="626234272"/>
      </c:lineChart>
      <c:catAx>
        <c:axId val="6262326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6234272"/>
        <c:crosses val="autoZero"/>
        <c:auto val="1"/>
        <c:lblAlgn val="ctr"/>
        <c:lblOffset val="100"/>
        <c:noMultiLvlLbl val="0"/>
      </c:catAx>
      <c:valAx>
        <c:axId val="626234272"/>
        <c:scaling>
          <c:orientation val="minMax"/>
          <c:min val="10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26232632"/>
        <c:crosses val="autoZero"/>
        <c:crossBetween val="between"/>
        <c:minorUnit val="1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Доля городского</a:t>
            </a:r>
            <a:r>
              <a:rPr lang="ru-RU" sz="1800" baseline="0" dirty="0"/>
              <a:t> населения в странах мира, %</a:t>
            </a:r>
            <a:endParaRPr lang="ru-RU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45000"/>
                    <a:satMod val="155000"/>
                  </a:schemeClr>
                </a:gs>
                <a:gs pos="60000">
                  <a:schemeClr val="accent3">
                    <a:shade val="95000"/>
                    <a:satMod val="150000"/>
                  </a:schemeClr>
                </a:gs>
                <a:gs pos="100000">
                  <a:schemeClr val="accent3">
                    <a:tint val="87000"/>
                    <a:satMod val="2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atMod val="150000"/>
                </a:scheme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contrasting" dir="t">
                <a:rot lat="0" lon="0" rev="12000000"/>
              </a:lightRig>
            </a:scene3d>
            <a:sp3d prstMaterial="powder">
              <a:bevelT h="50800"/>
            </a:sp3d>
          </c:spPr>
          <c:invertIfNegative val="0"/>
          <c:cat>
            <c:strRef>
              <c:f>Лист1!$A$2:$A$9</c:f>
              <c:strCache>
                <c:ptCount val="8"/>
                <c:pt idx="0">
                  <c:v>Бельгия</c:v>
                </c:pt>
                <c:pt idx="1">
                  <c:v>Эфиопия</c:v>
                </c:pt>
                <c:pt idx="2">
                  <c:v>Румыния</c:v>
                </c:pt>
                <c:pt idx="3">
                  <c:v>Египет</c:v>
                </c:pt>
                <c:pt idx="4">
                  <c:v>Россия</c:v>
                </c:pt>
                <c:pt idx="5">
                  <c:v>США</c:v>
                </c:pt>
                <c:pt idx="6">
                  <c:v>Индия</c:v>
                </c:pt>
                <c:pt idx="7">
                  <c:v>Китай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0.98</c:v>
                </c:pt>
                <c:pt idx="1">
                  <c:v>0.16</c:v>
                </c:pt>
                <c:pt idx="2">
                  <c:v>0.52</c:v>
                </c:pt>
                <c:pt idx="3">
                  <c:v>0.4</c:v>
                </c:pt>
                <c:pt idx="4">
                  <c:v>0.73</c:v>
                </c:pt>
                <c:pt idx="5">
                  <c:v>0.8</c:v>
                </c:pt>
                <c:pt idx="6">
                  <c:v>0.28000000000000003</c:v>
                </c:pt>
                <c:pt idx="7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D1-4F9D-B0E8-0AFA42274B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25111920"/>
        <c:axId val="225112248"/>
      </c:barChart>
      <c:catAx>
        <c:axId val="22511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112248"/>
        <c:crosses val="autoZero"/>
        <c:auto val="1"/>
        <c:lblAlgn val="ctr"/>
        <c:lblOffset val="100"/>
        <c:noMultiLvlLbl val="0"/>
      </c:catAx>
      <c:valAx>
        <c:axId val="22511224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11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800" dirty="0"/>
              <a:t>Доля городского</a:t>
            </a:r>
            <a:r>
              <a:rPr lang="ru-RU" sz="1800" baseline="0" dirty="0"/>
              <a:t> населения в странах мира, %</a:t>
            </a:r>
            <a:endParaRPr lang="ru-RU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45000"/>
                    <a:satMod val="155000"/>
                  </a:schemeClr>
                </a:gs>
                <a:gs pos="60000">
                  <a:schemeClr val="accent3">
                    <a:shade val="95000"/>
                    <a:satMod val="150000"/>
                  </a:schemeClr>
                </a:gs>
                <a:gs pos="100000">
                  <a:schemeClr val="accent3">
                    <a:tint val="87000"/>
                    <a:satMod val="2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atMod val="150000"/>
                </a:scheme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  <a:scene3d>
              <a:camera prst="orthographicFront" fov="0">
                <a:rot lat="0" lon="0" rev="0"/>
              </a:camera>
              <a:lightRig rig="contrasting" dir="t">
                <a:rot lat="0" lon="0" rev="12000000"/>
              </a:lightRig>
            </a:scene3d>
            <a:sp3d prstMaterial="powder">
              <a:bevelT h="50800"/>
            </a:sp3d>
          </c:spPr>
          <c:invertIfNegative val="0"/>
          <c:cat>
            <c:strRef>
              <c:f>Лист1!$A$2:$A$9</c:f>
              <c:strCache>
                <c:ptCount val="8"/>
                <c:pt idx="0">
                  <c:v>Бельгия</c:v>
                </c:pt>
                <c:pt idx="1">
                  <c:v>Эфиопия</c:v>
                </c:pt>
                <c:pt idx="2">
                  <c:v>Румыния</c:v>
                </c:pt>
                <c:pt idx="3">
                  <c:v>Египет</c:v>
                </c:pt>
                <c:pt idx="4">
                  <c:v>Россия</c:v>
                </c:pt>
                <c:pt idx="5">
                  <c:v>США</c:v>
                </c:pt>
                <c:pt idx="6">
                  <c:v>Индия</c:v>
                </c:pt>
                <c:pt idx="7">
                  <c:v>Китай</c:v>
                </c:pt>
              </c:strCache>
            </c:strRef>
          </c:cat>
          <c:val>
            <c:numRef>
              <c:f>Лист1!$B$2:$B$9</c:f>
              <c:numCache>
                <c:formatCode>0%</c:formatCode>
                <c:ptCount val="8"/>
                <c:pt idx="0">
                  <c:v>0.98</c:v>
                </c:pt>
                <c:pt idx="1">
                  <c:v>0.16</c:v>
                </c:pt>
                <c:pt idx="2">
                  <c:v>0.52</c:v>
                </c:pt>
                <c:pt idx="3">
                  <c:v>0.4</c:v>
                </c:pt>
                <c:pt idx="4">
                  <c:v>0.73</c:v>
                </c:pt>
                <c:pt idx="5">
                  <c:v>0.8</c:v>
                </c:pt>
                <c:pt idx="6">
                  <c:v>0.28000000000000003</c:v>
                </c:pt>
                <c:pt idx="7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9D1-4F9D-B0E8-0AFA42274B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225111920"/>
        <c:axId val="225112248"/>
      </c:barChart>
      <c:catAx>
        <c:axId val="225111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112248"/>
        <c:crosses val="autoZero"/>
        <c:auto val="1"/>
        <c:lblAlgn val="ctr"/>
        <c:lblOffset val="100"/>
        <c:noMultiLvlLbl val="0"/>
      </c:catAx>
      <c:valAx>
        <c:axId val="225112248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accent1">
                  <a:lumMod val="40000"/>
                  <a:lumOff val="60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2511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/>
              <a:t>Потребление электроэнергии в 1998-2006 </a:t>
            </a:r>
            <a:r>
              <a:rPr lang="ru-RU" sz="1600" dirty="0" err="1"/>
              <a:t>гг</a:t>
            </a:r>
            <a:r>
              <a:rPr lang="ru-RU" sz="1600" dirty="0"/>
              <a:t>, млрд квт*ч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Потребление электроэнергии в 1998-2006 гг, млрд квт*ч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827</c:v>
                </c:pt>
                <c:pt idx="1">
                  <c:v>846</c:v>
                </c:pt>
                <c:pt idx="2">
                  <c:v>878</c:v>
                </c:pt>
                <c:pt idx="3">
                  <c:v>891</c:v>
                </c:pt>
                <c:pt idx="4">
                  <c:v>891</c:v>
                </c:pt>
                <c:pt idx="5">
                  <c:v>915</c:v>
                </c:pt>
                <c:pt idx="6">
                  <c:v>931</c:v>
                </c:pt>
                <c:pt idx="7">
                  <c:v>953</c:v>
                </c:pt>
                <c:pt idx="8">
                  <c:v>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FD-4718-8BC8-2C70F5AD63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-20"/>
        <c:axId val="311031696"/>
        <c:axId val="311033336"/>
      </c:barChart>
      <c:catAx>
        <c:axId val="31103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3336"/>
        <c:crosses val="autoZero"/>
        <c:auto val="1"/>
        <c:lblAlgn val="ctr"/>
        <c:lblOffset val="100"/>
        <c:noMultiLvlLbl val="0"/>
      </c:catAx>
      <c:valAx>
        <c:axId val="311033336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/>
              <a:t>Потребление электроэнергии в 1998-2006 </a:t>
            </a:r>
            <a:r>
              <a:rPr lang="ru-RU" sz="1600" dirty="0" err="1"/>
              <a:t>гг</a:t>
            </a:r>
            <a:r>
              <a:rPr lang="ru-RU" sz="1600" dirty="0"/>
              <a:t>, млрд квт*ч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Потребление электроэнергии в 1998-2006 гг, млрд квт*ч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827</c:v>
                </c:pt>
                <c:pt idx="1">
                  <c:v>846</c:v>
                </c:pt>
                <c:pt idx="2">
                  <c:v>878</c:v>
                </c:pt>
                <c:pt idx="3">
                  <c:v>891</c:v>
                </c:pt>
                <c:pt idx="4">
                  <c:v>891</c:v>
                </c:pt>
                <c:pt idx="5">
                  <c:v>915</c:v>
                </c:pt>
                <c:pt idx="6">
                  <c:v>931</c:v>
                </c:pt>
                <c:pt idx="7">
                  <c:v>953</c:v>
                </c:pt>
                <c:pt idx="8">
                  <c:v>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066-47AD-B4A3-070E4275CF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-20"/>
        <c:axId val="311031696"/>
        <c:axId val="311033336"/>
      </c:barChart>
      <c:catAx>
        <c:axId val="31103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3336"/>
        <c:crosses val="autoZero"/>
        <c:auto val="1"/>
        <c:lblAlgn val="ctr"/>
        <c:lblOffset val="100"/>
        <c:noMultiLvlLbl val="0"/>
      </c:catAx>
      <c:valAx>
        <c:axId val="311033336"/>
        <c:scaling>
          <c:orientation val="minMax"/>
          <c:max val="1000"/>
          <c:min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/>
              <a:t>Потребление электроэнергии в 1998-2006 </a:t>
            </a:r>
            <a:r>
              <a:rPr lang="ru-RU" sz="1600" dirty="0" err="1"/>
              <a:t>гг</a:t>
            </a:r>
            <a:r>
              <a:rPr lang="ru-RU" sz="1600" dirty="0"/>
              <a:t>, млрд квт*ч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Потребление электроэнергии в 1998-2006 гг, млрд квт*ч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45000"/>
                    <a:satMod val="155000"/>
                  </a:schemeClr>
                </a:gs>
                <a:gs pos="60000">
                  <a:schemeClr val="accent3">
                    <a:shade val="95000"/>
                    <a:satMod val="150000"/>
                  </a:schemeClr>
                </a:gs>
                <a:gs pos="100000">
                  <a:schemeClr val="accent3">
                    <a:tint val="87000"/>
                    <a:satMod val="2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atMod val="150000"/>
                </a:scheme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c:spPr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827</c:v>
                </c:pt>
                <c:pt idx="1">
                  <c:v>846</c:v>
                </c:pt>
                <c:pt idx="2">
                  <c:v>878</c:v>
                </c:pt>
                <c:pt idx="3">
                  <c:v>891</c:v>
                </c:pt>
                <c:pt idx="4">
                  <c:v>891</c:v>
                </c:pt>
                <c:pt idx="5">
                  <c:v>915</c:v>
                </c:pt>
                <c:pt idx="6">
                  <c:v>931</c:v>
                </c:pt>
                <c:pt idx="7">
                  <c:v>953</c:v>
                </c:pt>
                <c:pt idx="8">
                  <c:v>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E33-4279-9C8E-772D560BB4D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-20"/>
        <c:axId val="311031696"/>
        <c:axId val="311033336"/>
      </c:barChart>
      <c:catAx>
        <c:axId val="31103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3336"/>
        <c:crosses val="autoZero"/>
        <c:auto val="1"/>
        <c:lblAlgn val="ctr"/>
        <c:lblOffset val="100"/>
        <c:noMultiLvlLbl val="0"/>
      </c:catAx>
      <c:valAx>
        <c:axId val="311033336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/>
              <a:t>Потребление электроэнергии в 1998-2006 </a:t>
            </a:r>
            <a:r>
              <a:rPr lang="ru-RU" sz="1600" dirty="0" err="1"/>
              <a:t>гг</a:t>
            </a:r>
            <a:r>
              <a:rPr lang="ru-RU" sz="1600" dirty="0"/>
              <a:t>, млрд квт*ч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Потребление электроэнергии в 1998-2006 гг, млрд квт*ч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45000"/>
                    <a:satMod val="155000"/>
                  </a:schemeClr>
                </a:gs>
                <a:gs pos="60000">
                  <a:schemeClr val="accent6">
                    <a:shade val="95000"/>
                    <a:satMod val="150000"/>
                  </a:schemeClr>
                </a:gs>
                <a:gs pos="100000">
                  <a:schemeClr val="accent6">
                    <a:tint val="87000"/>
                    <a:satMod val="2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6">
                  <a:satMod val="150000"/>
                </a:scheme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c:spPr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827</c:v>
                </c:pt>
                <c:pt idx="1">
                  <c:v>846</c:v>
                </c:pt>
                <c:pt idx="2">
                  <c:v>878</c:v>
                </c:pt>
                <c:pt idx="3">
                  <c:v>891</c:v>
                </c:pt>
                <c:pt idx="4">
                  <c:v>891</c:v>
                </c:pt>
                <c:pt idx="5">
                  <c:v>915</c:v>
                </c:pt>
                <c:pt idx="6">
                  <c:v>931</c:v>
                </c:pt>
                <c:pt idx="7">
                  <c:v>953</c:v>
                </c:pt>
                <c:pt idx="8">
                  <c:v>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C43-4B32-8781-A149BFED35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-20"/>
        <c:axId val="311031696"/>
        <c:axId val="311033336"/>
      </c:barChart>
      <c:catAx>
        <c:axId val="31103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3336"/>
        <c:crosses val="autoZero"/>
        <c:auto val="1"/>
        <c:lblAlgn val="ctr"/>
        <c:lblOffset val="100"/>
        <c:noMultiLvlLbl val="0"/>
      </c:catAx>
      <c:valAx>
        <c:axId val="311033336"/>
        <c:scaling>
          <c:orientation val="minMax"/>
          <c:max val="1000"/>
          <c:min val="8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50000"/>
                  <a:lumOff val="50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/>
              <a:t>Потребление электроэнергии в 1998-2006 </a:t>
            </a:r>
            <a:r>
              <a:rPr lang="ru-RU" sz="1600" dirty="0" err="1"/>
              <a:t>гг</a:t>
            </a:r>
            <a:r>
              <a:rPr lang="ru-RU" sz="1600" dirty="0"/>
              <a:t>, млрд квт*ч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Потребление электроэнергии в 1998-2006 гг, млрд квт*ч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45000"/>
                    <a:satMod val="155000"/>
                  </a:schemeClr>
                </a:gs>
                <a:gs pos="60000">
                  <a:schemeClr val="accent3">
                    <a:shade val="95000"/>
                    <a:satMod val="150000"/>
                  </a:schemeClr>
                </a:gs>
                <a:gs pos="100000">
                  <a:schemeClr val="accent3">
                    <a:tint val="87000"/>
                    <a:satMod val="2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3">
                  <a:satMod val="150000"/>
                </a:scheme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c:spPr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827</c:v>
                </c:pt>
                <c:pt idx="1">
                  <c:v>846</c:v>
                </c:pt>
                <c:pt idx="2">
                  <c:v>878</c:v>
                </c:pt>
                <c:pt idx="3">
                  <c:v>891</c:v>
                </c:pt>
                <c:pt idx="4">
                  <c:v>891</c:v>
                </c:pt>
                <c:pt idx="5">
                  <c:v>915</c:v>
                </c:pt>
                <c:pt idx="6">
                  <c:v>931</c:v>
                </c:pt>
                <c:pt idx="7">
                  <c:v>953</c:v>
                </c:pt>
                <c:pt idx="8">
                  <c:v>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36A-4941-89CC-544362F861C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-20"/>
        <c:axId val="311031696"/>
        <c:axId val="311033336"/>
      </c:barChart>
      <c:catAx>
        <c:axId val="31103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3336"/>
        <c:crosses val="autoZero"/>
        <c:auto val="1"/>
        <c:lblAlgn val="ctr"/>
        <c:lblOffset val="100"/>
        <c:noMultiLvlLbl val="0"/>
      </c:catAx>
      <c:valAx>
        <c:axId val="311033336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bg1">
                  <a:lumMod val="85000"/>
                </a:schemeClr>
              </a:solidFill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16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1600" dirty="0"/>
              <a:t>Потребление электроэнергии в 1998-2006 </a:t>
            </a:r>
            <a:r>
              <a:rPr lang="ru-RU" sz="1600" dirty="0" err="1"/>
              <a:t>гг</a:t>
            </a:r>
            <a:r>
              <a:rPr lang="ru-RU" sz="1600" dirty="0"/>
              <a:t>, млрд квт*ч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ПЭ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45000"/>
                    <a:satMod val="155000"/>
                  </a:schemeClr>
                </a:gs>
                <a:gs pos="60000">
                  <a:schemeClr val="accent6">
                    <a:shade val="95000"/>
                    <a:satMod val="150000"/>
                  </a:schemeClr>
                </a:gs>
                <a:gs pos="100000">
                  <a:schemeClr val="accent6">
                    <a:tint val="87000"/>
                    <a:satMod val="250000"/>
                  </a:schemeClr>
                </a:gs>
              </a:gsLst>
              <a:lin ang="16200000" scaled="0"/>
            </a:gradFill>
            <a:ln w="9525" cap="flat" cmpd="sng" algn="ctr">
              <a:solidFill>
                <a:schemeClr val="accent6">
                  <a:satMod val="150000"/>
                </a:schemeClr>
              </a:solidFill>
              <a:prstDash val="solid"/>
            </a:ln>
            <a:effectLst>
              <a:outerShdw blurRad="65500" dist="38100" dir="5400000" rotWithShape="0">
                <a:srgbClr val="000000">
                  <a:alpha val="40000"/>
                </a:srgbClr>
              </a:outerShdw>
            </a:effectLst>
          </c:spPr>
          <c:invertIfNegative val="0"/>
          <c:cat>
            <c:numRef>
              <c:f>Лист1!$A$2:$A$10</c:f>
              <c:numCache>
                <c:formatCode>General</c:formatCode>
                <c:ptCount val="9"/>
                <c:pt idx="0">
                  <c:v>1998</c:v>
                </c:pt>
                <c:pt idx="1">
                  <c:v>1999</c:v>
                </c:pt>
                <c:pt idx="2">
                  <c:v>2000</c:v>
                </c:pt>
                <c:pt idx="3">
                  <c:v>2001</c:v>
                </c:pt>
                <c:pt idx="4">
                  <c:v>2002</c:v>
                </c:pt>
                <c:pt idx="5">
                  <c:v>2003</c:v>
                </c:pt>
                <c:pt idx="6">
                  <c:v>2004</c:v>
                </c:pt>
                <c:pt idx="7">
                  <c:v>2005</c:v>
                </c:pt>
                <c:pt idx="8">
                  <c:v>2006</c:v>
                </c:pt>
              </c:numCache>
            </c:num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827</c:v>
                </c:pt>
                <c:pt idx="1">
                  <c:v>846</c:v>
                </c:pt>
                <c:pt idx="2">
                  <c:v>878</c:v>
                </c:pt>
                <c:pt idx="3">
                  <c:v>891</c:v>
                </c:pt>
                <c:pt idx="4">
                  <c:v>891</c:v>
                </c:pt>
                <c:pt idx="5">
                  <c:v>915</c:v>
                </c:pt>
                <c:pt idx="6">
                  <c:v>931</c:v>
                </c:pt>
                <c:pt idx="7">
                  <c:v>953</c:v>
                </c:pt>
                <c:pt idx="8">
                  <c:v>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DE-42B0-9A69-2703F60204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2"/>
        <c:overlap val="-20"/>
        <c:axId val="311031696"/>
        <c:axId val="311033336"/>
      </c:barChart>
      <c:catAx>
        <c:axId val="311031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3336"/>
        <c:crosses val="autoZero"/>
        <c:auto val="1"/>
        <c:lblAlgn val="ctr"/>
        <c:lblOffset val="100"/>
        <c:noMultiLvlLbl val="0"/>
      </c:catAx>
      <c:valAx>
        <c:axId val="311033336"/>
        <c:scaling>
          <c:orientation val="minMax"/>
          <c:max val="100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noFill/>
              <a:round/>
            </a:ln>
            <a:effectLst/>
          </c:spPr>
        </c:min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311031696"/>
        <c:crosses val="autoZero"/>
        <c:crossBetween val="between"/>
      </c:valAx>
      <c:dTable>
        <c:showHorzBorder val="1"/>
        <c:showVertBorder val="1"/>
        <c:showOutline val="1"/>
        <c:showKeys val="0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</c:dTable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image" Target="../media/image11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DB980F-2607-456A-9D0F-0E60FF2633AE}" type="doc">
      <dgm:prSet loTypeId="urn:microsoft.com/office/officeart/2005/8/layout/vList4" loCatId="list" qsTypeId="urn:microsoft.com/office/officeart/2005/8/quickstyle/3d1" qsCatId="3D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3DB4BB1E-3B64-4E68-8B6E-7665C8B683DA}">
      <dgm:prSet phldrT="[Текст]"/>
      <dgm:spPr/>
      <dgm:t>
        <a:bodyPr/>
        <a:lstStyle/>
        <a:p>
          <a:r>
            <a:rPr lang="ru-RU" dirty="0"/>
            <a:t>Если места под диаграмму много, нельзя «обрезать» оси, так визуально изменение показателей больше, чем в действительности, если места мало – наоборот лучше обрезать</a:t>
          </a:r>
        </a:p>
      </dgm:t>
    </dgm:pt>
    <dgm:pt modelId="{1A161917-D30A-415C-92B6-7F6E276789B9}" type="parTrans" cxnId="{6C331189-4181-4959-A988-EB9002A0FC85}">
      <dgm:prSet/>
      <dgm:spPr/>
      <dgm:t>
        <a:bodyPr/>
        <a:lstStyle/>
        <a:p>
          <a:endParaRPr lang="ru-RU"/>
        </a:p>
      </dgm:t>
    </dgm:pt>
    <dgm:pt modelId="{BE47FCCC-B4A6-4AE3-8B5C-F34D34CF4264}" type="sibTrans" cxnId="{6C331189-4181-4959-A988-EB9002A0FC85}">
      <dgm:prSet/>
      <dgm:spPr/>
      <dgm:t>
        <a:bodyPr/>
        <a:lstStyle/>
        <a:p>
          <a:endParaRPr lang="ru-RU"/>
        </a:p>
      </dgm:t>
    </dgm:pt>
    <dgm:pt modelId="{93C6B68D-4FE1-452F-B74B-DD61023BE826}">
      <dgm:prSet phldrT="[Текст]"/>
      <dgm:spPr/>
      <dgm:t>
        <a:bodyPr/>
        <a:lstStyle/>
        <a:p>
          <a:r>
            <a:rPr lang="ru-RU" dirty="0"/>
            <a:t>Числа на осях следует брать кратным 10, 100, 1000 и т.д. При этом самое большое число должно быть </a:t>
          </a:r>
          <a:r>
            <a:rPr lang="ru-RU" b="1" dirty="0"/>
            <a:t>больше максимума данных.</a:t>
          </a:r>
          <a:endParaRPr lang="ru-RU" dirty="0"/>
        </a:p>
      </dgm:t>
    </dgm:pt>
    <dgm:pt modelId="{65A88CF6-7B90-41F1-8623-907453DB341C}" type="parTrans" cxnId="{E6CC543C-7BC3-470A-8E23-220AC66B764B}">
      <dgm:prSet/>
      <dgm:spPr/>
      <dgm:t>
        <a:bodyPr/>
        <a:lstStyle/>
        <a:p>
          <a:endParaRPr lang="ru-RU"/>
        </a:p>
      </dgm:t>
    </dgm:pt>
    <dgm:pt modelId="{CF3D6B97-7ADF-4979-A9DB-13A5CEE51538}" type="sibTrans" cxnId="{E6CC543C-7BC3-470A-8E23-220AC66B764B}">
      <dgm:prSet/>
      <dgm:spPr/>
      <dgm:t>
        <a:bodyPr/>
        <a:lstStyle/>
        <a:p>
          <a:endParaRPr lang="ru-RU"/>
        </a:p>
      </dgm:t>
    </dgm:pt>
    <dgm:pt modelId="{46EAD5E5-A94E-4ABD-B9F2-EF54A5D53063}">
      <dgm:prSet phldrT="[Текст]"/>
      <dgm:spPr/>
      <dgm:t>
        <a:bodyPr/>
        <a:lstStyle/>
        <a:p>
          <a:r>
            <a:rPr lang="ru-RU" dirty="0"/>
            <a:t>Если диаграмма просто показывает динамику и не рассчитана на примерный подсчёт данных (или наоборот есть таблица с данными), то промежуточные оси накладывать не нужно</a:t>
          </a:r>
        </a:p>
      </dgm:t>
    </dgm:pt>
    <dgm:pt modelId="{F2A69173-5D4E-45EC-91DB-7DEFF04040FE}" type="parTrans" cxnId="{5CAAFB93-E08C-4F71-BAC5-4D9F38AE37E4}">
      <dgm:prSet/>
      <dgm:spPr/>
      <dgm:t>
        <a:bodyPr/>
        <a:lstStyle/>
        <a:p>
          <a:endParaRPr lang="ru-RU"/>
        </a:p>
      </dgm:t>
    </dgm:pt>
    <dgm:pt modelId="{E980EF93-087A-4403-8CD5-42B081A36295}" type="sibTrans" cxnId="{5CAAFB93-E08C-4F71-BAC5-4D9F38AE37E4}">
      <dgm:prSet/>
      <dgm:spPr/>
      <dgm:t>
        <a:bodyPr/>
        <a:lstStyle/>
        <a:p>
          <a:endParaRPr lang="ru-RU"/>
        </a:p>
      </dgm:t>
    </dgm:pt>
    <dgm:pt modelId="{8E32A7C2-2571-4118-9FED-17734A86C8B2}" type="pres">
      <dgm:prSet presAssocID="{6DDB980F-2607-456A-9D0F-0E60FF2633AE}" presName="linear" presStyleCnt="0">
        <dgm:presLayoutVars>
          <dgm:dir/>
          <dgm:resizeHandles val="exact"/>
        </dgm:presLayoutVars>
      </dgm:prSet>
      <dgm:spPr/>
    </dgm:pt>
    <dgm:pt modelId="{18330D7B-60AD-43E0-8F45-0CF0837E86A8}" type="pres">
      <dgm:prSet presAssocID="{3DB4BB1E-3B64-4E68-8B6E-7665C8B683DA}" presName="comp" presStyleCnt="0"/>
      <dgm:spPr/>
    </dgm:pt>
    <dgm:pt modelId="{E6A296B1-E5B0-4909-B2C4-34BB6570F17D}" type="pres">
      <dgm:prSet presAssocID="{3DB4BB1E-3B64-4E68-8B6E-7665C8B683DA}" presName="box" presStyleLbl="node1" presStyleIdx="0" presStyleCnt="3" custLinFactNeighborX="-11563" custLinFactNeighborY="-38250"/>
      <dgm:spPr/>
    </dgm:pt>
    <dgm:pt modelId="{B3173F8F-AC59-49C8-A53A-5F8A42B78D45}" type="pres">
      <dgm:prSet presAssocID="{3DB4BB1E-3B64-4E68-8B6E-7665C8B683DA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</dgm:spPr>
    </dgm:pt>
    <dgm:pt modelId="{0D15D4C7-5409-4F33-A096-7C5A8686CFF4}" type="pres">
      <dgm:prSet presAssocID="{3DB4BB1E-3B64-4E68-8B6E-7665C8B683DA}" presName="text" presStyleLbl="node1" presStyleIdx="0" presStyleCnt="3">
        <dgm:presLayoutVars>
          <dgm:bulletEnabled val="1"/>
        </dgm:presLayoutVars>
      </dgm:prSet>
      <dgm:spPr/>
    </dgm:pt>
    <dgm:pt modelId="{8F1DF7B2-16FF-4CB4-9630-07C9EC4C8ADF}" type="pres">
      <dgm:prSet presAssocID="{BE47FCCC-B4A6-4AE3-8B5C-F34D34CF4264}" presName="spacer" presStyleCnt="0"/>
      <dgm:spPr/>
    </dgm:pt>
    <dgm:pt modelId="{9FDCDFEE-7B30-4029-BAC6-00C8AED76531}" type="pres">
      <dgm:prSet presAssocID="{93C6B68D-4FE1-452F-B74B-DD61023BE826}" presName="comp" presStyleCnt="0"/>
      <dgm:spPr/>
    </dgm:pt>
    <dgm:pt modelId="{365D1885-6CAB-4D4B-AF3C-D6D1E490A90B}" type="pres">
      <dgm:prSet presAssocID="{93C6B68D-4FE1-452F-B74B-DD61023BE826}" presName="box" presStyleLbl="node1" presStyleIdx="1" presStyleCnt="3"/>
      <dgm:spPr/>
    </dgm:pt>
    <dgm:pt modelId="{EB6CA8EF-DF25-49BF-8E60-F3F5E6674397}" type="pres">
      <dgm:prSet presAssocID="{93C6B68D-4FE1-452F-B74B-DD61023BE826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</dgm:pt>
    <dgm:pt modelId="{9307208A-1507-4DCE-A976-249B6A5B5DC6}" type="pres">
      <dgm:prSet presAssocID="{93C6B68D-4FE1-452F-B74B-DD61023BE826}" presName="text" presStyleLbl="node1" presStyleIdx="1" presStyleCnt="3">
        <dgm:presLayoutVars>
          <dgm:bulletEnabled val="1"/>
        </dgm:presLayoutVars>
      </dgm:prSet>
      <dgm:spPr/>
    </dgm:pt>
    <dgm:pt modelId="{98B3FE0F-58A4-4F77-ACEE-B6F7FB4FAF70}" type="pres">
      <dgm:prSet presAssocID="{CF3D6B97-7ADF-4979-A9DB-13A5CEE51538}" presName="spacer" presStyleCnt="0"/>
      <dgm:spPr/>
    </dgm:pt>
    <dgm:pt modelId="{F135B920-0123-4071-BE38-67574E432FE1}" type="pres">
      <dgm:prSet presAssocID="{46EAD5E5-A94E-4ABD-B9F2-EF54A5D53063}" presName="comp" presStyleCnt="0"/>
      <dgm:spPr/>
    </dgm:pt>
    <dgm:pt modelId="{93E21974-DF16-4FCC-872C-FBC9B3768015}" type="pres">
      <dgm:prSet presAssocID="{46EAD5E5-A94E-4ABD-B9F2-EF54A5D53063}" presName="box" presStyleLbl="node1" presStyleIdx="2" presStyleCnt="3"/>
      <dgm:spPr/>
    </dgm:pt>
    <dgm:pt modelId="{06040FC1-02E6-4D0E-8D41-5C6B6164DEA6}" type="pres">
      <dgm:prSet presAssocID="{46EAD5E5-A94E-4ABD-B9F2-EF54A5D53063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</dgm:spPr>
    </dgm:pt>
    <dgm:pt modelId="{A854ECC9-891C-425A-85BB-E91E5292E1F6}" type="pres">
      <dgm:prSet presAssocID="{46EAD5E5-A94E-4ABD-B9F2-EF54A5D53063}" presName="text" presStyleLbl="node1" presStyleIdx="2" presStyleCnt="3">
        <dgm:presLayoutVars>
          <dgm:bulletEnabled val="1"/>
        </dgm:presLayoutVars>
      </dgm:prSet>
      <dgm:spPr/>
    </dgm:pt>
  </dgm:ptLst>
  <dgm:cxnLst>
    <dgm:cxn modelId="{E6CC543C-7BC3-470A-8E23-220AC66B764B}" srcId="{6DDB980F-2607-456A-9D0F-0E60FF2633AE}" destId="{93C6B68D-4FE1-452F-B74B-DD61023BE826}" srcOrd="1" destOrd="0" parTransId="{65A88CF6-7B90-41F1-8623-907453DB341C}" sibTransId="{CF3D6B97-7ADF-4979-A9DB-13A5CEE51538}"/>
    <dgm:cxn modelId="{DD8A1C3F-4268-4B98-9128-3E7F7BEC9501}" type="presOf" srcId="{93C6B68D-4FE1-452F-B74B-DD61023BE826}" destId="{365D1885-6CAB-4D4B-AF3C-D6D1E490A90B}" srcOrd="0" destOrd="0" presId="urn:microsoft.com/office/officeart/2005/8/layout/vList4"/>
    <dgm:cxn modelId="{B8D35949-2343-4979-9EC9-C0554F51A4F9}" type="presOf" srcId="{3DB4BB1E-3B64-4E68-8B6E-7665C8B683DA}" destId="{E6A296B1-E5B0-4909-B2C4-34BB6570F17D}" srcOrd="0" destOrd="0" presId="urn:microsoft.com/office/officeart/2005/8/layout/vList4"/>
    <dgm:cxn modelId="{E05C5B85-0A48-4624-9AA0-ED8B6631E4C0}" type="presOf" srcId="{3DB4BB1E-3B64-4E68-8B6E-7665C8B683DA}" destId="{0D15D4C7-5409-4F33-A096-7C5A8686CFF4}" srcOrd="1" destOrd="0" presId="urn:microsoft.com/office/officeart/2005/8/layout/vList4"/>
    <dgm:cxn modelId="{7BDDC586-B74B-4139-B8DC-5DE5AAF972CA}" type="presOf" srcId="{93C6B68D-4FE1-452F-B74B-DD61023BE826}" destId="{9307208A-1507-4DCE-A976-249B6A5B5DC6}" srcOrd="1" destOrd="0" presId="urn:microsoft.com/office/officeart/2005/8/layout/vList4"/>
    <dgm:cxn modelId="{6C331189-4181-4959-A988-EB9002A0FC85}" srcId="{6DDB980F-2607-456A-9D0F-0E60FF2633AE}" destId="{3DB4BB1E-3B64-4E68-8B6E-7665C8B683DA}" srcOrd="0" destOrd="0" parTransId="{1A161917-D30A-415C-92B6-7F6E276789B9}" sibTransId="{BE47FCCC-B4A6-4AE3-8B5C-F34D34CF4264}"/>
    <dgm:cxn modelId="{57B8A78F-04B2-4DA3-BCC4-0052EFEBAF04}" type="presOf" srcId="{46EAD5E5-A94E-4ABD-B9F2-EF54A5D53063}" destId="{A854ECC9-891C-425A-85BB-E91E5292E1F6}" srcOrd="1" destOrd="0" presId="urn:microsoft.com/office/officeart/2005/8/layout/vList4"/>
    <dgm:cxn modelId="{5CAAFB93-E08C-4F71-BAC5-4D9F38AE37E4}" srcId="{6DDB980F-2607-456A-9D0F-0E60FF2633AE}" destId="{46EAD5E5-A94E-4ABD-B9F2-EF54A5D53063}" srcOrd="2" destOrd="0" parTransId="{F2A69173-5D4E-45EC-91DB-7DEFF04040FE}" sibTransId="{E980EF93-087A-4403-8CD5-42B081A36295}"/>
    <dgm:cxn modelId="{7F6DA8BA-BC4F-400A-9E67-9A52AE123EB0}" type="presOf" srcId="{46EAD5E5-A94E-4ABD-B9F2-EF54A5D53063}" destId="{93E21974-DF16-4FCC-872C-FBC9B3768015}" srcOrd="0" destOrd="0" presId="urn:microsoft.com/office/officeart/2005/8/layout/vList4"/>
    <dgm:cxn modelId="{B757C5D0-8C86-49C5-9A68-56B1D564A2DB}" type="presOf" srcId="{6DDB980F-2607-456A-9D0F-0E60FF2633AE}" destId="{8E32A7C2-2571-4118-9FED-17734A86C8B2}" srcOrd="0" destOrd="0" presId="urn:microsoft.com/office/officeart/2005/8/layout/vList4"/>
    <dgm:cxn modelId="{9B39646E-A89D-4531-8380-535EC3468BED}" type="presParOf" srcId="{8E32A7C2-2571-4118-9FED-17734A86C8B2}" destId="{18330D7B-60AD-43E0-8F45-0CF0837E86A8}" srcOrd="0" destOrd="0" presId="urn:microsoft.com/office/officeart/2005/8/layout/vList4"/>
    <dgm:cxn modelId="{E8F610F5-68BD-44E2-BF0B-8CCFEF881C66}" type="presParOf" srcId="{18330D7B-60AD-43E0-8F45-0CF0837E86A8}" destId="{E6A296B1-E5B0-4909-B2C4-34BB6570F17D}" srcOrd="0" destOrd="0" presId="urn:microsoft.com/office/officeart/2005/8/layout/vList4"/>
    <dgm:cxn modelId="{EEDE299C-FA8F-4734-8AA2-1B6E2A530089}" type="presParOf" srcId="{18330D7B-60AD-43E0-8F45-0CF0837E86A8}" destId="{B3173F8F-AC59-49C8-A53A-5F8A42B78D45}" srcOrd="1" destOrd="0" presId="urn:microsoft.com/office/officeart/2005/8/layout/vList4"/>
    <dgm:cxn modelId="{7DFDD9AC-737C-481F-A7A3-268CAB435B89}" type="presParOf" srcId="{18330D7B-60AD-43E0-8F45-0CF0837E86A8}" destId="{0D15D4C7-5409-4F33-A096-7C5A8686CFF4}" srcOrd="2" destOrd="0" presId="urn:microsoft.com/office/officeart/2005/8/layout/vList4"/>
    <dgm:cxn modelId="{0BFB7181-03D0-47A0-8E65-99B73A56C1DE}" type="presParOf" srcId="{8E32A7C2-2571-4118-9FED-17734A86C8B2}" destId="{8F1DF7B2-16FF-4CB4-9630-07C9EC4C8ADF}" srcOrd="1" destOrd="0" presId="urn:microsoft.com/office/officeart/2005/8/layout/vList4"/>
    <dgm:cxn modelId="{199FD078-D4CE-4E2C-9A37-AFF32B50E2EC}" type="presParOf" srcId="{8E32A7C2-2571-4118-9FED-17734A86C8B2}" destId="{9FDCDFEE-7B30-4029-BAC6-00C8AED76531}" srcOrd="2" destOrd="0" presId="urn:microsoft.com/office/officeart/2005/8/layout/vList4"/>
    <dgm:cxn modelId="{E42832FC-80C9-4555-8FFB-877C4B5CA5C9}" type="presParOf" srcId="{9FDCDFEE-7B30-4029-BAC6-00C8AED76531}" destId="{365D1885-6CAB-4D4B-AF3C-D6D1E490A90B}" srcOrd="0" destOrd="0" presId="urn:microsoft.com/office/officeart/2005/8/layout/vList4"/>
    <dgm:cxn modelId="{3D4DE2CB-7E9E-485F-9922-3DFF061E6C8A}" type="presParOf" srcId="{9FDCDFEE-7B30-4029-BAC6-00C8AED76531}" destId="{EB6CA8EF-DF25-49BF-8E60-F3F5E6674397}" srcOrd="1" destOrd="0" presId="urn:microsoft.com/office/officeart/2005/8/layout/vList4"/>
    <dgm:cxn modelId="{AAD936D2-D54B-412C-B737-D389A004E97E}" type="presParOf" srcId="{9FDCDFEE-7B30-4029-BAC6-00C8AED76531}" destId="{9307208A-1507-4DCE-A976-249B6A5B5DC6}" srcOrd="2" destOrd="0" presId="urn:microsoft.com/office/officeart/2005/8/layout/vList4"/>
    <dgm:cxn modelId="{C01358C7-8349-480C-B5D6-694C005E43DE}" type="presParOf" srcId="{8E32A7C2-2571-4118-9FED-17734A86C8B2}" destId="{98B3FE0F-58A4-4F77-ACEE-B6F7FB4FAF70}" srcOrd="3" destOrd="0" presId="urn:microsoft.com/office/officeart/2005/8/layout/vList4"/>
    <dgm:cxn modelId="{DA369C7B-B807-4F0C-9B27-B3675594F4AA}" type="presParOf" srcId="{8E32A7C2-2571-4118-9FED-17734A86C8B2}" destId="{F135B920-0123-4071-BE38-67574E432FE1}" srcOrd="4" destOrd="0" presId="urn:microsoft.com/office/officeart/2005/8/layout/vList4"/>
    <dgm:cxn modelId="{0809D96A-0993-4CE2-8D6C-8700EEB7C306}" type="presParOf" srcId="{F135B920-0123-4071-BE38-67574E432FE1}" destId="{93E21974-DF16-4FCC-872C-FBC9B3768015}" srcOrd="0" destOrd="0" presId="urn:microsoft.com/office/officeart/2005/8/layout/vList4"/>
    <dgm:cxn modelId="{C503B1CA-63D3-405A-B737-F592BF7DA469}" type="presParOf" srcId="{F135B920-0123-4071-BE38-67574E432FE1}" destId="{06040FC1-02E6-4D0E-8D41-5C6B6164DEA6}" srcOrd="1" destOrd="0" presId="urn:microsoft.com/office/officeart/2005/8/layout/vList4"/>
    <dgm:cxn modelId="{7784AB7A-BB37-426B-99EB-4CD046E281A9}" type="presParOf" srcId="{F135B920-0123-4071-BE38-67574E432FE1}" destId="{A854ECC9-891C-425A-85BB-E91E5292E1F6}" srcOrd="2" destOrd="0" presId="urn:microsoft.com/office/officeart/2005/8/layout/vList4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A296B1-E5B0-4909-B2C4-34BB6570F17D}">
      <dsp:nvSpPr>
        <dsp:cNvPr id="0" name=""/>
        <dsp:cNvSpPr/>
      </dsp:nvSpPr>
      <dsp:spPr>
        <a:xfrm>
          <a:off x="0" y="0"/>
          <a:ext cx="8439150" cy="14863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2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Если места под диаграмму много, нельзя «обрезать» оси, так визуально изменение показателей больше, чем в действительности, если места мало – наоборот лучше обрезать</a:t>
          </a:r>
        </a:p>
      </dsp:txBody>
      <dsp:txXfrm>
        <a:off x="1836461" y="0"/>
        <a:ext cx="6602688" cy="1486315"/>
      </dsp:txXfrm>
    </dsp:sp>
    <dsp:sp modelId="{B3173F8F-AC59-49C8-A53A-5F8A42B78D45}">
      <dsp:nvSpPr>
        <dsp:cNvPr id="0" name=""/>
        <dsp:cNvSpPr/>
      </dsp:nvSpPr>
      <dsp:spPr>
        <a:xfrm>
          <a:off x="148631" y="148631"/>
          <a:ext cx="1687830" cy="118905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000" b="-2000"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65D1885-6CAB-4D4B-AF3C-D6D1E490A90B}">
      <dsp:nvSpPr>
        <dsp:cNvPr id="0" name=""/>
        <dsp:cNvSpPr/>
      </dsp:nvSpPr>
      <dsp:spPr>
        <a:xfrm>
          <a:off x="0" y="1634946"/>
          <a:ext cx="8439150" cy="14863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3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Числа на осях следует брать кратным 10, 100, 1000 и т.д. При этом самое большое число должно быть </a:t>
          </a:r>
          <a:r>
            <a:rPr lang="ru-RU" sz="2000" b="1" kern="1200" dirty="0"/>
            <a:t>больше максимума данных.</a:t>
          </a:r>
          <a:endParaRPr lang="ru-RU" sz="2000" kern="1200" dirty="0"/>
        </a:p>
      </dsp:txBody>
      <dsp:txXfrm>
        <a:off x="1836461" y="1634946"/>
        <a:ext cx="6602688" cy="1486315"/>
      </dsp:txXfrm>
    </dsp:sp>
    <dsp:sp modelId="{EB6CA8EF-DF25-49BF-8E60-F3F5E6674397}">
      <dsp:nvSpPr>
        <dsp:cNvPr id="0" name=""/>
        <dsp:cNvSpPr/>
      </dsp:nvSpPr>
      <dsp:spPr>
        <a:xfrm>
          <a:off x="148631" y="1783578"/>
          <a:ext cx="1687830" cy="118905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93E21974-DF16-4FCC-872C-FBC9B3768015}">
      <dsp:nvSpPr>
        <dsp:cNvPr id="0" name=""/>
        <dsp:cNvSpPr/>
      </dsp:nvSpPr>
      <dsp:spPr>
        <a:xfrm>
          <a:off x="0" y="3269893"/>
          <a:ext cx="8439150" cy="148631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45000"/>
                <a:satMod val="155000"/>
              </a:schemeClr>
            </a:gs>
            <a:gs pos="60000">
              <a:schemeClr val="accent4">
                <a:hueOff val="0"/>
                <a:satOff val="0"/>
                <a:lumOff val="0"/>
                <a:alphaOff val="0"/>
                <a:shade val="95000"/>
                <a:satMod val="15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87000"/>
                <a:satMod val="250000"/>
              </a:schemeClr>
            </a:gs>
          </a:gsLst>
          <a:lin ang="16200000" scaled="0"/>
        </a:grad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kern="1200" dirty="0"/>
            <a:t>Если диаграмма просто показывает динамику и не рассчитана на примерный подсчёт данных (или наоборот есть таблица с данными), то промежуточные оси накладывать не нужно</a:t>
          </a:r>
        </a:p>
      </dsp:txBody>
      <dsp:txXfrm>
        <a:off x="1836461" y="3269893"/>
        <a:ext cx="6602688" cy="1486315"/>
      </dsp:txXfrm>
    </dsp:sp>
    <dsp:sp modelId="{06040FC1-02E6-4D0E-8D41-5C6B6164DEA6}">
      <dsp:nvSpPr>
        <dsp:cNvPr id="0" name=""/>
        <dsp:cNvSpPr/>
      </dsp:nvSpPr>
      <dsp:spPr>
        <a:xfrm>
          <a:off x="148631" y="3418525"/>
          <a:ext cx="1687830" cy="1189052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000" r="-2000"/>
          </a:stretch>
        </a:blipFill>
        <a:ln>
          <a:noFill/>
        </a:ln>
        <a:effectLst>
          <a:outerShdw blurRad="65500" dist="381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1055"/>
            <a:ext cx="7772400" cy="131341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5594465"/>
            <a:ext cx="6400800" cy="9975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4C21-1F3E-4CB6-82A3-D5A010D5E7C5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D5A77-4E8C-4180-A5ED-ACB7BCCB8650}" type="datetime1">
              <a:rPr lang="ru-RU" smtClean="0"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1E61B-61E8-4B54-9A33-FF8603350D3C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9DCD7F-8695-47CF-A629-88CBE3DADAA8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4C21-1F3E-4CB6-82A3-D5A010D5E7C5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3959642"/>
      </p:ext>
    </p:extLst>
  </p:cSld>
  <p:clrMapOvr>
    <a:masterClrMapping/>
  </p:clrMapOvr>
  <p:transition spd="slow">
    <p:strips dir="r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65F-DF47-4D14-8EB5-57426DE3569F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DA5358-83AA-4FAD-9F91-03EFDCB1A6BF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91D47-3FA9-4FB3-B78B-0A6906334926}" type="datetime1">
              <a:rPr lang="ru-RU" smtClean="0"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C8DE0-48F0-4492-BE8C-9416962D4EB0}" type="datetime1">
              <a:rPr lang="ru-RU" smtClean="0"/>
              <a:t>22.02.2019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4FB9E-EA15-4A77-9E5F-284F3B5CC7A2}" type="datetime1">
              <a:rPr lang="ru-RU" smtClean="0"/>
              <a:t>22.02.2019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744A3D-753E-4D49-B932-2E56EBB6B3A5}" type="datetime1">
              <a:rPr lang="ru-RU" smtClean="0"/>
              <a:t>22.02.2019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C90BEA-582B-4C81-8064-3D78A33E7254}" type="datetime1">
              <a:rPr lang="ru-RU" smtClean="0"/>
              <a:t>22.02.2019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strips dir="r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gGrid">
          <a:fgClr>
            <a:schemeClr val="accent1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5FB92EA-3D2D-4917-8F7A-B7B6400C3E93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>
    <p:strips dir="rd"/>
  </p:transition>
  <p:hf hdr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sv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sv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EFF499-6C88-4F2B-93FE-F85DB9547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Столбиковые диаграммы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564EE71-E828-40BD-B95F-F3FCDAAD3DF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7 класс				Урок 6</a:t>
            </a:r>
          </a:p>
        </p:txBody>
      </p:sp>
    </p:spTree>
    <p:extLst>
      <p:ext uri="{BB962C8B-B14F-4D97-AF65-F5344CB8AC3E}">
        <p14:creationId xmlns:p14="http://schemas.microsoft.com/office/powerpoint/2010/main" val="31376874"/>
      </p:ext>
    </p:extLst>
  </p:cSld>
  <p:clrMapOvr>
    <a:masterClrMapping/>
  </p:clrMapOvr>
  <p:transition spd="slow"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2C8C23BC-613F-4DA2-BE1C-F2D9C27489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Сделаем выводы</a:t>
            </a:r>
          </a:p>
        </p:txBody>
      </p:sp>
      <p:sp>
        <p:nvSpPr>
          <p:cNvPr id="13" name="Объект 12">
            <a:extLst>
              <a:ext uri="{FF2B5EF4-FFF2-40B4-BE49-F238E27FC236}">
                <a16:creationId xmlns:a16="http://schemas.microsoft.com/office/drawing/2014/main" id="{9EF129C3-70AC-4B73-A424-DF635AE514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355983"/>
          </a:xfrm>
        </p:spPr>
        <p:txBody>
          <a:bodyPr>
            <a:normAutofit/>
          </a:bodyPr>
          <a:lstStyle/>
          <a:p>
            <a:endParaRPr lang="ru-RU" sz="3600" dirty="0"/>
          </a:p>
          <a:p>
            <a:endParaRPr lang="ru-RU" dirty="0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1A9782E-AD95-48BA-AAFE-B66174AB11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C8DE0-48F0-4492-BE8C-9416962D4EB0}" type="datetime1">
              <a:rPr lang="ru-RU" smtClean="0"/>
              <a:t>23.02.2019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D1E44D8-82AF-4CD9-9CAF-A86E642A7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3A8C9E6-87DB-4EF9-9B8F-97ABDD4A4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10</a:t>
            </a:fld>
            <a:endParaRPr lang="ru-RU"/>
          </a:p>
        </p:txBody>
      </p:sp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520A8DDF-9D9B-43B1-BE7F-07F623823BF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0124680"/>
              </p:ext>
            </p:extLst>
          </p:nvPr>
        </p:nvGraphicFramePr>
        <p:xfrm>
          <a:off x="457200" y="1330266"/>
          <a:ext cx="8439150" cy="47562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281597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B3173F8F-AC59-49C8-A53A-5F8A42B78D4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>
                                            <p:graphicEl>
                                              <a:dgm id="{B3173F8F-AC59-49C8-A53A-5F8A42B78D4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E6A296B1-E5B0-4909-B2C4-34BB6570F17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4">
                                            <p:graphicEl>
                                              <a:dgm id="{E6A296B1-E5B0-4909-B2C4-34BB6570F17D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EB6CA8EF-DF25-49BF-8E60-F3F5E667439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4">
                                            <p:graphicEl>
                                              <a:dgm id="{EB6CA8EF-DF25-49BF-8E60-F3F5E667439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365D1885-6CAB-4D4B-AF3C-D6D1E490A90B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4">
                                            <p:graphicEl>
                                              <a:dgm id="{365D1885-6CAB-4D4B-AF3C-D6D1E490A90B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06040FC1-02E6-4D0E-8D41-5C6B6164DE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14">
                                            <p:graphicEl>
                                              <a:dgm id="{06040FC1-02E6-4D0E-8D41-5C6B6164DEA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graphicEl>
                                              <a:dgm id="{93E21974-DF16-4FCC-872C-FBC9B376801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4">
                                            <p:graphicEl>
                                              <a:dgm id="{93E21974-DF16-4FCC-872C-FBC9B376801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4" grpId="0" uiExpand="1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8F6A97-9F1F-4414-9111-4F29D1006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40430"/>
          </a:xfrm>
        </p:spPr>
        <p:txBody>
          <a:bodyPr>
            <a:normAutofit fontScale="90000"/>
          </a:bodyPr>
          <a:lstStyle/>
          <a:p>
            <a:r>
              <a:rPr lang="ru-RU" dirty="0"/>
              <a:t>Сравним диаграммы</a:t>
            </a:r>
          </a:p>
        </p:txBody>
      </p:sp>
      <p:sp>
        <p:nvSpPr>
          <p:cNvPr id="11" name="Текст 10">
            <a:extLst>
              <a:ext uri="{FF2B5EF4-FFF2-40B4-BE49-F238E27FC236}">
                <a16:creationId xmlns:a16="http://schemas.microsoft.com/office/drawing/2014/main" id="{118935D0-7D73-434D-87ED-40956B7B5E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1400" b="0" dirty="0"/>
              <a:t>Удобно изучать динамику одной величины с течением времени</a:t>
            </a:r>
          </a:p>
        </p:txBody>
      </p:sp>
      <p:graphicFrame>
        <p:nvGraphicFramePr>
          <p:cNvPr id="17" name="Объект 16">
            <a:extLst>
              <a:ext uri="{FF2B5EF4-FFF2-40B4-BE49-F238E27FC236}">
                <a16:creationId xmlns:a16="http://schemas.microsoft.com/office/drawing/2014/main" id="{3117D5FB-99D9-4D18-A922-9DD79CD0B953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68187207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Текст 12">
            <a:extLst>
              <a:ext uri="{FF2B5EF4-FFF2-40B4-BE49-F238E27FC236}">
                <a16:creationId xmlns:a16="http://schemas.microsoft.com/office/drawing/2014/main" id="{BF720274-1A50-4FC3-B980-A877873A228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1400" b="0" dirty="0"/>
              <a:t>Удобно сравнивать динамику нескольких величин и их скорость изменения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FBB0E17-34A4-4E3D-9C99-D7E48B029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65F-DF47-4D14-8EB5-57426DE3569F}" type="datetime1">
              <a:rPr lang="ru-RU" smtClean="0"/>
              <a:t>23.02.2019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1000BC-5BCF-4400-85CF-09332BF08F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FF04E0-EAC0-4D54-9CEE-ED4E7F21F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11</a:t>
            </a:fld>
            <a:endParaRPr lang="ru-RU"/>
          </a:p>
        </p:txBody>
      </p:sp>
      <p:graphicFrame>
        <p:nvGraphicFramePr>
          <p:cNvPr id="18" name="Объект 16">
            <a:extLst>
              <a:ext uri="{FF2B5EF4-FFF2-40B4-BE49-F238E27FC236}">
                <a16:creationId xmlns:a16="http://schemas.microsoft.com/office/drawing/2014/main" id="{A543EDDC-5392-4F47-A0CC-2C8DBFDE055E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447703280"/>
              </p:ext>
            </p:extLst>
          </p:nvPr>
        </p:nvGraphicFramePr>
        <p:xfrm>
          <a:off x="4645025" y="2174875"/>
          <a:ext cx="4041775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Объект 2">
            <a:extLst>
              <a:ext uri="{FF2B5EF4-FFF2-40B4-BE49-F238E27FC236}">
                <a16:creationId xmlns:a16="http://schemas.microsoft.com/office/drawing/2014/main" id="{CF9FC3D0-2F58-4820-9B5C-4C9FA4B13EC4}"/>
              </a:ext>
            </a:extLst>
          </p:cNvPr>
          <p:cNvSpPr txBox="1">
            <a:spLocks/>
          </p:cNvSpPr>
          <p:nvPr/>
        </p:nvSpPr>
        <p:spPr>
          <a:xfrm>
            <a:off x="457200" y="1015067"/>
            <a:ext cx="8229600" cy="3651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400" i="1" dirty="0"/>
              <a:t>На сколько вырос каждый за эти 10 лет?</a:t>
            </a:r>
          </a:p>
        </p:txBody>
      </p:sp>
      <p:sp>
        <p:nvSpPr>
          <p:cNvPr id="21" name="Объект 2">
            <a:extLst>
              <a:ext uri="{FF2B5EF4-FFF2-40B4-BE49-F238E27FC236}">
                <a16:creationId xmlns:a16="http://schemas.microsoft.com/office/drawing/2014/main" id="{01A0364D-7BF2-486A-B656-6D7085761104}"/>
              </a:ext>
            </a:extLst>
          </p:cNvPr>
          <p:cNvSpPr txBox="1">
            <a:spLocks/>
          </p:cNvSpPr>
          <p:nvPr/>
        </p:nvSpPr>
        <p:spPr>
          <a:xfrm>
            <a:off x="457200" y="1015067"/>
            <a:ext cx="8229600" cy="3651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600" i="1" dirty="0"/>
              <a:t>За какой год жизни сильнее всего вырос Петя, меньше всего выросла Маша?</a:t>
            </a:r>
          </a:p>
        </p:txBody>
      </p:sp>
      <p:sp>
        <p:nvSpPr>
          <p:cNvPr id="22" name="Объект 2">
            <a:extLst>
              <a:ext uri="{FF2B5EF4-FFF2-40B4-BE49-F238E27FC236}">
                <a16:creationId xmlns:a16="http://schemas.microsoft.com/office/drawing/2014/main" id="{5A14607E-2218-4984-A41D-9EB653355AA3}"/>
              </a:ext>
            </a:extLst>
          </p:cNvPr>
          <p:cNvSpPr txBox="1">
            <a:spLocks/>
          </p:cNvSpPr>
          <p:nvPr/>
        </p:nvSpPr>
        <p:spPr>
          <a:xfrm>
            <a:off x="457200" y="1015067"/>
            <a:ext cx="8229600" cy="3651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400" i="1" dirty="0"/>
              <a:t>В какой день рождения разница в росте Маши и Пети была максимальной? </a:t>
            </a:r>
          </a:p>
        </p:txBody>
      </p:sp>
      <p:cxnSp>
        <p:nvCxnSpPr>
          <p:cNvPr id="24" name="Прямая соединительная линия 23">
            <a:extLst>
              <a:ext uri="{FF2B5EF4-FFF2-40B4-BE49-F238E27FC236}">
                <a16:creationId xmlns:a16="http://schemas.microsoft.com/office/drawing/2014/main" id="{2D3141A2-B013-403C-89AB-FB0D50FCA976}"/>
              </a:ext>
            </a:extLst>
          </p:cNvPr>
          <p:cNvCxnSpPr/>
          <p:nvPr/>
        </p:nvCxnSpPr>
        <p:spPr>
          <a:xfrm flipH="1">
            <a:off x="965200" y="2584450"/>
            <a:ext cx="3114675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637568BE-4BC3-41E6-9014-B34300BDE1BF}"/>
              </a:ext>
            </a:extLst>
          </p:cNvPr>
          <p:cNvCxnSpPr>
            <a:cxnSpLocks/>
          </p:cNvCxnSpPr>
          <p:nvPr/>
        </p:nvCxnSpPr>
        <p:spPr>
          <a:xfrm flipH="1">
            <a:off x="965202" y="5264150"/>
            <a:ext cx="168273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13B68E92-DDF4-4C51-A389-72CC6CA9E751}"/>
              </a:ext>
            </a:extLst>
          </p:cNvPr>
          <p:cNvCxnSpPr/>
          <p:nvPr/>
        </p:nvCxnSpPr>
        <p:spPr>
          <a:xfrm>
            <a:off x="965200" y="2584450"/>
            <a:ext cx="0" cy="26797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8B6166E3-381C-4E3E-BE8D-45EE20E38238}"/>
              </a:ext>
            </a:extLst>
          </p:cNvPr>
          <p:cNvCxnSpPr/>
          <p:nvPr/>
        </p:nvCxnSpPr>
        <p:spPr>
          <a:xfrm flipH="1">
            <a:off x="1133475" y="2584450"/>
            <a:ext cx="3114675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AD417CEE-D3BE-4C01-A792-5DC6A045C8D2}"/>
              </a:ext>
            </a:extLst>
          </p:cNvPr>
          <p:cNvCxnSpPr>
            <a:cxnSpLocks/>
          </p:cNvCxnSpPr>
          <p:nvPr/>
        </p:nvCxnSpPr>
        <p:spPr>
          <a:xfrm flipH="1">
            <a:off x="1078708" y="5161756"/>
            <a:ext cx="168273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6" name="Прямая со стрелкой 35">
            <a:extLst>
              <a:ext uri="{FF2B5EF4-FFF2-40B4-BE49-F238E27FC236}">
                <a16:creationId xmlns:a16="http://schemas.microsoft.com/office/drawing/2014/main" id="{C8C211A3-FDFF-4D3A-829F-4A9E8F594FBC}"/>
              </a:ext>
            </a:extLst>
          </p:cNvPr>
          <p:cNvCxnSpPr>
            <a:cxnSpLocks/>
          </p:cNvCxnSpPr>
          <p:nvPr/>
        </p:nvCxnSpPr>
        <p:spPr>
          <a:xfrm>
            <a:off x="1133475" y="2584450"/>
            <a:ext cx="0" cy="2577306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C9F3BA98-8A6E-4ADF-80E1-585BC3FABEE8}"/>
              </a:ext>
            </a:extLst>
          </p:cNvPr>
          <p:cNvCxnSpPr>
            <a:cxnSpLocks/>
          </p:cNvCxnSpPr>
          <p:nvPr/>
        </p:nvCxnSpPr>
        <p:spPr>
          <a:xfrm>
            <a:off x="7686675" y="2993390"/>
            <a:ext cx="857250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603B838B-787D-4BC8-9DB2-4759ED36A325}"/>
              </a:ext>
            </a:extLst>
          </p:cNvPr>
          <p:cNvCxnSpPr>
            <a:cxnSpLocks/>
          </p:cNvCxnSpPr>
          <p:nvPr/>
        </p:nvCxnSpPr>
        <p:spPr>
          <a:xfrm flipH="1">
            <a:off x="7363620" y="3771423"/>
            <a:ext cx="1180305" cy="0"/>
          </a:xfrm>
          <a:prstGeom prst="line">
            <a:avLst/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40" name="Прямая со стрелкой 39">
            <a:extLst>
              <a:ext uri="{FF2B5EF4-FFF2-40B4-BE49-F238E27FC236}">
                <a16:creationId xmlns:a16="http://schemas.microsoft.com/office/drawing/2014/main" id="{9B8188E7-30AF-468E-8C43-67EE26AE3DB8}"/>
              </a:ext>
            </a:extLst>
          </p:cNvPr>
          <p:cNvCxnSpPr>
            <a:cxnSpLocks/>
          </p:cNvCxnSpPr>
          <p:nvPr/>
        </p:nvCxnSpPr>
        <p:spPr>
          <a:xfrm flipH="1">
            <a:off x="8543925" y="2993390"/>
            <a:ext cx="1" cy="778033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70E83846-66B3-4784-9EEC-F80BD67A1B0D}"/>
              </a:ext>
            </a:extLst>
          </p:cNvPr>
          <p:cNvCxnSpPr>
            <a:cxnSpLocks/>
          </p:cNvCxnSpPr>
          <p:nvPr/>
        </p:nvCxnSpPr>
        <p:spPr>
          <a:xfrm>
            <a:off x="7009608" y="3819772"/>
            <a:ext cx="1534317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9" name="Прямая соединительная линия 58">
            <a:extLst>
              <a:ext uri="{FF2B5EF4-FFF2-40B4-BE49-F238E27FC236}">
                <a16:creationId xmlns:a16="http://schemas.microsoft.com/office/drawing/2014/main" id="{1CEF7B63-4E85-4E19-803D-754A7CD8C081}"/>
              </a:ext>
            </a:extLst>
          </p:cNvPr>
          <p:cNvCxnSpPr>
            <a:cxnSpLocks/>
          </p:cNvCxnSpPr>
          <p:nvPr/>
        </p:nvCxnSpPr>
        <p:spPr>
          <a:xfrm flipH="1">
            <a:off x="6686554" y="3926929"/>
            <a:ext cx="1857371" cy="0"/>
          </a:xfrm>
          <a:prstGeom prst="line">
            <a:avLst/>
          </a:prstGeom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0" name="Прямая со стрелкой 59">
            <a:extLst>
              <a:ext uri="{FF2B5EF4-FFF2-40B4-BE49-F238E27FC236}">
                <a16:creationId xmlns:a16="http://schemas.microsoft.com/office/drawing/2014/main" id="{3A1EE2C9-3123-49D5-9CB7-4FB296D412EB}"/>
              </a:ext>
            </a:extLst>
          </p:cNvPr>
          <p:cNvCxnSpPr>
            <a:cxnSpLocks/>
          </p:cNvCxnSpPr>
          <p:nvPr/>
        </p:nvCxnSpPr>
        <p:spPr>
          <a:xfrm flipH="1">
            <a:off x="8543925" y="3819771"/>
            <a:ext cx="1" cy="10452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4" name="Объект 2">
            <a:extLst>
              <a:ext uri="{FF2B5EF4-FFF2-40B4-BE49-F238E27FC236}">
                <a16:creationId xmlns:a16="http://schemas.microsoft.com/office/drawing/2014/main" id="{AC07F022-CA32-4781-AED7-F38EC5C57F51}"/>
              </a:ext>
            </a:extLst>
          </p:cNvPr>
          <p:cNvSpPr txBox="1">
            <a:spLocks/>
          </p:cNvSpPr>
          <p:nvPr/>
        </p:nvSpPr>
        <p:spPr>
          <a:xfrm>
            <a:off x="457200" y="1015067"/>
            <a:ext cx="8229600" cy="36512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400" i="1" dirty="0"/>
              <a:t>Сколько раз за представленный период ребята оказывались одинакового роста? </a:t>
            </a:r>
          </a:p>
        </p:txBody>
      </p:sp>
      <p:cxnSp>
        <p:nvCxnSpPr>
          <p:cNvPr id="65" name="Прямая соединительная линия 64">
            <a:extLst>
              <a:ext uri="{FF2B5EF4-FFF2-40B4-BE49-F238E27FC236}">
                <a16:creationId xmlns:a16="http://schemas.microsoft.com/office/drawing/2014/main" id="{02AD15D0-4B40-4DAA-9BA2-257428568C3C}"/>
              </a:ext>
            </a:extLst>
          </p:cNvPr>
          <p:cNvCxnSpPr>
            <a:cxnSpLocks/>
          </p:cNvCxnSpPr>
          <p:nvPr/>
        </p:nvCxnSpPr>
        <p:spPr>
          <a:xfrm>
            <a:off x="3069434" y="3460451"/>
            <a:ext cx="2714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>
            <a:extLst>
              <a:ext uri="{FF2B5EF4-FFF2-40B4-BE49-F238E27FC236}">
                <a16:creationId xmlns:a16="http://schemas.microsoft.com/office/drawing/2014/main" id="{15BDC9E1-5C98-4CFF-9E30-5FB2379EA9F6}"/>
              </a:ext>
            </a:extLst>
          </p:cNvPr>
          <p:cNvCxnSpPr>
            <a:cxnSpLocks/>
          </p:cNvCxnSpPr>
          <p:nvPr/>
        </p:nvCxnSpPr>
        <p:spPr>
          <a:xfrm flipH="1">
            <a:off x="3186911" y="3773416"/>
            <a:ext cx="15398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 стрелкой 66">
            <a:extLst>
              <a:ext uri="{FF2B5EF4-FFF2-40B4-BE49-F238E27FC236}">
                <a16:creationId xmlns:a16="http://schemas.microsoft.com/office/drawing/2014/main" id="{C32650BB-7958-464E-912C-AEF4ECA6FC2A}"/>
              </a:ext>
            </a:extLst>
          </p:cNvPr>
          <p:cNvCxnSpPr>
            <a:cxnSpLocks/>
          </p:cNvCxnSpPr>
          <p:nvPr/>
        </p:nvCxnSpPr>
        <p:spPr>
          <a:xfrm>
            <a:off x="3340894" y="3460451"/>
            <a:ext cx="0" cy="31097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Прямая соединительная линия 72">
            <a:extLst>
              <a:ext uri="{FF2B5EF4-FFF2-40B4-BE49-F238E27FC236}">
                <a16:creationId xmlns:a16="http://schemas.microsoft.com/office/drawing/2014/main" id="{EAC47C54-7E63-4FCD-A0D3-AED01DAEDF06}"/>
              </a:ext>
            </a:extLst>
          </p:cNvPr>
          <p:cNvCxnSpPr>
            <a:cxnSpLocks/>
          </p:cNvCxnSpPr>
          <p:nvPr/>
        </p:nvCxnSpPr>
        <p:spPr>
          <a:xfrm>
            <a:off x="5730240" y="4724400"/>
            <a:ext cx="0" cy="4373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>
            <a:extLst>
              <a:ext uri="{FF2B5EF4-FFF2-40B4-BE49-F238E27FC236}">
                <a16:creationId xmlns:a16="http://schemas.microsoft.com/office/drawing/2014/main" id="{B6D2A178-1A13-4D12-A789-D2D27B1A5D04}"/>
              </a:ext>
            </a:extLst>
          </p:cNvPr>
          <p:cNvCxnSpPr>
            <a:cxnSpLocks/>
          </p:cNvCxnSpPr>
          <p:nvPr/>
        </p:nvCxnSpPr>
        <p:spPr>
          <a:xfrm>
            <a:off x="7520940" y="3154680"/>
            <a:ext cx="0" cy="4373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>
            <a:extLst>
              <a:ext uri="{FF2B5EF4-FFF2-40B4-BE49-F238E27FC236}">
                <a16:creationId xmlns:a16="http://schemas.microsoft.com/office/drawing/2014/main" id="{7A6668A1-D571-4857-AB10-4A1B9AF251C0}"/>
              </a:ext>
            </a:extLst>
          </p:cNvPr>
          <p:cNvCxnSpPr>
            <a:cxnSpLocks/>
          </p:cNvCxnSpPr>
          <p:nvPr/>
        </p:nvCxnSpPr>
        <p:spPr>
          <a:xfrm>
            <a:off x="8397240" y="2365772"/>
            <a:ext cx="0" cy="4373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8" name="Прямая соединительная линия 77">
            <a:extLst>
              <a:ext uri="{FF2B5EF4-FFF2-40B4-BE49-F238E27FC236}">
                <a16:creationId xmlns:a16="http://schemas.microsoft.com/office/drawing/2014/main" id="{F2D6C515-87CF-4F15-9E3E-6A3317B5E04B}"/>
              </a:ext>
            </a:extLst>
          </p:cNvPr>
          <p:cNvCxnSpPr>
            <a:cxnSpLocks/>
          </p:cNvCxnSpPr>
          <p:nvPr/>
        </p:nvCxnSpPr>
        <p:spPr>
          <a:xfrm>
            <a:off x="7686675" y="2993390"/>
            <a:ext cx="0" cy="2423160"/>
          </a:xfrm>
          <a:prstGeom prst="line">
            <a:avLst/>
          </a:prstGeom>
          <a:ln w="9525" cap="flat" cmpd="sng" algn="ctr">
            <a:solidFill>
              <a:schemeClr val="accent5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83" name="Прямая соединительная линия 82">
            <a:extLst>
              <a:ext uri="{FF2B5EF4-FFF2-40B4-BE49-F238E27FC236}">
                <a16:creationId xmlns:a16="http://schemas.microsoft.com/office/drawing/2014/main" id="{DD328053-08C8-47CC-9815-131AA6D2C44D}"/>
              </a:ext>
            </a:extLst>
          </p:cNvPr>
          <p:cNvCxnSpPr>
            <a:cxnSpLocks/>
          </p:cNvCxnSpPr>
          <p:nvPr/>
        </p:nvCxnSpPr>
        <p:spPr>
          <a:xfrm flipH="1">
            <a:off x="7009607" y="3819771"/>
            <a:ext cx="1" cy="1596550"/>
          </a:xfrm>
          <a:prstGeom prst="line">
            <a:avLst/>
          </a:prstGeom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20" name="Picture 6" descr="http://sites-25.ru/balet/images/c12_ques.png">
            <a:extLst>
              <a:ext uri="{FF2B5EF4-FFF2-40B4-BE49-F238E27FC236}">
                <a16:creationId xmlns:a16="http://schemas.microsoft.com/office/drawing/2014/main" id="{5643626F-3C1A-42A8-A58B-AF2C053038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818" y="797384"/>
            <a:ext cx="698419" cy="639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716525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5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0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2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1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500"/>
                            </p:stCondLst>
                            <p:childTnLst>
                              <p:par>
                                <p:cTn id="1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5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4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2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4" presetID="22" presetClass="exit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000"/>
                            </p:stCondLst>
                            <p:childTnLst>
                              <p:par>
                                <p:cTn id="16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1" grpId="0" animBg="1"/>
      <p:bldP spid="22" grpId="0" animBg="1"/>
      <p:bldP spid="6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9">
            <a:extLst>
              <a:ext uri="{FF2B5EF4-FFF2-40B4-BE49-F238E27FC236}">
                <a16:creationId xmlns:a16="http://schemas.microsoft.com/office/drawing/2014/main" id="{A51DC5F5-4CE1-492E-95DE-B207BDBC4C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Спасибо за урок!</a:t>
            </a:r>
          </a:p>
        </p:txBody>
      </p:sp>
      <p:sp>
        <p:nvSpPr>
          <p:cNvPr id="11" name="Подзаголовок 10">
            <a:extLst>
              <a:ext uri="{FF2B5EF4-FFF2-40B4-BE49-F238E27FC236}">
                <a16:creationId xmlns:a16="http://schemas.microsoft.com/office/drawing/2014/main" id="{A4D4E5E7-9EE8-46B8-B674-C985C55D9D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До встречи на следующем!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60950658-31C6-4690-A39A-CF7E3208C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C8DE0-48F0-4492-BE8C-9416962D4EB0}" type="datetime1">
              <a:rPr lang="ru-RU" smtClean="0"/>
              <a:t>23.02.2019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2E018CC-2163-4991-A014-D0D41C380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D219488-E861-48A5-99AC-1A0CDE0E2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4341185"/>
      </p:ext>
    </p:extLst>
  </p:cSld>
  <p:clrMapOvr>
    <a:masterClrMapping/>
  </p:clrMapOvr>
  <p:transition spd="slow">
    <p:strips dir="r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C3EBE1EE-8C69-43E2-8E40-EB7B27D360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Прочитаем диаграмму</a:t>
            </a:r>
          </a:p>
        </p:txBody>
      </p:sp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72B90514-DD88-4C4B-8DE8-18238FF624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8936195"/>
              </p:ext>
            </p:extLst>
          </p:nvPr>
        </p:nvGraphicFramePr>
        <p:xfrm>
          <a:off x="457200" y="1322059"/>
          <a:ext cx="8229600" cy="401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Дата 3">
            <a:extLst>
              <a:ext uri="{FF2B5EF4-FFF2-40B4-BE49-F238E27FC236}">
                <a16:creationId xmlns:a16="http://schemas.microsoft.com/office/drawing/2014/main" id="{4AF6C03A-6467-4A08-A419-0BA18ADAE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4C21-1F3E-4CB6-82A3-D5A010D5E7C5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038B15C-F936-4E63-895C-1AC4A8888D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48C4148-E4F5-47D5-8BEE-7EE552191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2</a:t>
            </a:fld>
            <a:endParaRPr lang="ru-RU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5F1E9AE7-DD6F-4B99-851F-6D688BBD6056}"/>
              </a:ext>
            </a:extLst>
          </p:cNvPr>
          <p:cNvSpPr/>
          <p:nvPr/>
        </p:nvSpPr>
        <p:spPr>
          <a:xfrm>
            <a:off x="457200" y="5401206"/>
            <a:ext cx="8229600" cy="2768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Страны упорядочены по возрастанию общей численности населения</a:t>
            </a:r>
          </a:p>
        </p:txBody>
      </p:sp>
      <p:sp>
        <p:nvSpPr>
          <p:cNvPr id="13" name="Объект 2">
            <a:extLst>
              <a:ext uri="{FF2B5EF4-FFF2-40B4-BE49-F238E27FC236}">
                <a16:creationId xmlns:a16="http://schemas.microsoft.com/office/drawing/2014/main" id="{CF2763F1-CAA7-4CFD-B23F-1785B873B66E}"/>
              </a:ext>
            </a:extLst>
          </p:cNvPr>
          <p:cNvSpPr txBox="1">
            <a:spLocks/>
          </p:cNvSpPr>
          <p:nvPr/>
        </p:nvSpPr>
        <p:spPr>
          <a:xfrm>
            <a:off x="457200" y="5815810"/>
            <a:ext cx="8229600" cy="4559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800" i="1" dirty="0"/>
              <a:t>В какой стране наибольшая доля городского населения?</a:t>
            </a:r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2DC085FF-9CA0-4CB9-BC4F-E5FA7519C46C}"/>
              </a:ext>
            </a:extLst>
          </p:cNvPr>
          <p:cNvCxnSpPr>
            <a:cxnSpLocks/>
          </p:cNvCxnSpPr>
          <p:nvPr/>
        </p:nvCxnSpPr>
        <p:spPr>
          <a:xfrm>
            <a:off x="1137408" y="4974673"/>
            <a:ext cx="734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Объект 2">
            <a:extLst>
              <a:ext uri="{FF2B5EF4-FFF2-40B4-BE49-F238E27FC236}">
                <a16:creationId xmlns:a16="http://schemas.microsoft.com/office/drawing/2014/main" id="{C56CC39A-D685-4D6E-80D6-B3B30262013A}"/>
              </a:ext>
            </a:extLst>
          </p:cNvPr>
          <p:cNvSpPr txBox="1">
            <a:spLocks/>
          </p:cNvSpPr>
          <p:nvPr/>
        </p:nvSpPr>
        <p:spPr>
          <a:xfrm>
            <a:off x="457200" y="5815810"/>
            <a:ext cx="8229600" cy="455972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800" i="1" dirty="0"/>
              <a:t>В какой стране наименьшая доля городского населения?</a:t>
            </a:r>
          </a:p>
        </p:txBody>
      </p:sp>
      <p:cxnSp>
        <p:nvCxnSpPr>
          <p:cNvPr id="45" name="Прямая соединительная линия 44">
            <a:extLst>
              <a:ext uri="{FF2B5EF4-FFF2-40B4-BE49-F238E27FC236}">
                <a16:creationId xmlns:a16="http://schemas.microsoft.com/office/drawing/2014/main" id="{BF77DB5B-2EA6-45AF-B40F-08F89C8A7086}"/>
              </a:ext>
            </a:extLst>
          </p:cNvPr>
          <p:cNvCxnSpPr>
            <a:cxnSpLocks/>
          </p:cNvCxnSpPr>
          <p:nvPr/>
        </p:nvCxnSpPr>
        <p:spPr>
          <a:xfrm>
            <a:off x="1137407" y="5000889"/>
            <a:ext cx="734036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" name="Объект 2">
            <a:extLst>
              <a:ext uri="{FF2B5EF4-FFF2-40B4-BE49-F238E27FC236}">
                <a16:creationId xmlns:a16="http://schemas.microsoft.com/office/drawing/2014/main" id="{13C90BCD-6A73-48B8-983E-7589A8F4A134}"/>
              </a:ext>
            </a:extLst>
          </p:cNvPr>
          <p:cNvSpPr txBox="1">
            <a:spLocks/>
          </p:cNvSpPr>
          <p:nvPr/>
        </p:nvSpPr>
        <p:spPr>
          <a:xfrm>
            <a:off x="457200" y="5815810"/>
            <a:ext cx="8229600" cy="76027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800" i="1" dirty="0"/>
              <a:t>Во сколько раз доля городского населения США превышает аналогичный показатель в Китае?</a:t>
            </a: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id="{D00926F4-04C0-49E9-8AAE-32B57A9C0D1F}"/>
              </a:ext>
            </a:extLst>
          </p:cNvPr>
          <p:cNvSpPr/>
          <p:nvPr/>
        </p:nvSpPr>
        <p:spPr>
          <a:xfrm>
            <a:off x="7837714" y="3715657"/>
            <a:ext cx="508000" cy="1259015"/>
          </a:xfrm>
          <a:prstGeom prst="rect">
            <a:avLst/>
          </a:prstGeom>
          <a:noFill/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Объект 2">
            <a:extLst>
              <a:ext uri="{FF2B5EF4-FFF2-40B4-BE49-F238E27FC236}">
                <a16:creationId xmlns:a16="http://schemas.microsoft.com/office/drawing/2014/main" id="{F2E00E10-4F9F-4A4A-8C61-6F206A904EB2}"/>
              </a:ext>
            </a:extLst>
          </p:cNvPr>
          <p:cNvSpPr txBox="1">
            <a:spLocks/>
          </p:cNvSpPr>
          <p:nvPr/>
        </p:nvSpPr>
        <p:spPr>
          <a:xfrm>
            <a:off x="457200" y="5815810"/>
            <a:ext cx="8229600" cy="76027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800" i="1" dirty="0"/>
              <a:t>В какой стране городское население составляет около половины всех граждан?</a:t>
            </a:r>
          </a:p>
        </p:txBody>
      </p:sp>
      <p:cxnSp>
        <p:nvCxnSpPr>
          <p:cNvPr id="58" name="Прямая соединительная линия 57">
            <a:extLst>
              <a:ext uri="{FF2B5EF4-FFF2-40B4-BE49-F238E27FC236}">
                <a16:creationId xmlns:a16="http://schemas.microsoft.com/office/drawing/2014/main" id="{EA162B6F-54CB-463F-A6E1-56A5AF45226C}"/>
              </a:ext>
            </a:extLst>
          </p:cNvPr>
          <p:cNvCxnSpPr>
            <a:cxnSpLocks/>
          </p:cNvCxnSpPr>
          <p:nvPr/>
        </p:nvCxnSpPr>
        <p:spPr>
          <a:xfrm>
            <a:off x="1137408" y="3429000"/>
            <a:ext cx="7408898" cy="0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pic>
        <p:nvPicPr>
          <p:cNvPr id="14" name="Picture 6" descr="http://sites-25.ru/balet/images/c12_ques.png">
            <a:extLst>
              <a:ext uri="{FF2B5EF4-FFF2-40B4-BE49-F238E27FC236}">
                <a16:creationId xmlns:a16="http://schemas.microsoft.com/office/drawing/2014/main" id="{A68EC22F-56A2-430E-9F04-82062C7460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4818" y="5635310"/>
            <a:ext cx="698419" cy="655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D94F1595-90CD-4829-A7E7-2B1416881757}"/>
              </a:ext>
            </a:extLst>
          </p:cNvPr>
          <p:cNvGrpSpPr/>
          <p:nvPr/>
        </p:nvGrpSpPr>
        <p:grpSpPr>
          <a:xfrm>
            <a:off x="1407160" y="4643984"/>
            <a:ext cx="419100" cy="409057"/>
            <a:chOff x="2354580" y="2080260"/>
            <a:chExt cx="609600" cy="579110"/>
          </a:xfrm>
        </p:grpSpPr>
        <p:sp>
          <p:nvSpPr>
            <p:cNvPr id="65" name="Звезда: 7 точек 64">
              <a:extLst>
                <a:ext uri="{FF2B5EF4-FFF2-40B4-BE49-F238E27FC236}">
                  <a16:creationId xmlns:a16="http://schemas.microsoft.com/office/drawing/2014/main" id="{62BC92E0-81AF-4A4B-B5A7-42E4949113FE}"/>
                </a:ext>
              </a:extLst>
            </p:cNvPr>
            <p:cNvSpPr/>
            <p:nvPr/>
          </p:nvSpPr>
          <p:spPr>
            <a:xfrm>
              <a:off x="2354580" y="2080260"/>
              <a:ext cx="609600" cy="579110"/>
            </a:xfrm>
            <a:prstGeom prst="star7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67" name="Рисунок 66" descr="Галочка">
              <a:extLst>
                <a:ext uri="{FF2B5EF4-FFF2-40B4-BE49-F238E27FC236}">
                  <a16:creationId xmlns:a16="http://schemas.microsoft.com/office/drawing/2014/main" id="{C1AF8D09-DF2D-49EF-810B-FE4EA52AA97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06153" y="2268565"/>
              <a:ext cx="306453" cy="306453"/>
            </a:xfrm>
            <a:prstGeom prst="rect">
              <a:avLst/>
            </a:prstGeom>
          </p:spPr>
        </p:pic>
      </p:grpSp>
      <p:grpSp>
        <p:nvGrpSpPr>
          <p:cNvPr id="69" name="Группа 68">
            <a:extLst>
              <a:ext uri="{FF2B5EF4-FFF2-40B4-BE49-F238E27FC236}">
                <a16:creationId xmlns:a16="http://schemas.microsoft.com/office/drawing/2014/main" id="{2FC7F823-27BD-4E9F-910A-F934A1FC5BCE}"/>
              </a:ext>
            </a:extLst>
          </p:cNvPr>
          <p:cNvGrpSpPr/>
          <p:nvPr/>
        </p:nvGrpSpPr>
        <p:grpSpPr>
          <a:xfrm>
            <a:off x="2339338" y="4643984"/>
            <a:ext cx="419100" cy="409057"/>
            <a:chOff x="2354580" y="2080260"/>
            <a:chExt cx="609600" cy="579110"/>
          </a:xfrm>
        </p:grpSpPr>
        <p:sp>
          <p:nvSpPr>
            <p:cNvPr id="70" name="Звезда: 7 точек 69">
              <a:extLst>
                <a:ext uri="{FF2B5EF4-FFF2-40B4-BE49-F238E27FC236}">
                  <a16:creationId xmlns:a16="http://schemas.microsoft.com/office/drawing/2014/main" id="{2DD216A8-22BF-402E-915E-FD813446C92A}"/>
                </a:ext>
              </a:extLst>
            </p:cNvPr>
            <p:cNvSpPr/>
            <p:nvPr/>
          </p:nvSpPr>
          <p:spPr>
            <a:xfrm>
              <a:off x="2354580" y="2080260"/>
              <a:ext cx="609600" cy="579110"/>
            </a:xfrm>
            <a:prstGeom prst="star7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71" name="Рисунок 70" descr="Галочка">
              <a:extLst>
                <a:ext uri="{FF2B5EF4-FFF2-40B4-BE49-F238E27FC236}">
                  <a16:creationId xmlns:a16="http://schemas.microsoft.com/office/drawing/2014/main" id="{571CBB82-F1E8-4BA3-B5CC-1902BA4A39D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06153" y="2268565"/>
              <a:ext cx="306453" cy="306453"/>
            </a:xfrm>
            <a:prstGeom prst="rect">
              <a:avLst/>
            </a:prstGeom>
          </p:spPr>
        </p:pic>
      </p:grpSp>
      <p:sp>
        <p:nvSpPr>
          <p:cNvPr id="73" name="Звезда: 7 точек 72">
            <a:extLst>
              <a:ext uri="{FF2B5EF4-FFF2-40B4-BE49-F238E27FC236}">
                <a16:creationId xmlns:a16="http://schemas.microsoft.com/office/drawing/2014/main" id="{5B977C6F-622F-4906-81C7-6F7845C9F27A}"/>
              </a:ext>
            </a:extLst>
          </p:cNvPr>
          <p:cNvSpPr/>
          <p:nvPr/>
        </p:nvSpPr>
        <p:spPr>
          <a:xfrm>
            <a:off x="6022638" y="4643983"/>
            <a:ext cx="419100" cy="409057"/>
          </a:xfrm>
          <a:prstGeom prst="star7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grpSp>
        <p:nvGrpSpPr>
          <p:cNvPr id="75" name="Группа 74">
            <a:extLst>
              <a:ext uri="{FF2B5EF4-FFF2-40B4-BE49-F238E27FC236}">
                <a16:creationId xmlns:a16="http://schemas.microsoft.com/office/drawing/2014/main" id="{303A0EA3-5F30-447C-A251-C51ADF3C4075}"/>
              </a:ext>
            </a:extLst>
          </p:cNvPr>
          <p:cNvGrpSpPr/>
          <p:nvPr/>
        </p:nvGrpSpPr>
        <p:grpSpPr>
          <a:xfrm>
            <a:off x="3233057" y="4643982"/>
            <a:ext cx="419100" cy="409057"/>
            <a:chOff x="2354580" y="2080260"/>
            <a:chExt cx="609600" cy="579110"/>
          </a:xfrm>
        </p:grpSpPr>
        <p:sp>
          <p:nvSpPr>
            <p:cNvPr id="76" name="Звезда: 7 точек 75">
              <a:extLst>
                <a:ext uri="{FF2B5EF4-FFF2-40B4-BE49-F238E27FC236}">
                  <a16:creationId xmlns:a16="http://schemas.microsoft.com/office/drawing/2014/main" id="{4FB70F2B-ACF7-4FFD-86E1-D9413DCE0DD5}"/>
                </a:ext>
              </a:extLst>
            </p:cNvPr>
            <p:cNvSpPr/>
            <p:nvPr/>
          </p:nvSpPr>
          <p:spPr>
            <a:xfrm>
              <a:off x="2354580" y="2080260"/>
              <a:ext cx="609600" cy="579110"/>
            </a:xfrm>
            <a:prstGeom prst="star7">
              <a:avLst/>
            </a:prstGeom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pic>
          <p:nvPicPr>
            <p:cNvPr id="77" name="Рисунок 76" descr="Галочка">
              <a:extLst>
                <a:ext uri="{FF2B5EF4-FFF2-40B4-BE49-F238E27FC236}">
                  <a16:creationId xmlns:a16="http://schemas.microsoft.com/office/drawing/2014/main" id="{0FF8E57F-5761-47F7-B235-A9D483EF9E03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506153" y="2268565"/>
              <a:ext cx="306453" cy="306453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79924344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2.96296E-6 L 0.00191 -0.44652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7" y="-2233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3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3.33333E-6 L 0.00105 -0.07639 " pathEditMode="relative" rAng="0" ptsTypes="AA">
                                      <p:cBhvr>
                                        <p:cTn id="47" dur="2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2" y="-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8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87 -0.00115 L -0.00018 -0.17546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" y="-872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44" grpId="0" animBg="1"/>
      <p:bldP spid="54" grpId="0" animBg="1"/>
      <p:bldP spid="55" grpId="0" animBg="1"/>
      <p:bldP spid="55" grpId="1" animBg="1"/>
      <p:bldP spid="56" grpId="0" animBg="1"/>
      <p:bldP spid="73" grpId="0" animBg="1"/>
      <p:bldP spid="73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1D9EF9-A543-4E4B-8A5E-44C6881F3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Сравним данные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F5CAA7-9538-44E0-83D1-56670046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65F-DF47-4D14-8EB5-57426DE3569F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C2C319-CFB4-4B78-8989-C0ADADC59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3490D8-295D-4A0C-9102-182E9229A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3</a:t>
            </a:fld>
            <a:endParaRPr lang="ru-RU"/>
          </a:p>
        </p:txBody>
      </p:sp>
      <p:graphicFrame>
        <p:nvGraphicFramePr>
          <p:cNvPr id="7" name="Объект 10">
            <a:extLst>
              <a:ext uri="{FF2B5EF4-FFF2-40B4-BE49-F238E27FC236}">
                <a16:creationId xmlns:a16="http://schemas.microsoft.com/office/drawing/2014/main" id="{53E380B5-5D7A-4C46-B398-FFC6E1359D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1113840"/>
              </p:ext>
            </p:extLst>
          </p:nvPr>
        </p:nvGraphicFramePr>
        <p:xfrm>
          <a:off x="457200" y="1380919"/>
          <a:ext cx="8229600" cy="401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Объект 2">
            <a:extLst>
              <a:ext uri="{FF2B5EF4-FFF2-40B4-BE49-F238E27FC236}">
                <a16:creationId xmlns:a16="http://schemas.microsoft.com/office/drawing/2014/main" id="{17289354-37E6-4ACD-AEFD-F9DC51EFB146}"/>
              </a:ext>
            </a:extLst>
          </p:cNvPr>
          <p:cNvSpPr txBox="1">
            <a:spLocks/>
          </p:cNvSpPr>
          <p:nvPr/>
        </p:nvSpPr>
        <p:spPr>
          <a:xfrm>
            <a:off x="457200" y="5437414"/>
            <a:ext cx="8229600" cy="8396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800" i="1" dirty="0"/>
              <a:t>Можно ли сказать, что в Египте и Китае численность городского населения одинакова? Можно ли по данной диаграмме сравнить численности городского населения этих стран? </a:t>
            </a:r>
          </a:p>
        </p:txBody>
      </p:sp>
      <p:pic>
        <p:nvPicPr>
          <p:cNvPr id="9" name="Picture 6" descr="http://sites-25.ru/balet/images/c12_ques.png">
            <a:extLst>
              <a:ext uri="{FF2B5EF4-FFF2-40B4-BE49-F238E27FC236}">
                <a16:creationId xmlns:a16="http://schemas.microsoft.com/office/drawing/2014/main" id="{3305C65E-DC85-48C9-A1B9-E79EFBB26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150" y="5332964"/>
            <a:ext cx="698419" cy="655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1" name="Прямая соединительная линия 10">
            <a:extLst>
              <a:ext uri="{FF2B5EF4-FFF2-40B4-BE49-F238E27FC236}">
                <a16:creationId xmlns:a16="http://schemas.microsoft.com/office/drawing/2014/main" id="{CC5E79F5-35DA-476F-97D5-5C5984EA03AA}"/>
              </a:ext>
            </a:extLst>
          </p:cNvPr>
          <p:cNvCxnSpPr>
            <a:cxnSpLocks/>
          </p:cNvCxnSpPr>
          <p:nvPr/>
        </p:nvCxnSpPr>
        <p:spPr>
          <a:xfrm>
            <a:off x="1174459" y="5041784"/>
            <a:ext cx="7340367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0C7E408D-6CCF-4DC8-993B-D7BC5C82A285}"/>
              </a:ext>
            </a:extLst>
          </p:cNvPr>
          <p:cNvSpPr/>
          <p:nvPr/>
        </p:nvSpPr>
        <p:spPr>
          <a:xfrm>
            <a:off x="1174459" y="3422841"/>
            <a:ext cx="1677797" cy="34597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% равны…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25080FE1-FC3C-41B4-9B05-6313BCB7967D}"/>
              </a:ext>
            </a:extLst>
          </p:cNvPr>
          <p:cNvSpPr/>
          <p:nvPr/>
        </p:nvSpPr>
        <p:spPr>
          <a:xfrm>
            <a:off x="5075340" y="3429000"/>
            <a:ext cx="3439486" cy="34597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… но население Китая больше</a:t>
            </a:r>
          </a:p>
        </p:txBody>
      </p:sp>
    </p:spTree>
    <p:extLst>
      <p:ext uri="{BB962C8B-B14F-4D97-AF65-F5344CB8AC3E}">
        <p14:creationId xmlns:p14="http://schemas.microsoft.com/office/powerpoint/2010/main" val="331571249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4.81481E-6 L -1.11111E-6 -0.1847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923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1D9EF9-A543-4E4B-8A5E-44C6881F3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Сравним данные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5F5CAA7-9538-44E0-83D1-56670046C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65F-DF47-4D14-8EB5-57426DE3569F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DC2C319-CFB4-4B78-8989-C0ADADC59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D3490D8-295D-4A0C-9102-182E9229A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4</a:t>
            </a:fld>
            <a:endParaRPr lang="ru-RU"/>
          </a:p>
        </p:txBody>
      </p:sp>
      <p:graphicFrame>
        <p:nvGraphicFramePr>
          <p:cNvPr id="7" name="Объект 10">
            <a:extLst>
              <a:ext uri="{FF2B5EF4-FFF2-40B4-BE49-F238E27FC236}">
                <a16:creationId xmlns:a16="http://schemas.microsoft.com/office/drawing/2014/main" id="{53E380B5-5D7A-4C46-B398-FFC6E1359D15}"/>
              </a:ext>
            </a:extLst>
          </p:cNvPr>
          <p:cNvGraphicFramePr>
            <a:graphicFrameLocks/>
          </p:cNvGraphicFramePr>
          <p:nvPr>
            <p:extLst/>
          </p:nvPr>
        </p:nvGraphicFramePr>
        <p:xfrm>
          <a:off x="457200" y="1380919"/>
          <a:ext cx="8229600" cy="401682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3" name="Объект 2">
            <a:extLst>
              <a:ext uri="{FF2B5EF4-FFF2-40B4-BE49-F238E27FC236}">
                <a16:creationId xmlns:a16="http://schemas.microsoft.com/office/drawing/2014/main" id="{390FAE82-9280-4F97-8E14-E0A2B14521CB}"/>
              </a:ext>
            </a:extLst>
          </p:cNvPr>
          <p:cNvSpPr txBox="1">
            <a:spLocks/>
          </p:cNvSpPr>
          <p:nvPr/>
        </p:nvSpPr>
        <p:spPr>
          <a:xfrm>
            <a:off x="457200" y="5437414"/>
            <a:ext cx="8229600" cy="83960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r>
              <a:rPr lang="ru-RU" sz="1800" dirty="0"/>
              <a:t>Можно ли сравнить численность городского населения:</a:t>
            </a:r>
          </a:p>
          <a:p>
            <a:pPr>
              <a:spcBef>
                <a:spcPts val="0"/>
              </a:spcBef>
            </a:pPr>
            <a:r>
              <a:rPr lang="ru-RU" sz="1800" dirty="0"/>
              <a:t>России и США? </a:t>
            </a:r>
          </a:p>
          <a:p>
            <a:pPr>
              <a:spcBef>
                <a:spcPts val="0"/>
              </a:spcBef>
            </a:pPr>
            <a:r>
              <a:rPr lang="ru-RU" sz="1800" dirty="0"/>
              <a:t>Румынии и Египта?</a:t>
            </a:r>
            <a:endParaRPr lang="ru-RU" sz="1800" i="1" dirty="0"/>
          </a:p>
        </p:txBody>
      </p:sp>
      <p:pic>
        <p:nvPicPr>
          <p:cNvPr id="15" name="Picture 6" descr="http://sites-25.ru/balet/images/c12_ques.png">
            <a:extLst>
              <a:ext uri="{FF2B5EF4-FFF2-40B4-BE49-F238E27FC236}">
                <a16:creationId xmlns:a16="http://schemas.microsoft.com/office/drawing/2014/main" id="{F439C113-A3A9-4BCF-91BB-58538F54BE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150" y="5332964"/>
            <a:ext cx="698419" cy="655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A5569DBC-ECC1-47C1-9E67-4A8C2954DC51}"/>
              </a:ext>
            </a:extLst>
          </p:cNvPr>
          <p:cNvCxnSpPr>
            <a:cxnSpLocks/>
          </p:cNvCxnSpPr>
          <p:nvPr/>
        </p:nvCxnSpPr>
        <p:spPr>
          <a:xfrm>
            <a:off x="1996579" y="5008228"/>
            <a:ext cx="6560191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BC0A4E94-5BAB-4DE3-A3EC-204846D02F6F}"/>
              </a:ext>
            </a:extLst>
          </p:cNvPr>
          <p:cNvSpPr/>
          <p:nvPr/>
        </p:nvSpPr>
        <p:spPr>
          <a:xfrm>
            <a:off x="1921079" y="2397224"/>
            <a:ext cx="2239860" cy="34597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У США выше и %...</a:t>
            </a: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E869C0DE-07C6-4738-BCEC-A0C8730A58C7}"/>
              </a:ext>
            </a:extLst>
          </p:cNvPr>
          <p:cNvSpPr/>
          <p:nvPr/>
        </p:nvSpPr>
        <p:spPr>
          <a:xfrm>
            <a:off x="6616115" y="2395071"/>
            <a:ext cx="1928071" cy="34597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… и население</a:t>
            </a:r>
          </a:p>
        </p:txBody>
      </p:sp>
      <p:cxnSp>
        <p:nvCxnSpPr>
          <p:cNvPr id="20" name="Прямая соединительная линия 19">
            <a:extLst>
              <a:ext uri="{FF2B5EF4-FFF2-40B4-BE49-F238E27FC236}">
                <a16:creationId xmlns:a16="http://schemas.microsoft.com/office/drawing/2014/main" id="{4D18AAAD-E4CA-4A86-8C8D-CD1B53B8DB58}"/>
              </a:ext>
            </a:extLst>
          </p:cNvPr>
          <p:cNvCxnSpPr>
            <a:cxnSpLocks/>
          </p:cNvCxnSpPr>
          <p:nvPr/>
        </p:nvCxnSpPr>
        <p:spPr>
          <a:xfrm>
            <a:off x="1996579" y="5006131"/>
            <a:ext cx="6560191" cy="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2D962FD4-F3BC-478E-B481-28FB61BA2AF0}"/>
              </a:ext>
            </a:extLst>
          </p:cNvPr>
          <p:cNvSpPr/>
          <p:nvPr/>
        </p:nvSpPr>
        <p:spPr>
          <a:xfrm>
            <a:off x="1921077" y="3083024"/>
            <a:ext cx="2508309" cy="34597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У Румынии выше %...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BC9698D4-84B3-45A4-B967-636ABD928BE9}"/>
              </a:ext>
            </a:extLst>
          </p:cNvPr>
          <p:cNvSpPr/>
          <p:nvPr/>
        </p:nvSpPr>
        <p:spPr>
          <a:xfrm>
            <a:off x="5339591" y="3083024"/>
            <a:ext cx="3204595" cy="345976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/>
              <a:t>… а у Египта - население</a:t>
            </a:r>
          </a:p>
        </p:txBody>
      </p:sp>
      <p:sp>
        <p:nvSpPr>
          <p:cNvPr id="23" name="Звезда: 7 точек 22">
            <a:extLst>
              <a:ext uri="{FF2B5EF4-FFF2-40B4-BE49-F238E27FC236}">
                <a16:creationId xmlns:a16="http://schemas.microsoft.com/office/drawing/2014/main" id="{ED1BCA24-FF97-4DF9-B5F3-C466F65FC36C}"/>
              </a:ext>
            </a:extLst>
          </p:cNvPr>
          <p:cNvSpPr/>
          <p:nvPr/>
        </p:nvSpPr>
        <p:spPr>
          <a:xfrm>
            <a:off x="4572000" y="3011648"/>
            <a:ext cx="499144" cy="478172"/>
          </a:xfrm>
          <a:prstGeom prst="star7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075012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4.07407E-6 L -3.33333E-6 -0.33032 " pathEditMode="relative" rAng="0" ptsTypes="AA">
                                      <p:cBhvr>
                                        <p:cTn id="27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52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11111E-6 L -3.33333E-6 -0.22986 " pathEditMode="relative" rAng="0" ptsTypes="AA">
                                      <p:cBhvr>
                                        <p:cTn id="4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2500"/>
                            </p:stCondLst>
                            <p:childTnLst>
                              <p:par>
                                <p:cTn id="5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30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3500"/>
                            </p:stCondLst>
                            <p:childTnLst>
                              <p:par>
                                <p:cTn id="5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19" grpId="0" animBg="1"/>
      <p:bldP spid="21" grpId="0" animBg="1"/>
      <p:bldP spid="22" grpId="0" animBg="1"/>
      <p:bldP spid="2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34955D-3B22-4B64-A596-C9E36297C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Построим диаграмму</a:t>
            </a:r>
          </a:p>
        </p:txBody>
      </p:sp>
      <p:graphicFrame>
        <p:nvGraphicFramePr>
          <p:cNvPr id="10" name="Объект 9">
            <a:extLst>
              <a:ext uri="{FF2B5EF4-FFF2-40B4-BE49-F238E27FC236}">
                <a16:creationId xmlns:a16="http://schemas.microsoft.com/office/drawing/2014/main" id="{34ED72A9-9630-4AEC-BB39-3847BA1FC6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366337"/>
              </p:ext>
            </p:extLst>
          </p:nvPr>
        </p:nvGraphicFramePr>
        <p:xfrm>
          <a:off x="457200" y="2498725"/>
          <a:ext cx="8229600" cy="3627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Дата 3">
            <a:extLst>
              <a:ext uri="{FF2B5EF4-FFF2-40B4-BE49-F238E27FC236}">
                <a16:creationId xmlns:a16="http://schemas.microsoft.com/office/drawing/2014/main" id="{07EC7D1B-0DBB-41D0-A0B2-7178F4AEA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65F-DF47-4D14-8EB5-57426DE3569F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204E03-B073-4C2A-BF63-744A8EEB7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916D312-40CF-4553-B468-79458537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5</a:t>
            </a:fld>
            <a:endParaRPr lang="ru-RU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2EB121A7-FD5F-4CBD-8142-2060F251CC7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225" y="1237457"/>
            <a:ext cx="8406575" cy="1031716"/>
          </a:xfrm>
          <a:prstGeom prst="rect">
            <a:avLst/>
          </a:prstGeom>
        </p:spPr>
      </p:pic>
      <p:sp>
        <p:nvSpPr>
          <p:cNvPr id="11" name="Облачко с текстом: прямоугольное 10">
            <a:extLst>
              <a:ext uri="{FF2B5EF4-FFF2-40B4-BE49-F238E27FC236}">
                <a16:creationId xmlns:a16="http://schemas.microsoft.com/office/drawing/2014/main" id="{12CDAD44-807D-4C17-8FCE-7AAC604F6575}"/>
              </a:ext>
            </a:extLst>
          </p:cNvPr>
          <p:cNvSpPr/>
          <p:nvPr/>
        </p:nvSpPr>
        <p:spPr>
          <a:xfrm>
            <a:off x="7670979" y="2220829"/>
            <a:ext cx="1424539" cy="563689"/>
          </a:xfrm>
          <a:prstGeom prst="wedgeRectCallout">
            <a:avLst>
              <a:gd name="adj1" fmla="val -1803"/>
              <a:gd name="adj2" fmla="val -83473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Максимум</a:t>
            </a:r>
            <a:br>
              <a:rPr lang="ru-RU" dirty="0"/>
            </a:br>
            <a:r>
              <a:rPr lang="ru-RU" dirty="0"/>
              <a:t>991</a:t>
            </a:r>
          </a:p>
        </p:txBody>
      </p:sp>
      <p:sp>
        <p:nvSpPr>
          <p:cNvPr id="12" name="Облачко с текстом: прямоугольное 11">
            <a:extLst>
              <a:ext uri="{FF2B5EF4-FFF2-40B4-BE49-F238E27FC236}">
                <a16:creationId xmlns:a16="http://schemas.microsoft.com/office/drawing/2014/main" id="{A4FE5698-DBAC-4DA4-BCA3-8CC87C2DCEDD}"/>
              </a:ext>
            </a:extLst>
          </p:cNvPr>
          <p:cNvSpPr/>
          <p:nvPr/>
        </p:nvSpPr>
        <p:spPr>
          <a:xfrm>
            <a:off x="280225" y="2194866"/>
            <a:ext cx="3444752" cy="371182"/>
          </a:xfrm>
          <a:prstGeom prst="wedgeRectCallout">
            <a:avLst>
              <a:gd name="adj1" fmla="val -34792"/>
              <a:gd name="adj2" fmla="val 121002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Кратно 100 и больше 991</a:t>
            </a: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0826A30B-6961-48FE-B86C-E8408FC5F6C2}"/>
              </a:ext>
            </a:extLst>
          </p:cNvPr>
          <p:cNvGrpSpPr/>
          <p:nvPr/>
        </p:nvGrpSpPr>
        <p:grpSpPr>
          <a:xfrm>
            <a:off x="1405287" y="4291953"/>
            <a:ext cx="6402408" cy="1328590"/>
            <a:chOff x="2036933" y="4291953"/>
            <a:chExt cx="2763071" cy="838899"/>
          </a:xfrm>
        </p:grpSpPr>
        <p:sp>
          <p:nvSpPr>
            <p:cNvPr id="15" name="Свиток: горизонтальный 14">
              <a:extLst>
                <a:ext uri="{FF2B5EF4-FFF2-40B4-BE49-F238E27FC236}">
                  <a16:creationId xmlns:a16="http://schemas.microsoft.com/office/drawing/2014/main" id="{3DEFCEB0-8272-40F1-98AB-10FA9EBD0F05}"/>
                </a:ext>
              </a:extLst>
            </p:cNvPr>
            <p:cNvSpPr/>
            <p:nvPr/>
          </p:nvSpPr>
          <p:spPr>
            <a:xfrm>
              <a:off x="2036933" y="4291953"/>
              <a:ext cx="2763071" cy="838899"/>
            </a:xfrm>
            <a:prstGeom prst="horizontalScroll">
              <a:avLst/>
            </a:prstGeom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/>
                <a:t>Столбики кажутся примерно</a:t>
              </a:r>
              <a:br>
                <a:rPr lang="ru-RU" b="1" dirty="0"/>
              </a:br>
              <a:r>
                <a:rPr lang="ru-RU" b="1" dirty="0"/>
                <a:t>одинаковыми – не видна динамика. </a:t>
              </a:r>
              <a:br>
                <a:rPr lang="ru-RU" b="1" dirty="0"/>
              </a:br>
              <a:r>
                <a:rPr lang="ru-RU" b="1" dirty="0"/>
                <a:t>Как это исправить?</a:t>
              </a:r>
            </a:p>
          </p:txBody>
        </p:sp>
        <p:pic>
          <p:nvPicPr>
            <p:cNvPr id="16" name="Рисунок 15" descr="Help">
              <a:extLst>
                <a:ext uri="{FF2B5EF4-FFF2-40B4-BE49-F238E27FC236}">
                  <a16:creationId xmlns:a16="http://schemas.microsoft.com/office/drawing/2014/main" id="{136B2D27-A997-46F1-A047-2635008AD9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110227" y="4520676"/>
              <a:ext cx="276331" cy="393609"/>
            </a:xfrm>
            <a:prstGeom prst="rect">
              <a:avLst/>
            </a:prstGeom>
          </p:spPr>
        </p:pic>
      </p:grpSp>
      <p:pic>
        <p:nvPicPr>
          <p:cNvPr id="18" name="Рисунок 17" descr="Стрелка: изгиб по часовой стрелке">
            <a:extLst>
              <a:ext uri="{FF2B5EF4-FFF2-40B4-BE49-F238E27FC236}">
                <a16:creationId xmlns:a16="http://schemas.microsoft.com/office/drawing/2014/main" id="{520FF7DC-C2AB-4A9F-B8AD-D7FBFF3383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5017759">
            <a:off x="4580643" y="125528"/>
            <a:ext cx="1302831" cy="6733121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1288F47-EDAD-4792-B7D0-076415113C77}"/>
              </a:ext>
            </a:extLst>
          </p:cNvPr>
          <p:cNvSpPr/>
          <p:nvPr/>
        </p:nvSpPr>
        <p:spPr>
          <a:xfrm>
            <a:off x="4819048" y="3786333"/>
            <a:ext cx="2800952" cy="2577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Прирост на 19,8%</a:t>
            </a:r>
          </a:p>
        </p:txBody>
      </p:sp>
    </p:spTree>
    <p:extLst>
      <p:ext uri="{BB962C8B-B14F-4D97-AF65-F5344CB8AC3E}">
        <p14:creationId xmlns:p14="http://schemas.microsoft.com/office/powerpoint/2010/main" val="1469437679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0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0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0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000"/>
                            </p:stCondLst>
                            <p:childTnLst>
                              <p:par>
                                <p:cTn id="3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0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3500"/>
                            </p:stCondLst>
                            <p:childTnLst>
                              <p:par>
                                <p:cTn id="4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0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10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 uiExpand="1">
        <p:bldSub>
          <a:bldChart bld="seriesEl"/>
        </p:bldSub>
      </p:bldGraphic>
      <p:bldP spid="11" grpId="0" animBg="1"/>
      <p:bldP spid="12" grpId="0" animBg="1"/>
      <p:bldP spid="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17A2DF0-3125-4E1E-97C6-48C58A9370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Построим иначе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5E96701-D085-4473-AF98-2F2C2218C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65F-DF47-4D14-8EB5-57426DE3569F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3D91D0-F7CD-4665-AF3E-7260A1F00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4FC823-9201-443C-B458-9249BF1BA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6</a:t>
            </a:fld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4C626BE1-D25E-46FC-8281-66C9AE5DE074}"/>
              </a:ext>
            </a:extLst>
          </p:cNvPr>
          <p:cNvSpPr/>
          <p:nvPr/>
        </p:nvSpPr>
        <p:spPr>
          <a:xfrm>
            <a:off x="457200" y="1279220"/>
            <a:ext cx="8229600" cy="27683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600" dirty="0"/>
              <a:t>Начнём вертикальную ось не с 0, а с 800</a:t>
            </a:r>
          </a:p>
        </p:txBody>
      </p:sp>
      <p:graphicFrame>
        <p:nvGraphicFramePr>
          <p:cNvPr id="8" name="Объект 9">
            <a:extLst>
              <a:ext uri="{FF2B5EF4-FFF2-40B4-BE49-F238E27FC236}">
                <a16:creationId xmlns:a16="http://schemas.microsoft.com/office/drawing/2014/main" id="{6FF4CCCE-3178-435A-BF64-CC3A1704A6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4382760"/>
              </p:ext>
            </p:extLst>
          </p:nvPr>
        </p:nvGraphicFramePr>
        <p:xfrm>
          <a:off x="457200" y="1992429"/>
          <a:ext cx="8229600" cy="41337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Свиток: горизонтальный 8">
            <a:extLst>
              <a:ext uri="{FF2B5EF4-FFF2-40B4-BE49-F238E27FC236}">
                <a16:creationId xmlns:a16="http://schemas.microsoft.com/office/drawing/2014/main" id="{3667BCDC-7BBA-4631-A96E-F7E51C089DD4}"/>
              </a:ext>
            </a:extLst>
          </p:cNvPr>
          <p:cNvSpPr/>
          <p:nvPr/>
        </p:nvSpPr>
        <p:spPr>
          <a:xfrm>
            <a:off x="1405287" y="4291953"/>
            <a:ext cx="6402408" cy="132859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Снова проблема: теперь рост кажется слишком сильным, кажется, что рост в несколько раз, а не на 20%</a:t>
            </a:r>
          </a:p>
        </p:txBody>
      </p:sp>
      <p:pic>
        <p:nvPicPr>
          <p:cNvPr id="10" name="Рисунок 9" descr="Стрелка: изгиб по часовой стрелке">
            <a:extLst>
              <a:ext uri="{FF2B5EF4-FFF2-40B4-BE49-F238E27FC236}">
                <a16:creationId xmlns:a16="http://schemas.microsoft.com/office/drawing/2014/main" id="{0EA44EBB-5A35-41FF-84AC-F781B5EE34F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5017759">
            <a:off x="4580643" y="125528"/>
            <a:ext cx="1302831" cy="6733121"/>
          </a:xfrm>
          <a:prstGeom prst="rect">
            <a:avLst/>
          </a:prstGeom>
        </p:spPr>
      </p:pic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AE84B403-3CE6-44BB-9BA9-85FF11AB95CC}"/>
              </a:ext>
            </a:extLst>
          </p:cNvPr>
          <p:cNvSpPr/>
          <p:nvPr/>
        </p:nvSpPr>
        <p:spPr>
          <a:xfrm>
            <a:off x="3523770" y="3944874"/>
            <a:ext cx="4828673" cy="257786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… но фактический прирост на 19,8%</a:t>
            </a:r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id="{D16769E7-4D3A-41EB-8122-032A35BEE4E6}"/>
              </a:ext>
            </a:extLst>
          </p:cNvPr>
          <p:cNvSpPr/>
          <p:nvPr/>
        </p:nvSpPr>
        <p:spPr>
          <a:xfrm>
            <a:off x="1231157" y="2549934"/>
            <a:ext cx="5968540" cy="25778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Кажется, что показатель вырос в 5-7 раз…</a:t>
            </a:r>
          </a:p>
        </p:txBody>
      </p:sp>
    </p:spTree>
    <p:extLst>
      <p:ext uri="{BB962C8B-B14F-4D97-AF65-F5344CB8AC3E}">
        <p14:creationId xmlns:p14="http://schemas.microsoft.com/office/powerpoint/2010/main" val="970905365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>
                                            <p:graphicEl>
                                              <a:chart seriesIdx="0" categoryIdx="0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8">
                                            <p:graphicEl>
                                              <a:chart seriesIdx="0" categoryIdx="1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8">
                                            <p:graphicEl>
                                              <a:chart seriesIdx="0" categoryIdx="2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8">
                                            <p:graphicEl>
                                              <a:chart seriesIdx="0" categoryIdx="3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8">
                                            <p:graphicEl>
                                              <a:chart seriesIdx="0" categoryIdx="4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>
                                            <p:graphicEl>
                                              <a:chart seriesIdx="0" categoryIdx="5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8">
                                            <p:graphicEl>
                                              <a:chart seriesIdx="0" categoryIdx="6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8">
                                            <p:graphicEl>
                                              <a:chart seriesIdx="0" categoryIdx="7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">
                                            <p:graphicEl>
                                              <a:chart seriesIdx="0" categoryIdx="8" bldStep="ptIn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 uiExpand="1">
        <p:bldSub>
          <a:bldChart bld="seriesEl"/>
        </p:bldSub>
      </p:bldGraphic>
      <p:bldP spid="9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5B83F0-D514-4145-93DD-FAA79DB7E4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Какой же выход?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3E967ED-72CE-4557-8AE3-645ECEEB3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65F-DF47-4D14-8EB5-57426DE3569F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49518CD-1C99-409E-9A8C-B4A897303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F83546C-C45B-4A5B-934F-AAE7D9921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7</a:t>
            </a:fld>
            <a:endParaRPr lang="ru-RU"/>
          </a:p>
        </p:txBody>
      </p:sp>
      <p:graphicFrame>
        <p:nvGraphicFramePr>
          <p:cNvPr id="7" name="Объект 9">
            <a:extLst>
              <a:ext uri="{FF2B5EF4-FFF2-40B4-BE49-F238E27FC236}">
                <a16:creationId xmlns:a16="http://schemas.microsoft.com/office/drawing/2014/main" id="{9C72641E-E4CE-4A73-BD97-0171CAE9EB5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0427079"/>
              </p:ext>
            </p:extLst>
          </p:nvPr>
        </p:nvGraphicFramePr>
        <p:xfrm>
          <a:off x="457200" y="1241659"/>
          <a:ext cx="8229600" cy="48845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Свиток: горизонтальный 7">
            <a:extLst>
              <a:ext uri="{FF2B5EF4-FFF2-40B4-BE49-F238E27FC236}">
                <a16:creationId xmlns:a16="http://schemas.microsoft.com/office/drawing/2014/main" id="{A18E7486-F8D0-4FCA-8241-5EC0302D48DC}"/>
              </a:ext>
            </a:extLst>
          </p:cNvPr>
          <p:cNvSpPr/>
          <p:nvPr/>
        </p:nvSpPr>
        <p:spPr>
          <a:xfrm>
            <a:off x="1405287" y="4291953"/>
            <a:ext cx="6402408" cy="1328590"/>
          </a:xfrm>
          <a:prstGeom prst="horizontalScroll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Если места много, то увеличиваем диаграмму по высоте, так лучше видны изменения величины…</a:t>
            </a:r>
          </a:p>
        </p:txBody>
      </p:sp>
    </p:spTree>
    <p:extLst>
      <p:ext uri="{BB962C8B-B14F-4D97-AF65-F5344CB8AC3E}">
        <p14:creationId xmlns:p14="http://schemas.microsoft.com/office/powerpoint/2010/main" val="2192650688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AsOne/>
      </p:bldGraphic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C71094-2D27-44A3-81E3-AEC16CCD3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Какой же выход?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1B3CE5D-56A0-4E1E-84A0-8239ED2EE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65F-DF47-4D14-8EB5-57426DE3569F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A31F84-BBC4-4837-9EB6-ABBD0FEA9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A1062AA-769A-494A-A95E-481AEFC216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7" name="Объект 9">
            <a:extLst>
              <a:ext uri="{FF2B5EF4-FFF2-40B4-BE49-F238E27FC236}">
                <a16:creationId xmlns:a16="http://schemas.microsoft.com/office/drawing/2014/main" id="{B2409798-CE01-49C1-8F9E-FA21C200D02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8183560"/>
              </p:ext>
            </p:extLst>
          </p:nvPr>
        </p:nvGraphicFramePr>
        <p:xfrm>
          <a:off x="457200" y="1600201"/>
          <a:ext cx="8229600" cy="163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Свиток: горизонтальный 7">
            <a:extLst>
              <a:ext uri="{FF2B5EF4-FFF2-40B4-BE49-F238E27FC236}">
                <a16:creationId xmlns:a16="http://schemas.microsoft.com/office/drawing/2014/main" id="{B00D776B-59AA-41F3-A7FF-6DCCE6C4DDF8}"/>
              </a:ext>
            </a:extLst>
          </p:cNvPr>
          <p:cNvSpPr/>
          <p:nvPr/>
        </p:nvSpPr>
        <p:spPr>
          <a:xfrm>
            <a:off x="1370796" y="3127754"/>
            <a:ext cx="6402408" cy="992316"/>
          </a:xfrm>
          <a:prstGeom prst="horizontalScroll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/>
              <a:t>… а если наоборот места мало – то сжимаем диаграмму по высоте</a:t>
            </a:r>
          </a:p>
        </p:txBody>
      </p:sp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4F1038EA-BC70-49E5-80F5-B8E18200032C}"/>
              </a:ext>
            </a:extLst>
          </p:cNvPr>
          <p:cNvGrpSpPr/>
          <p:nvPr/>
        </p:nvGrpSpPr>
        <p:grpSpPr>
          <a:xfrm>
            <a:off x="423210" y="4295700"/>
            <a:ext cx="8195611" cy="2028346"/>
            <a:chOff x="423210" y="4295700"/>
            <a:chExt cx="8195611" cy="2028346"/>
          </a:xfrm>
        </p:grpSpPr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AC7E380C-AF22-4780-AD69-88B0757F404A}"/>
                </a:ext>
              </a:extLst>
            </p:cNvPr>
            <p:cNvSpPr/>
            <p:nvPr/>
          </p:nvSpPr>
          <p:spPr>
            <a:xfrm>
              <a:off x="423210" y="4295700"/>
              <a:ext cx="6129990" cy="2028346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i="1" dirty="0"/>
                <a:t>Диаграммы – важный способ представления информации. Диаграммы нагляднее таблиц, но важно правильно ими пользоваться</a:t>
              </a:r>
            </a:p>
          </p:txBody>
        </p:sp>
        <p:pic>
          <p:nvPicPr>
            <p:cNvPr id="12" name="Рисунок 11" descr="Изображение выглядит как LEGO, игрушка&#10;&#10;Описание создано автоматически">
              <a:extLst>
                <a:ext uri="{FF2B5EF4-FFF2-40B4-BE49-F238E27FC236}">
                  <a16:creationId xmlns:a16="http://schemas.microsoft.com/office/drawing/2014/main" id="{76CE9D6E-8BAE-4900-9A50-B9C217B95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553200" y="4295700"/>
              <a:ext cx="2065621" cy="20283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709795831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AsOne/>
      </p:bldGraphic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4FBBE9-898F-4A1E-94FE-06916A332F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Промежуточные оси</a:t>
            </a:r>
          </a:p>
        </p:txBody>
      </p:sp>
      <p:sp>
        <p:nvSpPr>
          <p:cNvPr id="7" name="Текст 6">
            <a:extLst>
              <a:ext uri="{FF2B5EF4-FFF2-40B4-BE49-F238E27FC236}">
                <a16:creationId xmlns:a16="http://schemas.microsoft.com/office/drawing/2014/main" id="{50E42F60-4848-4F6F-AAA2-1E162FF920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1800" b="0" dirty="0"/>
              <a:t>Нужны, если нужно примерно оценить данные без таблицы</a:t>
            </a:r>
          </a:p>
        </p:txBody>
      </p:sp>
      <p:sp>
        <p:nvSpPr>
          <p:cNvPr id="9" name="Текст 8">
            <a:extLst>
              <a:ext uri="{FF2B5EF4-FFF2-40B4-BE49-F238E27FC236}">
                <a16:creationId xmlns:a16="http://schemas.microsoft.com/office/drawing/2014/main" id="{4C8C66D0-358C-4355-90D9-144D5A83CB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ru-RU" sz="1800" b="0" dirty="0"/>
              <a:t>Не нужны, если есть таблица</a:t>
            </a:r>
            <a:br>
              <a:rPr lang="ru-RU" sz="1800" b="0" dirty="0"/>
            </a:br>
            <a:r>
              <a:rPr lang="ru-RU" sz="1800" b="0" dirty="0"/>
              <a:t>с точными данными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F0510C9-F9BC-4E90-A847-ACC5412DBA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1C65F-DF47-4D14-8EB5-57426DE3569F}" type="datetime1">
              <a:rPr lang="ru-RU" smtClean="0"/>
              <a:t>22.02.2019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91769D1-532B-4B3A-88FF-731ED55AD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http://ptlab.mccme.ru</a:t>
            </a: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2020D6-319C-4001-926D-D21B90575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9</a:t>
            </a:fld>
            <a:endParaRPr lang="ru-RU"/>
          </a:p>
        </p:txBody>
      </p:sp>
      <p:graphicFrame>
        <p:nvGraphicFramePr>
          <p:cNvPr id="11" name="Объект 9">
            <a:extLst>
              <a:ext uri="{FF2B5EF4-FFF2-40B4-BE49-F238E27FC236}">
                <a16:creationId xmlns:a16="http://schemas.microsoft.com/office/drawing/2014/main" id="{1E346D39-4229-4CDF-87EA-9181BA39D0EC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714651061"/>
              </p:ext>
            </p:extLst>
          </p:nvPr>
        </p:nvGraphicFramePr>
        <p:xfrm>
          <a:off x="457200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Объект 9">
            <a:extLst>
              <a:ext uri="{FF2B5EF4-FFF2-40B4-BE49-F238E27FC236}">
                <a16:creationId xmlns:a16="http://schemas.microsoft.com/office/drawing/2014/main" id="{C9137C44-315D-4C5D-818F-BA53F609B7E3}"/>
              </a:ext>
            </a:extLst>
          </p:cNvPr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441464110"/>
              </p:ext>
            </p:extLst>
          </p:nvPr>
        </p:nvGraphicFramePr>
        <p:xfrm>
          <a:off x="4645025" y="2174875"/>
          <a:ext cx="4040188" cy="3951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44407244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 animBg="1"/>
      <p:bldP spid="9" grpId="0" uiExpand="1" build="p" animBg="1"/>
      <p:bldGraphic spid="11" grpId="0" uiExpand="1">
        <p:bldAsOne/>
      </p:bldGraphic>
      <p:bldGraphic spid="12" grpId="0" uiExpand="1">
        <p:bldAsOne/>
      </p:bldGraphic>
    </p:bldLst>
  </p:timing>
</p:sld>
</file>

<file path=ppt/theme/theme1.xml><?xml version="1.0" encoding="utf-8"?>
<a:theme xmlns:a="http://schemas.openxmlformats.org/drawingml/2006/main" name="Тема ТВИМС">
  <a:themeElements>
    <a:clrScheme name="Вероятность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244061"/>
      </a:accent1>
      <a:accent2>
        <a:srgbClr val="974806"/>
      </a:accent2>
      <a:accent3>
        <a:srgbClr val="366092"/>
      </a:accent3>
      <a:accent4>
        <a:srgbClr val="E36C09"/>
      </a:accent4>
      <a:accent5>
        <a:srgbClr val="4F81BD"/>
      </a:accent5>
      <a:accent6>
        <a:srgbClr val="F79646"/>
      </a:accent6>
      <a:hlink>
        <a:srgbClr val="E36C09"/>
      </a:hlink>
      <a:folHlink>
        <a:srgbClr val="F79646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Тема ТВИМС" id="{D9A8C9EF-DE5C-479B-87E1-C1F58C1B197E}" vid="{BF650FBF-E108-4F84-93DB-C63623FFBB3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 ТВИМС</Template>
  <TotalTime>226</TotalTime>
  <Words>601</Words>
  <Application>Microsoft Office PowerPoint</Application>
  <PresentationFormat>Экран (4:3)</PresentationFormat>
  <Paragraphs>95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Verdana</vt:lpstr>
      <vt:lpstr>Тема ТВИМС</vt:lpstr>
      <vt:lpstr>Столбиковые диаграммы</vt:lpstr>
      <vt:lpstr>Прочитаем диаграмму</vt:lpstr>
      <vt:lpstr>Сравним данные</vt:lpstr>
      <vt:lpstr>Сравним данные</vt:lpstr>
      <vt:lpstr>Построим диаграмму</vt:lpstr>
      <vt:lpstr>Построим иначе</vt:lpstr>
      <vt:lpstr>Какой же выход?</vt:lpstr>
      <vt:lpstr>Какой же выход?</vt:lpstr>
      <vt:lpstr>Промежуточные оси</vt:lpstr>
      <vt:lpstr>Сделаем выводы</vt:lpstr>
      <vt:lpstr>Сравним диаграммы</vt:lpstr>
      <vt:lpstr>Спасибо за урок!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Столбиковые диаграммы</dc:title>
  <dc:creator>Вячеслав Смольняков</dc:creator>
  <cp:lastModifiedBy>Вячеслав Смольняков</cp:lastModifiedBy>
  <cp:revision>30</cp:revision>
  <dcterms:created xsi:type="dcterms:W3CDTF">2019-02-20T18:21:13Z</dcterms:created>
  <dcterms:modified xsi:type="dcterms:W3CDTF">2019-02-22T22:15:09Z</dcterms:modified>
</cp:coreProperties>
</file>