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8" r:id="rId7"/>
    <p:sldId id="260" r:id="rId8"/>
    <p:sldId id="271" r:id="rId9"/>
    <p:sldId id="272" r:id="rId10"/>
    <p:sldId id="274" r:id="rId11"/>
    <p:sldId id="266" r:id="rId12"/>
    <p:sldId id="265" r:id="rId13"/>
    <p:sldId id="275" r:id="rId14"/>
    <p:sldId id="276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2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2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Вся</a:t>
            </a:r>
            <a:r>
              <a:rPr lang="ru-RU" sz="2400" baseline="0" dirty="0">
                <a:solidFill>
                  <a:schemeClr val="tx1"/>
                </a:solidFill>
              </a:rPr>
              <a:t> пицца – 360 рублей</a:t>
            </a:r>
            <a:endParaRPr lang="ru-RU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Взнос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71-4675-8197-E5AD66499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1-4675-8197-E5AD664999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471-4675-8197-E5AD664999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1-4675-8197-E5AD664999F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1-4675-8197-E5AD664999F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1-4675-8197-E5AD664999F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71-4675-8197-E5AD664999F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1-4675-8197-E5AD66499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Ваня</c:v>
                </c:pt>
                <c:pt idx="1">
                  <c:v>Петя</c:v>
                </c:pt>
                <c:pt idx="2">
                  <c:v>Коля</c:v>
                </c:pt>
                <c:pt idx="3">
                  <c:v>Саша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1-4675-8197-E5AD66499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66FF"/>
                </a:solidFill>
              </a:rPr>
              <a:t>Численность населения УрФО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0066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41-40FC-B423-1B3E2F9553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41-40FC-B423-1B3E2F9553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41-40FC-B423-1B3E2F9553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41-40FC-B423-1B3E2F9553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41-40FC-B423-1B3E2F9553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41-40FC-B423-1B3E2F955323}"/>
              </c:ext>
            </c:extLst>
          </c:dPt>
          <c:dLbls>
            <c:dLbl>
              <c:idx val="0"/>
              <c:layout>
                <c:manualLayout>
                  <c:x val="7.7122328649395583E-2"/>
                  <c:y val="9.18228679812129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41-40FC-B423-1B3E2F955323}"/>
                </c:ext>
              </c:extLst>
            </c:dLbl>
            <c:dLbl>
              <c:idx val="1"/>
              <c:layout>
                <c:manualLayout>
                  <c:x val="0.15505852916244062"/>
                  <c:y val="-2.6227379485658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1-40FC-B423-1B3E2F955323}"/>
                </c:ext>
              </c:extLst>
            </c:dLbl>
            <c:dLbl>
              <c:idx val="2"/>
              <c:layout>
                <c:manualLayout>
                  <c:x val="-3.0874434079306678E-2"/>
                  <c:y val="8.162992781133665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41-40FC-B423-1B3E2F955323}"/>
                </c:ext>
              </c:extLst>
            </c:dLbl>
            <c:dLbl>
              <c:idx val="3"/>
              <c:layout>
                <c:manualLayout>
                  <c:x val="-6.9694690705921616E-2"/>
                  <c:y val="-3.89641739512945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41-40FC-B423-1B3E2F955323}"/>
                </c:ext>
              </c:extLst>
            </c:dLbl>
            <c:dLbl>
              <c:idx val="4"/>
              <c:layout>
                <c:manualLayout>
                  <c:x val="-0.22286914879152067"/>
                  <c:y val="4.86063485177063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41-40FC-B423-1B3E2F955323}"/>
                </c:ext>
              </c:extLst>
            </c:dLbl>
            <c:dLbl>
              <c:idx val="5"/>
              <c:layout>
                <c:manualLayout>
                  <c:x val="3.3339795731824343E-2"/>
                  <c:y val="-9.54552623040069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41-40FC-B423-1B3E2F9553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Лист2!$A$2:$A$7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Югра</c:v>
                </c:pt>
                <c:pt idx="4">
                  <c:v>Челябинская область</c:v>
                </c:pt>
                <c:pt idx="5">
                  <c:v>Ямало-Ненецкий АО</c:v>
                </c:pt>
              </c:strCache>
            </c:strRef>
          </c:cat>
          <c:val>
            <c:numRef>
              <c:f>Лист2!$G$2:$G$7</c:f>
              <c:numCache>
                <c:formatCode>#,##0</c:formatCode>
                <c:ptCount val="6"/>
                <c:pt idx="0">
                  <c:v>753002</c:v>
                </c:pt>
                <c:pt idx="1">
                  <c:v>4222695</c:v>
                </c:pt>
                <c:pt idx="2">
                  <c:v>1615454</c:v>
                </c:pt>
                <c:pt idx="3">
                  <c:v>1759386</c:v>
                </c:pt>
                <c:pt idx="4">
                  <c:v>3395798</c:v>
                </c:pt>
                <c:pt idx="5">
                  <c:v>515960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41-40FC-B423-1B3E2F955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диеты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4-4189-A022-72503E63C2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4-4189-A022-72503E63C2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4-4189-A022-72503E63C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1628</c:v>
                </c:pt>
                <c:pt idx="1">
                  <c:v>811</c:v>
                </c:pt>
                <c:pt idx="2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C-466D-86E3-691BF81D5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CC-4264-BCCE-E7E7BA8C7A8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0-4467-9A5D-9024E0109C1E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F0-4467-9A5D-9024E0109C1E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C-4264-BCCE-E7E7BA8C7A80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C-4264-BCCE-E7E7BA8C7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F-4804-81B4-11490C516F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F-4804-81B4-11490C516F1C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F-4804-81B4-11490C516F1C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2F-4804-81B4-11490C516F1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2F-4804-81B4-11490C516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A2-4803-BC7B-CFA6C3148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A2-4803-BC7B-CFA6C314883F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A2-4803-BC7B-CFA6C314883F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A2-4803-BC7B-CFA6C3148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ВВП России в 2016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5BE-4BF3-A081-BF7ACD6582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39-427A-BAB8-B5BEECA90B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39-427A-BAB8-B5BEECA90B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E-4BF3-A081-BF7ACD6582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39-427A-BAB8-B5BEECA90B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BE-4BF3-A081-BF7ACD6582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39-427A-BAB8-B5BEECA90B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5BE-4BF3-A081-BF7ACD6582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939-427A-BAB8-B5BEECA90B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939-427A-BAB8-B5BEECA90BC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939-427A-BAB8-B5BEECA90BC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BE-4BF3-A081-BF7ACD65821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939-427A-BAB8-B5BEECA90BC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939-427A-BAB8-B5BEECA90BC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939-427A-BAB8-B5BEECA90BC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939-427A-BAB8-B5BEECA90B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5BE-4BF3-A081-BF7ACD65821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BE-4BF3-A081-BF7ACD65821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BE-4BF3-A081-BF7ACD65821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5BE-4BF3-A081-BF7ACD65821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5BE-4BF3-A081-BF7ACD658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6"/>
                <c:pt idx="0">
                  <c:v>Гостиницы и рестораны</c:v>
                </c:pt>
                <c:pt idx="1">
                  <c:v>Госуправление</c:v>
                </c:pt>
                <c:pt idx="2">
                  <c:v>Добыча полезных ископаемых</c:v>
                </c:pt>
                <c:pt idx="3">
                  <c:v>Домашние хозяйства</c:v>
                </c:pt>
                <c:pt idx="4">
                  <c:v>Здравоохранение</c:v>
                </c:pt>
                <c:pt idx="5">
                  <c:v>Коммунальные услуги</c:v>
                </c:pt>
                <c:pt idx="6">
                  <c:v>Обрабатывающие производства</c:v>
                </c:pt>
                <c:pt idx="7">
                  <c:v>Образование</c:v>
                </c:pt>
                <c:pt idx="8">
                  <c:v>Операции с недвижимостью</c:v>
                </c:pt>
                <c:pt idx="9">
                  <c:v>Торговля</c:v>
                </c:pt>
                <c:pt idx="10">
                  <c:v>Энергетика</c:v>
                </c:pt>
                <c:pt idx="11">
                  <c:v>Рыболовство</c:v>
                </c:pt>
                <c:pt idx="12">
                  <c:v>Сельское хозяйство</c:v>
                </c:pt>
                <c:pt idx="13">
                  <c:v>Строительство</c:v>
                </c:pt>
                <c:pt idx="14">
                  <c:v>Транспорт и связь</c:v>
                </c:pt>
                <c:pt idx="15">
                  <c:v>Финансовая деятельность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0.9</c:v>
                </c:pt>
                <c:pt idx="1">
                  <c:v>8.1999999999999993</c:v>
                </c:pt>
                <c:pt idx="2">
                  <c:v>9.6</c:v>
                </c:pt>
                <c:pt idx="3">
                  <c:v>0.7</c:v>
                </c:pt>
                <c:pt idx="4">
                  <c:v>4.2</c:v>
                </c:pt>
                <c:pt idx="5">
                  <c:v>1.7</c:v>
                </c:pt>
                <c:pt idx="6">
                  <c:v>13.7</c:v>
                </c:pt>
                <c:pt idx="7">
                  <c:v>2.6</c:v>
                </c:pt>
                <c:pt idx="8">
                  <c:v>17.3</c:v>
                </c:pt>
                <c:pt idx="9">
                  <c:v>15.8</c:v>
                </c:pt>
                <c:pt idx="10">
                  <c:v>2.9</c:v>
                </c:pt>
                <c:pt idx="11">
                  <c:v>0.3</c:v>
                </c:pt>
                <c:pt idx="12">
                  <c:v>4.4000000000000004</c:v>
                </c:pt>
                <c:pt idx="13">
                  <c:v>5.2</c:v>
                </c:pt>
                <c:pt idx="14">
                  <c:v>7.67</c:v>
                </c:pt>
                <c:pt idx="1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E-4BF3-A081-BF7ACD658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60493827160492"/>
          <c:y val="7.9000645829406912E-2"/>
          <c:w val="0.32166659638952638"/>
          <c:h val="0.80157924401944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ВВП России в 2016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Гостиницы и рестораны</c:v>
                </c:pt>
                <c:pt idx="1">
                  <c:v>Госуправление</c:v>
                </c:pt>
                <c:pt idx="2">
                  <c:v>Добыча полезных ископаемых</c:v>
                </c:pt>
                <c:pt idx="3">
                  <c:v>Домашние хозяйства</c:v>
                </c:pt>
                <c:pt idx="4">
                  <c:v>Здравоохранение</c:v>
                </c:pt>
                <c:pt idx="5">
                  <c:v>Коммунальные услуги</c:v>
                </c:pt>
                <c:pt idx="6">
                  <c:v>Обрабатывающие производства</c:v>
                </c:pt>
                <c:pt idx="7">
                  <c:v>Образование</c:v>
                </c:pt>
                <c:pt idx="8">
                  <c:v>Операции с недвижимостью</c:v>
                </c:pt>
                <c:pt idx="9">
                  <c:v>Торговля</c:v>
                </c:pt>
                <c:pt idx="10">
                  <c:v>Энергетика</c:v>
                </c:pt>
                <c:pt idx="11">
                  <c:v>Рыболовство</c:v>
                </c:pt>
                <c:pt idx="12">
                  <c:v>Сельское хозяйство</c:v>
                </c:pt>
                <c:pt idx="13">
                  <c:v>Строительство</c:v>
                </c:pt>
                <c:pt idx="14">
                  <c:v>Транспорт и связь</c:v>
                </c:pt>
                <c:pt idx="15">
                  <c:v>Финансовая деятельность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0.9</c:v>
                </c:pt>
                <c:pt idx="1">
                  <c:v>8.1999999999999993</c:v>
                </c:pt>
                <c:pt idx="2">
                  <c:v>9.6</c:v>
                </c:pt>
                <c:pt idx="3">
                  <c:v>0.7</c:v>
                </c:pt>
                <c:pt idx="4">
                  <c:v>4.2</c:v>
                </c:pt>
                <c:pt idx="5">
                  <c:v>1.7</c:v>
                </c:pt>
                <c:pt idx="6">
                  <c:v>13.7</c:v>
                </c:pt>
                <c:pt idx="7">
                  <c:v>2.6</c:v>
                </c:pt>
                <c:pt idx="8">
                  <c:v>17.3</c:v>
                </c:pt>
                <c:pt idx="9">
                  <c:v>15.8</c:v>
                </c:pt>
                <c:pt idx="10">
                  <c:v>2.9</c:v>
                </c:pt>
                <c:pt idx="11">
                  <c:v>0.3</c:v>
                </c:pt>
                <c:pt idx="12">
                  <c:v>4.4000000000000004</c:v>
                </c:pt>
                <c:pt idx="13">
                  <c:v>5.2</c:v>
                </c:pt>
                <c:pt idx="14">
                  <c:v>7.67</c:v>
                </c:pt>
                <c:pt idx="1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6-4621-AB70-89FDF5A2B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322678880"/>
        <c:axId val="322675928"/>
      </c:barChart>
      <c:catAx>
        <c:axId val="3226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75928"/>
        <c:crosses val="autoZero"/>
        <c:auto val="1"/>
        <c:lblAlgn val="ctr"/>
        <c:lblOffset val="100"/>
        <c:noMultiLvlLbl val="0"/>
      </c:catAx>
      <c:valAx>
        <c:axId val="32267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425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выборов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Иван</c:v>
                </c:pt>
                <c:pt idx="1">
                  <c:v>Андрей</c:v>
                </c:pt>
                <c:pt idx="2">
                  <c:v>Николай</c:v>
                </c:pt>
                <c:pt idx="3">
                  <c:v>Фёдор</c:v>
                </c:pt>
                <c:pt idx="4">
                  <c:v>Михаил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672</c:v>
                </c:pt>
                <c:pt idx="1">
                  <c:v>123</c:v>
                </c:pt>
                <c:pt idx="2">
                  <c:v>147</c:v>
                </c:pt>
                <c:pt idx="3">
                  <c:v>219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6-4054-835B-EE755ACD9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553189880"/>
        <c:axId val="553193488"/>
      </c:barChart>
      <c:catAx>
        <c:axId val="55318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193488"/>
        <c:crosses val="autoZero"/>
        <c:auto val="1"/>
        <c:lblAlgn val="ctr"/>
        <c:lblOffset val="100"/>
        <c:noMultiLvlLbl val="0"/>
      </c:catAx>
      <c:valAx>
        <c:axId val="55319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18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425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выборов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6-45AE-B5AE-01413721B0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F6-45AE-B5AE-01413721B0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F6-45AE-B5AE-01413721B0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F6-45AE-B5AE-01413721B0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F6-45AE-B5AE-01413721B03B}"/>
              </c:ext>
            </c:extLst>
          </c:dPt>
          <c:cat>
            <c:strRef>
              <c:f>Лист1!$A$2:$A$6</c:f>
              <c:strCache>
                <c:ptCount val="5"/>
                <c:pt idx="0">
                  <c:v>Иван</c:v>
                </c:pt>
                <c:pt idx="1">
                  <c:v>Андрей</c:v>
                </c:pt>
                <c:pt idx="2">
                  <c:v>Николай</c:v>
                </c:pt>
                <c:pt idx="3">
                  <c:v>Фёдор</c:v>
                </c:pt>
                <c:pt idx="4">
                  <c:v>Михаил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672</c:v>
                </c:pt>
                <c:pt idx="1">
                  <c:v>123</c:v>
                </c:pt>
                <c:pt idx="2">
                  <c:v>147</c:v>
                </c:pt>
                <c:pt idx="3">
                  <c:v>219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0-4AC5-937F-873D8BEA0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425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C860FF-ADF8-4A7E-9CDF-B12E3B061CEC}" type="datetimeFigureOut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C00CA86-A050-42E1-95D2-6ABC683CC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183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394B-0F86-4B59-9B53-F7DD94E0414C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A192-7123-4184-96BE-BF737E281DDF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6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994-0D8D-4340-905B-D13D30CBA58C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D8C4-94DB-41A4-ACF9-BF6721316E15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0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FE16-C956-4748-AB8E-2A703A0FAE39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8026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BF9-3039-4762-A3DF-79BC665839F7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5870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6D24-DE03-4EC9-B228-1F0CFEA70707}" type="datetime1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2631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2B1-CDB6-4F8E-AA93-0CAB5E5B11DC}" type="datetime1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46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69A1-AA6E-4F56-BD12-C1A3D06B6905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6EB-190B-4EE9-BAFE-983C7136B5B2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ED92CDB-162A-4978-9B63-2FECC4E1BA08}" type="datetime1">
              <a:rPr lang="ru-RU" smtClean="0"/>
              <a:pPr/>
              <a:t>14.04.2025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edg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C2AB-38D3-47E5-91B9-08E38FD65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776" y="2407640"/>
            <a:ext cx="9144000" cy="1144268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Круговые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971408429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5B0F2-DBC1-48FA-82BE-C789A959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80976" cy="563879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Круговая диаграмма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F3DE850-BCCD-4616-811C-BFFD485FF393}"/>
              </a:ext>
            </a:extLst>
          </p:cNvPr>
          <p:cNvSpPr/>
          <p:nvPr/>
        </p:nvSpPr>
        <p:spPr>
          <a:xfrm>
            <a:off x="383358" y="686428"/>
            <a:ext cx="11041928" cy="1660922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Столбиковые диаграммы удобны, когда нужно показать, как одна и та же величина меняется со временем ил когда нужно сравнить разные (но сравнимые) величины.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1FB5E-45AD-4E5A-8A52-8AA80F343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54" y="2783899"/>
            <a:ext cx="6208596" cy="3032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7AF023-CFCE-4AF4-B003-65D723097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2" y="2783899"/>
            <a:ext cx="5107265" cy="30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792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C7B40-AFE6-4E9D-A38C-2D8034B4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3"/>
            <a:ext cx="3581400" cy="58604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Сравним типы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973A2FD-3E93-4614-87F2-F00901095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95898"/>
              </p:ext>
            </p:extLst>
          </p:nvPr>
        </p:nvGraphicFramePr>
        <p:xfrm>
          <a:off x="1778000" y="1417639"/>
          <a:ext cx="8699500" cy="411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95033907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92285769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37349770"/>
                    </a:ext>
                  </a:extLst>
                </a:gridCol>
                <a:gridCol w="2174875">
                  <a:extLst>
                    <a:ext uri="{9D8B030D-6E8A-4147-A177-3AD203B41FA5}">
                      <a16:colId xmlns:a16="http://schemas.microsoft.com/office/drawing/2014/main" val="788314159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рядов данных в пределах 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Образуют ли эти объекты целое?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Вывод: тип диаграммы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30753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ru-RU" sz="1800" b="1" dirty="0"/>
                        <a:t>Административные округа Москвы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171249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ru-RU" sz="1800" b="1" dirty="0"/>
                        <a:t>Континенты Земли по 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69168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ru-RU" sz="1600" b="1" dirty="0"/>
                        <a:t>Пять крупнейших рек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0559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Протяжённость линий Петербургского метро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18712"/>
                  </a:ext>
                </a:extLst>
              </a:tr>
            </a:tbl>
          </a:graphicData>
        </a:graphic>
      </p:graphicFrame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id="{D7A7B0D4-6A8E-431F-A5E4-198F6B09C02F}"/>
              </a:ext>
            </a:extLst>
          </p:cNvPr>
          <p:cNvSpPr/>
          <p:nvPr/>
        </p:nvSpPr>
        <p:spPr>
          <a:xfrm>
            <a:off x="1778001" y="5601260"/>
            <a:ext cx="8678877" cy="83889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  Общий вывод: если число рядов невелико (лучше всего от 3 до 8), и </a:t>
            </a:r>
            <a:br>
              <a:rPr lang="ru-RU" sz="1600" dirty="0"/>
            </a:br>
            <a:r>
              <a:rPr lang="ru-RU" sz="1600" dirty="0"/>
              <a:t>  данные образуют целое, то лучше использовать круговую диаграмму</a:t>
            </a:r>
            <a:endParaRPr lang="ru-RU" sz="1400" dirty="0"/>
          </a:p>
        </p:txBody>
      </p:sp>
      <p:pic>
        <p:nvPicPr>
          <p:cNvPr id="14" name="Рисунок 13" descr="Закрыть">
            <a:extLst>
              <a:ext uri="{FF2B5EF4-FFF2-40B4-BE49-F238E27FC236}">
                <a16:creationId xmlns:a16="http://schemas.microsoft.com/office/drawing/2014/main" id="{ED1D4968-4C56-4B62-B09F-ED6D37B3E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0748" y="3981625"/>
            <a:ext cx="606105" cy="606105"/>
          </a:xfrm>
          <a:prstGeom prst="rect">
            <a:avLst/>
          </a:prstGeom>
        </p:spPr>
      </p:pic>
      <p:pic>
        <p:nvPicPr>
          <p:cNvPr id="15" name="Рисунок 14" descr="Закрыть">
            <a:extLst>
              <a:ext uri="{FF2B5EF4-FFF2-40B4-BE49-F238E27FC236}">
                <a16:creationId xmlns:a16="http://schemas.microsoft.com/office/drawing/2014/main" id="{D93571F1-E056-4715-AEA9-63E598C15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448" y="2372337"/>
            <a:ext cx="606105" cy="606105"/>
          </a:xfrm>
          <a:prstGeom prst="rect">
            <a:avLst/>
          </a:prstGeom>
        </p:spPr>
      </p:pic>
      <p:pic>
        <p:nvPicPr>
          <p:cNvPr id="16" name="Рисунок 15" descr="Галочка">
            <a:extLst>
              <a:ext uri="{FF2B5EF4-FFF2-40B4-BE49-F238E27FC236}">
                <a16:creationId xmlns:a16="http://schemas.microsoft.com/office/drawing/2014/main" id="{BC9271EC-FAD6-4144-9C7A-390CD7BE84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5530" y="2347119"/>
            <a:ext cx="631322" cy="631322"/>
          </a:xfrm>
          <a:prstGeom prst="rect">
            <a:avLst/>
          </a:prstGeom>
        </p:spPr>
      </p:pic>
      <p:pic>
        <p:nvPicPr>
          <p:cNvPr id="17" name="Рисунок 16" descr="Галочка">
            <a:extLst>
              <a:ext uri="{FF2B5EF4-FFF2-40B4-BE49-F238E27FC236}">
                <a16:creationId xmlns:a16="http://schemas.microsoft.com/office/drawing/2014/main" id="{F649FB6B-6B4B-426F-A12A-A9814541F1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447" y="3159774"/>
            <a:ext cx="631322" cy="631322"/>
          </a:xfrm>
          <a:prstGeom prst="rect">
            <a:avLst/>
          </a:prstGeom>
        </p:spPr>
      </p:pic>
      <p:pic>
        <p:nvPicPr>
          <p:cNvPr id="18" name="Рисунок 17" descr="Галочка">
            <a:extLst>
              <a:ext uri="{FF2B5EF4-FFF2-40B4-BE49-F238E27FC236}">
                <a16:creationId xmlns:a16="http://schemas.microsoft.com/office/drawing/2014/main" id="{E3A76B41-C15E-49CC-8EC3-FF1FC75623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9775" y="3102210"/>
            <a:ext cx="631322" cy="631322"/>
          </a:xfrm>
          <a:prstGeom prst="rect">
            <a:avLst/>
          </a:prstGeom>
        </p:spPr>
      </p:pic>
      <p:pic>
        <p:nvPicPr>
          <p:cNvPr id="19" name="Рисунок 18" descr="Галочка">
            <a:extLst>
              <a:ext uri="{FF2B5EF4-FFF2-40B4-BE49-F238E27FC236}">
                <a16:creationId xmlns:a16="http://schemas.microsoft.com/office/drawing/2014/main" id="{53562047-867A-4455-B764-59182BD0A3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447" y="3985176"/>
            <a:ext cx="631322" cy="631322"/>
          </a:xfrm>
          <a:prstGeom prst="rect">
            <a:avLst/>
          </a:prstGeom>
        </p:spPr>
      </p:pic>
      <p:pic>
        <p:nvPicPr>
          <p:cNvPr id="20" name="Рисунок 19" descr="Галочка">
            <a:extLst>
              <a:ext uri="{FF2B5EF4-FFF2-40B4-BE49-F238E27FC236}">
                <a16:creationId xmlns:a16="http://schemas.microsoft.com/office/drawing/2014/main" id="{245205C1-CD8E-4BA8-9979-B235020604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9838" y="4812971"/>
            <a:ext cx="631322" cy="631322"/>
          </a:xfrm>
          <a:prstGeom prst="rect">
            <a:avLst/>
          </a:prstGeom>
        </p:spPr>
      </p:pic>
      <p:pic>
        <p:nvPicPr>
          <p:cNvPr id="21" name="Рисунок 20" descr="Галочка">
            <a:extLst>
              <a:ext uri="{FF2B5EF4-FFF2-40B4-BE49-F238E27FC236}">
                <a16:creationId xmlns:a16="http://schemas.microsoft.com/office/drawing/2014/main" id="{E9DAB598-F042-4067-A52B-B791BBAC1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5530" y="4809040"/>
            <a:ext cx="631322" cy="631322"/>
          </a:xfrm>
          <a:prstGeom prst="rect">
            <a:avLst/>
          </a:prstGeom>
        </p:spPr>
      </p:pic>
      <p:pic>
        <p:nvPicPr>
          <p:cNvPr id="1026" name="Picture 2" descr="https://www.thehockeyninja.com/wp-content/uploads/2015/05/pie-chart-149727.png">
            <a:extLst>
              <a:ext uri="{FF2B5EF4-FFF2-40B4-BE49-F238E27FC236}">
                <a16:creationId xmlns:a16="http://schemas.microsoft.com/office/drawing/2014/main" id="{FBCEBE0A-5A31-412C-82CD-B1AB0115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961" y="3159774"/>
            <a:ext cx="782576" cy="6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thehockeyninja.com/wp-content/uploads/2015/05/pie-chart-149727.png">
            <a:extLst>
              <a:ext uri="{FF2B5EF4-FFF2-40B4-BE49-F238E27FC236}">
                <a16:creationId xmlns:a16="http://schemas.microsoft.com/office/drawing/2014/main" id="{BF5E06A2-8A9D-4F3A-A210-0BE43BB4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961" y="4803501"/>
            <a:ext cx="782576" cy="6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ng.pngtree.com/element_our/md/20180715/md_5b4b46822492d.png">
            <a:extLst>
              <a:ext uri="{FF2B5EF4-FFF2-40B4-BE49-F238E27FC236}">
                <a16:creationId xmlns:a16="http://schemas.microsoft.com/office/drawing/2014/main" id="{39F0CCA5-B8BB-4BCE-964D-78E14447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387" y="1808184"/>
            <a:ext cx="1243719" cy="12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png.pngtree.com/element_our/md/20180715/md_5b4b46822492d.png">
            <a:extLst>
              <a:ext uri="{FF2B5EF4-FFF2-40B4-BE49-F238E27FC236}">
                <a16:creationId xmlns:a16="http://schemas.microsoft.com/office/drawing/2014/main" id="{470B786F-2AE8-41A8-BCE6-158A1BE0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6461" y="3452747"/>
            <a:ext cx="1243719" cy="12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Предупреждение">
            <a:extLst>
              <a:ext uri="{FF2B5EF4-FFF2-40B4-BE49-F238E27FC236}">
                <a16:creationId xmlns:a16="http://schemas.microsoft.com/office/drawing/2014/main" id="{1ABA4FAD-36EF-4B2A-BE96-90214DB164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2204" y="5747017"/>
            <a:ext cx="547382" cy="5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7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C828E-C078-430C-A634-88E26E0A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75835" cy="697584"/>
          </a:xfrm>
        </p:spPr>
        <p:txBody>
          <a:bodyPr/>
          <a:lstStyle/>
          <a:p>
            <a:r>
              <a:rPr lang="ru-RU" dirty="0"/>
              <a:t>Задача 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019145-3B42-4790-A7EF-4C9C8DCF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984512"/>
            <a:ext cx="92868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429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C828E-C078-430C-A634-88E26E0A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75835" cy="697584"/>
          </a:xfrm>
        </p:spPr>
        <p:txBody>
          <a:bodyPr/>
          <a:lstStyle/>
          <a:p>
            <a:r>
              <a:rPr lang="ru-RU" dirty="0"/>
              <a:t>Задача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5E9607-DDCD-4079-9651-E33DD336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47" y="4155971"/>
            <a:ext cx="4465795" cy="2583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245442-AFC0-40A3-A745-DB0E5459551E}"/>
              </a:ext>
            </a:extLst>
          </p:cNvPr>
          <p:cNvSpPr txBox="1"/>
          <p:nvPr/>
        </p:nvSpPr>
        <p:spPr>
          <a:xfrm>
            <a:off x="301657" y="616541"/>
            <a:ext cx="118117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Рассмотрите диаграмму. Какие из следующих утверждений верны: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Людей с 1-й группой крови гораздо больше остальных людей.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Людей с 4-й группой крови менее 10 %.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Людей с 1-й группой крови гораздо больше чем с 4-й.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Людей с 3-й группой крови меньше чем с 2-й.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Почти половина всех людей на земле имеют 1-ю группу крови.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4-я группа крови самая редкая.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2-я группа крови самая распространенная среди людей.</a:t>
            </a:r>
          </a:p>
        </p:txBody>
      </p:sp>
    </p:spTree>
    <p:extLst>
      <p:ext uri="{BB962C8B-B14F-4D97-AF65-F5344CB8AC3E}">
        <p14:creationId xmlns:p14="http://schemas.microsoft.com/office/powerpoint/2010/main" val="1212180718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C828E-C078-430C-A634-88E26E0A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75835" cy="697584"/>
          </a:xfrm>
        </p:spPr>
        <p:txBody>
          <a:bodyPr/>
          <a:lstStyle/>
          <a:p>
            <a:r>
              <a:rPr lang="ru-RU" dirty="0"/>
              <a:t>Задача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45442-AFC0-40A3-A745-DB0E5459551E}"/>
              </a:ext>
            </a:extLst>
          </p:cNvPr>
          <p:cNvSpPr txBox="1"/>
          <p:nvPr/>
        </p:nvSpPr>
        <p:spPr>
          <a:xfrm>
            <a:off x="301657" y="616541"/>
            <a:ext cx="11811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Рассмотрите диаграмму. Ответьте на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каком из регионов самая большая численность населения.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каком из регионов самая маленькая численность населения.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Найдите примерно долю населения Челябинской области.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Найдите примерно долю населения Свердловской области.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6DFEDC5-32CD-4303-8A93-053ABCB41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145762"/>
              </p:ext>
            </p:extLst>
          </p:nvPr>
        </p:nvGraphicFramePr>
        <p:xfrm>
          <a:off x="2479249" y="2941163"/>
          <a:ext cx="6627044" cy="377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274129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C3AC4-B05D-4CC3-807C-C0D33F14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ru-RU" dirty="0"/>
              <a:t>Наш верный друг </a:t>
            </a:r>
            <a:r>
              <a:rPr lang="en-US" dirty="0"/>
              <a:t>Excel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E08C2-75D5-4DCE-A7C3-0E95F5009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768" y="1417638"/>
            <a:ext cx="6882063" cy="4953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6E5E1A-38E6-4369-ACC9-B4BCE3BB2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50" y="2829732"/>
            <a:ext cx="3854116" cy="119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12793C-0ECA-4A3A-B935-755D2515C260}"/>
              </a:ext>
            </a:extLst>
          </p:cNvPr>
          <p:cNvSpPr/>
          <p:nvPr/>
        </p:nvSpPr>
        <p:spPr>
          <a:xfrm>
            <a:off x="7655294" y="2829733"/>
            <a:ext cx="421907" cy="37548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DFF33D-0DDE-46DD-AB1C-A57DBF305460}"/>
              </a:ext>
            </a:extLst>
          </p:cNvPr>
          <p:cNvSpPr/>
          <p:nvPr/>
        </p:nvSpPr>
        <p:spPr>
          <a:xfrm>
            <a:off x="7655294" y="3429001"/>
            <a:ext cx="421907" cy="37548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2B4498-8362-444C-8FA6-5B848EBD7587}"/>
              </a:ext>
            </a:extLst>
          </p:cNvPr>
          <p:cNvSpPr/>
          <p:nvPr/>
        </p:nvSpPr>
        <p:spPr>
          <a:xfrm>
            <a:off x="6496250" y="4158115"/>
            <a:ext cx="3854116" cy="20790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Преимущество диаграмм, построенных в электронных таблицах – автоматическое обновление при изменении данных в таблицах</a:t>
            </a:r>
          </a:p>
        </p:txBody>
      </p:sp>
    </p:spTree>
    <p:extLst>
      <p:ext uri="{BB962C8B-B14F-4D97-AF65-F5344CB8AC3E}">
        <p14:creationId xmlns:p14="http://schemas.microsoft.com/office/powerpoint/2010/main" val="38019594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E49A4EC-59D2-4CD5-9142-5903AD267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2876"/>
            <a:ext cx="9144000" cy="3252247"/>
          </a:xfrm>
        </p:spPr>
        <p:txBody>
          <a:bodyPr>
            <a:normAutofit/>
          </a:bodyPr>
          <a:lstStyle/>
          <a:p>
            <a:pPr algn="l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§5 стр. 22-27</a:t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30, 31, 32, 34</a:t>
            </a:r>
          </a:p>
        </p:txBody>
      </p:sp>
    </p:spTree>
    <p:extLst>
      <p:ext uri="{BB962C8B-B14F-4D97-AF65-F5344CB8AC3E}">
        <p14:creationId xmlns:p14="http://schemas.microsoft.com/office/powerpoint/2010/main" val="69733419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25D71A0-E9B9-439B-AF18-3135279E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454393" cy="57045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Построим диаграмму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95FFDDB-1FE6-4AEF-9366-091CB38F7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87612"/>
              </p:ext>
            </p:extLst>
          </p:nvPr>
        </p:nvGraphicFramePr>
        <p:xfrm>
          <a:off x="1784060" y="1417638"/>
          <a:ext cx="431194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70">
                  <a:extLst>
                    <a:ext uri="{9D8B030D-6E8A-4147-A177-3AD203B41FA5}">
                      <a16:colId xmlns:a16="http://schemas.microsoft.com/office/drawing/2014/main" val="2048437372"/>
                    </a:ext>
                  </a:extLst>
                </a:gridCol>
                <a:gridCol w="2155970">
                  <a:extLst>
                    <a:ext uri="{9D8B030D-6E8A-4147-A177-3AD203B41FA5}">
                      <a16:colId xmlns:a16="http://schemas.microsoft.com/office/drawing/2014/main" val="17429553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Взнос,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469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359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0788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280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480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77968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CC41FF7-26FD-4614-BD2B-5F055D427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268253"/>
              </p:ext>
            </p:extLst>
          </p:nvPr>
        </p:nvGraphicFramePr>
        <p:xfrm>
          <a:off x="6096000" y="1397000"/>
          <a:ext cx="4311940" cy="460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ED23D7-C8B1-41E8-8713-84107C9E28E2}"/>
              </a:ext>
            </a:extLst>
          </p:cNvPr>
          <p:cNvSpPr/>
          <p:nvPr/>
        </p:nvSpPr>
        <p:spPr>
          <a:xfrm>
            <a:off x="1784060" y="3808602"/>
            <a:ext cx="4311939" cy="2194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Вся пицца стоит 360 рублей.</a:t>
            </a:r>
          </a:p>
          <a:p>
            <a:pPr algn="ctr"/>
            <a:r>
              <a:rPr lang="ru-RU" sz="2400" dirty="0"/>
              <a:t>Окружность имеет 360 градусов.</a:t>
            </a:r>
          </a:p>
          <a:p>
            <a:pPr algn="ctr"/>
            <a:r>
              <a:rPr lang="ru-RU" sz="2400" dirty="0"/>
              <a:t>Таким образом, в этой задаче</a:t>
            </a:r>
            <a:br>
              <a:rPr lang="ru-RU" sz="2400" dirty="0"/>
            </a:br>
            <a:r>
              <a:rPr lang="ru-RU" sz="2400" b="1" dirty="0"/>
              <a:t>1 рубль соответствует 1</a:t>
            </a:r>
            <a:r>
              <a:rPr lang="ru-RU" sz="2400" b="1" baseline="50000" dirty="0"/>
              <a:t>о</a:t>
            </a:r>
            <a:endParaRPr lang="ru-RU" sz="2400" baseline="50000" dirty="0"/>
          </a:p>
        </p:txBody>
      </p:sp>
      <p:pic>
        <p:nvPicPr>
          <p:cNvPr id="18" name="Рисунок 17" descr="Изображение выглядит как пицца, фрукт, еда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4ECC28AA-820E-4C90-A1C5-A739B34B0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1100" l="9400" r="90000">
                        <a14:foregroundMark x1="48900" y1="8800" x2="48900" y2="8800"/>
                        <a14:foregroundMark x1="87400" y1="51000" x2="87400" y2="51000"/>
                        <a14:foregroundMark x1="9400" y1="47000" x2="9400" y2="47000"/>
                        <a14:foregroundMark x1="47700" y1="91100" x2="47700" y2="9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405" y="1844059"/>
            <a:ext cx="3781338" cy="37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37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C12D-8AF2-484A-9199-990DBFB5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812484" cy="6024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Помогаем Николаю</a:t>
            </a:r>
          </a:p>
        </p:txBody>
      </p:sp>
      <p:pic>
        <p:nvPicPr>
          <p:cNvPr id="8" name="Объект 7" descr="Изображение выглядит как стол, еда, деревянный, тарелка&#10;&#10;Описание создано автоматически">
            <a:extLst>
              <a:ext uri="{FF2B5EF4-FFF2-40B4-BE49-F238E27FC236}">
                <a16:creationId xmlns:a16="http://schemas.microsoft.com/office/drawing/2014/main" id="{0FAA9EE0-CAC3-4F10-A1D2-902B46C8D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92" y="1311488"/>
            <a:ext cx="3048000" cy="2033016"/>
          </a:xfr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FDF83A-18B9-4E4E-A513-6F1A5823D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22787"/>
              </p:ext>
            </p:extLst>
          </p:nvPr>
        </p:nvGraphicFramePr>
        <p:xfrm>
          <a:off x="4812484" y="1311488"/>
          <a:ext cx="5696124" cy="173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31">
                  <a:extLst>
                    <a:ext uri="{9D8B030D-6E8A-4147-A177-3AD203B41FA5}">
                      <a16:colId xmlns:a16="http://schemas.microsoft.com/office/drawing/2014/main" val="4171811967"/>
                    </a:ext>
                  </a:extLst>
                </a:gridCol>
                <a:gridCol w="1424031">
                  <a:extLst>
                    <a:ext uri="{9D8B030D-6E8A-4147-A177-3AD203B41FA5}">
                      <a16:colId xmlns:a16="http://schemas.microsoft.com/office/drawing/2014/main" val="1173121039"/>
                    </a:ext>
                  </a:extLst>
                </a:gridCol>
                <a:gridCol w="1424031">
                  <a:extLst>
                    <a:ext uri="{9D8B030D-6E8A-4147-A177-3AD203B41FA5}">
                      <a16:colId xmlns:a16="http://schemas.microsoft.com/office/drawing/2014/main" val="3904841120"/>
                    </a:ext>
                  </a:extLst>
                </a:gridCol>
                <a:gridCol w="1424031">
                  <a:extLst>
                    <a:ext uri="{9D8B030D-6E8A-4147-A177-3AD203B41FA5}">
                      <a16:colId xmlns:a16="http://schemas.microsoft.com/office/drawing/2014/main" val="1798468921"/>
                    </a:ext>
                  </a:extLst>
                </a:gridCol>
              </a:tblGrid>
              <a:tr h="677672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за</a:t>
                      </a:r>
                      <a:br>
                        <a:rPr lang="ru-RU" b="0" dirty="0"/>
                      </a:br>
                      <a:r>
                        <a:rPr lang="ru-RU" b="0" dirty="0"/>
                        <a:t>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-100" baseline="0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05734"/>
                  </a:ext>
                </a:extLst>
              </a:tr>
              <a:tr h="3789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масса,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67333"/>
                  </a:ext>
                </a:extLst>
              </a:tr>
              <a:tr h="67767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угол</a:t>
                      </a:r>
                      <a:br>
                        <a:rPr lang="ru-RU" dirty="0"/>
                      </a:br>
                      <a:r>
                        <a:rPr lang="ru-RU" dirty="0"/>
                        <a:t>сектора, </a:t>
                      </a:r>
                      <a:r>
                        <a:rPr lang="ru-RU" baseline="50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066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4EC9F20-A095-417C-AE52-B702C5969352}"/>
                  </a:ext>
                </a:extLst>
              </p:cNvPr>
              <p:cNvSpPr/>
              <p:nvPr/>
            </p:nvSpPr>
            <p:spPr>
              <a:xfrm>
                <a:off x="1683392" y="3429000"/>
                <a:ext cx="3048000" cy="27889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Вычислим долю белков:</a:t>
                </a:r>
                <a:br>
                  <a:rPr lang="ru-RU" dirty="0"/>
                </a:br>
                <a:r>
                  <a:rPr lang="ru-RU" dirty="0"/>
                  <a:t>Всего в рационе 3410 г</a:t>
                </a:r>
              </a:p>
              <a:p>
                <a:pPr algn="ctr"/>
                <a:r>
                  <a:rPr lang="ru-RU" dirty="0"/>
                  <a:t>Доля белков: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1628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3410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=171,9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dirty="0">
                  <a:ea typeface="Cambria Math" panose="02040503050406030204" pitchFamily="18" charset="0"/>
                </a:endParaRPr>
              </a:p>
              <a:p>
                <a:pPr algn="ctr"/>
                <a:endParaRPr lang="ru-RU" dirty="0"/>
              </a:p>
              <a:p>
                <a:pPr algn="ctr"/>
                <a:r>
                  <a:rPr lang="ru-RU" dirty="0"/>
                  <a:t>Долю жиров и углеводов вычисляем аналогично</a:t>
                </a: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4EC9F20-A095-417C-AE52-B702C5969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92" y="3429000"/>
                <a:ext cx="3048000" cy="2788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0BC7EB-EF82-49AE-B41E-F939A1F6172D}"/>
              </a:ext>
            </a:extLst>
          </p:cNvPr>
          <p:cNvSpPr txBox="1"/>
          <p:nvPr/>
        </p:nvSpPr>
        <p:spPr>
          <a:xfrm>
            <a:off x="6555406" y="25078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171,9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3661C-51EE-4F77-B8A4-1C5DA0CFFC63}"/>
              </a:ext>
            </a:extLst>
          </p:cNvPr>
          <p:cNvSpPr txBox="1"/>
          <p:nvPr/>
        </p:nvSpPr>
        <p:spPr>
          <a:xfrm>
            <a:off x="8012350" y="250781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85,6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4A734-BAB0-4662-8BFA-68A5CB6EE20F}"/>
              </a:ext>
            </a:extLst>
          </p:cNvPr>
          <p:cNvSpPr txBox="1"/>
          <p:nvPr/>
        </p:nvSpPr>
        <p:spPr>
          <a:xfrm>
            <a:off x="9431279" y="250996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102,5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B90FCCD-4F87-4ED6-8296-4846C97E4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025537"/>
              </p:ext>
            </p:extLst>
          </p:nvPr>
        </p:nvGraphicFramePr>
        <p:xfrm>
          <a:off x="4812484" y="3429000"/>
          <a:ext cx="569612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C6C7AF48-D587-4AF2-969F-B2DB9CB619F4}"/>
              </a:ext>
            </a:extLst>
          </p:cNvPr>
          <p:cNvSpPr/>
          <p:nvPr/>
        </p:nvSpPr>
        <p:spPr>
          <a:xfrm>
            <a:off x="8601083" y="5544807"/>
            <a:ext cx="1907524" cy="293615"/>
          </a:xfrm>
          <a:prstGeom prst="wedgeRectCallout">
            <a:avLst>
              <a:gd name="adj1" fmla="val -33596"/>
              <a:gd name="adj2" fmla="val 967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Легенда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87073F18-3122-4EF5-92BC-9386E348A232}"/>
              </a:ext>
            </a:extLst>
          </p:cNvPr>
          <p:cNvSpPr/>
          <p:nvPr/>
        </p:nvSpPr>
        <p:spPr>
          <a:xfrm>
            <a:off x="8601083" y="3740187"/>
            <a:ext cx="1907525" cy="293615"/>
          </a:xfrm>
          <a:prstGeom prst="wedgeRectCallout">
            <a:avLst>
              <a:gd name="adj1" fmla="val -43904"/>
              <a:gd name="adj2" fmla="val 13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Около половины</a:t>
            </a:r>
          </a:p>
        </p:txBody>
      </p:sp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id="{8495FE31-9121-404B-B386-1470953B87E1}"/>
              </a:ext>
            </a:extLst>
          </p:cNvPr>
          <p:cNvSpPr/>
          <p:nvPr/>
        </p:nvSpPr>
        <p:spPr>
          <a:xfrm>
            <a:off x="4971874" y="5469016"/>
            <a:ext cx="1907524" cy="293615"/>
          </a:xfrm>
          <a:prstGeom prst="wedgeRectCallout">
            <a:avLst>
              <a:gd name="adj1" fmla="val 42926"/>
              <a:gd name="adj2" fmla="val -1232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Меньше четверти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5784EF-2207-42BD-94B1-AC4E383C5398}"/>
              </a:ext>
            </a:extLst>
          </p:cNvPr>
          <p:cNvSpPr/>
          <p:nvPr/>
        </p:nvSpPr>
        <p:spPr>
          <a:xfrm>
            <a:off x="4812485" y="3117815"/>
            <a:ext cx="5696123" cy="4458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Углы можно откладывать с меньшей точностью</a:t>
            </a:r>
            <a:br>
              <a:rPr lang="ru-RU" sz="1400" dirty="0"/>
            </a:br>
            <a:r>
              <a:rPr lang="ru-RU" sz="1400" dirty="0"/>
              <a:t>(с округлением до 3 – 5 градусов)</a:t>
            </a:r>
          </a:p>
        </p:txBody>
      </p:sp>
    </p:spTree>
    <p:extLst>
      <p:ext uri="{BB962C8B-B14F-4D97-AF65-F5344CB8AC3E}">
        <p14:creationId xmlns:p14="http://schemas.microsoft.com/office/powerpoint/2010/main" val="11138854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Graphic spid="14" grpId="0" uiExpand="1">
        <p:bldSub>
          <a:bldChart bld="category"/>
        </p:bldSub>
      </p:bldGraphic>
      <p:bldP spid="15" grpId="0" animBg="1"/>
      <p:bldP spid="16" grpId="0" animBg="1"/>
      <p:bldP spid="1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объект, щуп&#10;&#10;Описание создано автоматически">
            <a:extLst>
              <a:ext uri="{FF2B5EF4-FFF2-40B4-BE49-F238E27FC236}">
                <a16:creationId xmlns:a16="http://schemas.microsoft.com/office/drawing/2014/main" id="{5A863496-373E-4F14-8913-02582FEF9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7058" y="3145461"/>
            <a:ext cx="2933451" cy="18129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5B0F2-DBC1-48FA-82BE-C789A959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80976" cy="56387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Половина, четверть, треть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53B9F04-3DA3-4123-A018-30C2CEC52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07724"/>
              </p:ext>
            </p:extLst>
          </p:nvPr>
        </p:nvGraphicFramePr>
        <p:xfrm>
          <a:off x="404224" y="1548494"/>
          <a:ext cx="3758267" cy="24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8037EF3B-53B4-4FFC-B96F-263300EC5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08461"/>
              </p:ext>
            </p:extLst>
          </p:nvPr>
        </p:nvGraphicFramePr>
        <p:xfrm>
          <a:off x="3662508" y="1346768"/>
          <a:ext cx="3758267" cy="24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8">
            <a:extLst>
              <a:ext uri="{FF2B5EF4-FFF2-40B4-BE49-F238E27FC236}">
                <a16:creationId xmlns:a16="http://schemas.microsoft.com/office/drawing/2014/main" id="{52409CE2-E3D7-4011-AB11-DE410D51E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284076"/>
              </p:ext>
            </p:extLst>
          </p:nvPr>
        </p:nvGraphicFramePr>
        <p:xfrm>
          <a:off x="7595533" y="1047062"/>
          <a:ext cx="3758267" cy="24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 descr="Изображение выглядит как объект, щуп&#10;&#10;Описание создано автоматически">
            <a:extLst>
              <a:ext uri="{FF2B5EF4-FFF2-40B4-BE49-F238E27FC236}">
                <a16:creationId xmlns:a16="http://schemas.microsoft.com/office/drawing/2014/main" id="{86A88C95-7C31-415E-9FCC-1ACEFEF9C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0275" y="3347185"/>
            <a:ext cx="2933451" cy="181291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01E2945-710A-4D06-AD9C-0E7A4A0AC7DF}"/>
              </a:ext>
            </a:extLst>
          </p:cNvPr>
          <p:cNvSpPr/>
          <p:nvPr/>
        </p:nvSpPr>
        <p:spPr>
          <a:xfrm>
            <a:off x="404224" y="824343"/>
            <a:ext cx="2373942" cy="32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развёрнутый угол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59FBA9-B7A4-40E9-9254-A2D2C99C8EA1}"/>
              </a:ext>
            </a:extLst>
          </p:cNvPr>
          <p:cNvSpPr/>
          <p:nvPr/>
        </p:nvSpPr>
        <p:spPr>
          <a:xfrm>
            <a:off x="4162491" y="850287"/>
            <a:ext cx="2373942" cy="32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прямой угол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B8994F7-C077-46F7-AB00-9781257046D8}"/>
              </a:ext>
            </a:extLst>
          </p:cNvPr>
          <p:cNvSpPr/>
          <p:nvPr/>
        </p:nvSpPr>
        <p:spPr>
          <a:xfrm>
            <a:off x="7595533" y="824343"/>
            <a:ext cx="2373942" cy="32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смежный угол 60</a:t>
            </a:r>
            <a:r>
              <a:rPr lang="ru-RU" baseline="60000" dirty="0"/>
              <a:t>о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F3DE850-BCCD-4616-811C-BFFD485FF393}"/>
              </a:ext>
            </a:extLst>
          </p:cNvPr>
          <p:cNvSpPr/>
          <p:nvPr/>
        </p:nvSpPr>
        <p:spPr>
          <a:xfrm>
            <a:off x="6096001" y="4523061"/>
            <a:ext cx="5578998" cy="1676403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Описывая диаграмму, пользуйтесь оценками "более половины", "около трети", "менее четверти" и т.д.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Изображение выглядит как объект, щуп&#10;&#10;Описание создано автоматически">
            <a:extLst>
              <a:ext uri="{FF2B5EF4-FFF2-40B4-BE49-F238E27FC236}">
                <a16:creationId xmlns:a16="http://schemas.microsoft.com/office/drawing/2014/main" id="{73952B91-F415-4F65-863D-AF1EBB7522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15893" flipH="1">
            <a:off x="6314069" y="2243474"/>
            <a:ext cx="3216375" cy="198504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069637-D610-463E-A85A-6D29DDD34FEC}"/>
              </a:ext>
            </a:extLst>
          </p:cNvPr>
          <p:cNvCxnSpPr/>
          <p:nvPr/>
        </p:nvCxnSpPr>
        <p:spPr>
          <a:xfrm>
            <a:off x="8587998" y="1761916"/>
            <a:ext cx="2004060" cy="11811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338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0018 -0.265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3576 -0.1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15157 -0.284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  <p:bldGraphic spid="8" grpId="0">
        <p:bldAsOne/>
      </p:bldGraphic>
      <p:bldP spid="25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11B7B-F132-43F6-91A1-C33BCFFD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689284" cy="645951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лучше столбики…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AC04B7EB-CBBC-462C-A281-D70365244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454232"/>
              </p:ext>
            </p:extLst>
          </p:nvPr>
        </p:nvGraphicFramePr>
        <p:xfrm>
          <a:off x="1024855" y="680250"/>
          <a:ext cx="10142290" cy="52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6B56AAD-7D02-42F4-8798-555AA9A3380C}"/>
              </a:ext>
            </a:extLst>
          </p:cNvPr>
          <p:cNvSpPr/>
          <p:nvPr/>
        </p:nvSpPr>
        <p:spPr>
          <a:xfrm>
            <a:off x="1024855" y="5908434"/>
            <a:ext cx="10142290" cy="536972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Плохо: диаграмма плохо читается, слишком много данных</a:t>
            </a:r>
          </a:p>
        </p:txBody>
      </p:sp>
    </p:spTree>
    <p:extLst>
      <p:ext uri="{BB962C8B-B14F-4D97-AF65-F5344CB8AC3E}">
        <p14:creationId xmlns:p14="http://schemas.microsoft.com/office/powerpoint/2010/main" val="3564549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11B7B-F132-43F6-91A1-C33BCFFD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73923" cy="66272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лучше столбики…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4DE030-31E7-4DF1-B7EA-B3E94F928C12}"/>
              </a:ext>
            </a:extLst>
          </p:cNvPr>
          <p:cNvSpPr/>
          <p:nvPr/>
        </p:nvSpPr>
        <p:spPr>
          <a:xfrm>
            <a:off x="1093509" y="6051140"/>
            <a:ext cx="10199802" cy="562756"/>
          </a:xfrm>
          <a:prstGeom prst="roundRect">
            <a:avLst/>
          </a:prstGeom>
          <a:ln w="38100"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Лучше: можно быстро оценить долю каждой отрасли, диаграмма читаема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27CA445-A550-4563-8B88-152CE4D12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702526"/>
              </p:ext>
            </p:extLst>
          </p:nvPr>
        </p:nvGraphicFramePr>
        <p:xfrm>
          <a:off x="1767281" y="732196"/>
          <a:ext cx="8657438" cy="514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1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CA23-ED9E-4DDD-9348-A66DC986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598004" cy="772997"/>
          </a:xfrm>
        </p:spPr>
        <p:txBody>
          <a:bodyPr/>
          <a:lstStyle/>
          <a:p>
            <a:r>
              <a:rPr lang="ru-RU" dirty="0"/>
              <a:t>… а когда лучше круг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D37DD-77D3-41CD-A747-0EE6B492E9F5}"/>
              </a:ext>
            </a:extLst>
          </p:cNvPr>
          <p:cNvSpPr txBox="1"/>
          <p:nvPr/>
        </p:nvSpPr>
        <p:spPr>
          <a:xfrm>
            <a:off x="1927633" y="1258349"/>
            <a:ext cx="840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Решим задачу.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Пятеро кандидатов участвуют в выборах мэра города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Кандидат выигрывает в первом туре, если набирает более 50% голосов. Определите, кто выиграл и был ли второй тур.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D657C4A-08D8-4A16-8098-0AD7CFC28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4114"/>
              </p:ext>
            </p:extLst>
          </p:nvPr>
        </p:nvGraphicFramePr>
        <p:xfrm>
          <a:off x="1927631" y="2456480"/>
          <a:ext cx="3228802" cy="3208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4401">
                  <a:extLst>
                    <a:ext uri="{9D8B030D-6E8A-4147-A177-3AD203B41FA5}">
                      <a16:colId xmlns:a16="http://schemas.microsoft.com/office/drawing/2014/main" val="743220382"/>
                    </a:ext>
                  </a:extLst>
                </a:gridCol>
                <a:gridCol w="1614401">
                  <a:extLst>
                    <a:ext uri="{9D8B030D-6E8A-4147-A177-3AD203B41FA5}">
                      <a16:colId xmlns:a16="http://schemas.microsoft.com/office/drawing/2014/main" val="3536825566"/>
                    </a:ext>
                  </a:extLst>
                </a:gridCol>
              </a:tblGrid>
              <a:tr h="534712">
                <a:tc>
                  <a:txBody>
                    <a:bodyPr/>
                    <a:lstStyle/>
                    <a:p>
                      <a:r>
                        <a:rPr lang="ru-RU" dirty="0"/>
                        <a:t>Кандидат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голосов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02020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Иван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302960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Андрей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1376932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Николай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4944403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Фёдор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770704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Михаил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98203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9656821A-5833-468B-92C9-801407D41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558414"/>
              </p:ext>
            </p:extLst>
          </p:nvPr>
        </p:nvGraphicFramePr>
        <p:xfrm>
          <a:off x="5265490" y="2456480"/>
          <a:ext cx="5036190" cy="33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AF07C28-4CA4-457F-94FA-DF70EB75C7DC}"/>
              </a:ext>
            </a:extLst>
          </p:cNvPr>
          <p:cNvSpPr/>
          <p:nvPr/>
        </p:nvSpPr>
        <p:spPr>
          <a:xfrm>
            <a:off x="1140643" y="5939553"/>
            <a:ext cx="10077254" cy="549274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Плохо: видно, кто выиграл, но непонятно, был ли второй тур</a:t>
            </a:r>
          </a:p>
        </p:txBody>
      </p:sp>
    </p:spTree>
    <p:extLst>
      <p:ext uri="{BB962C8B-B14F-4D97-AF65-F5344CB8AC3E}">
        <p14:creationId xmlns:p14="http://schemas.microsoft.com/office/powerpoint/2010/main" val="5012714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CA23-ED9E-4DDD-9348-A66DC986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513922" cy="669302"/>
          </a:xfrm>
        </p:spPr>
        <p:txBody>
          <a:bodyPr>
            <a:normAutofit fontScale="90000"/>
          </a:bodyPr>
          <a:lstStyle/>
          <a:p>
            <a:r>
              <a:rPr lang="ru-RU" dirty="0"/>
              <a:t>… а когда лучше круг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82C3EB1-3220-49F6-B517-2D92CE1AB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858443"/>
              </p:ext>
            </p:extLst>
          </p:nvPr>
        </p:nvGraphicFramePr>
        <p:xfrm>
          <a:off x="5265420" y="2463190"/>
          <a:ext cx="5183506" cy="330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9BC5CE3-014B-46DB-95FE-EBA3897B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61529"/>
              </p:ext>
            </p:extLst>
          </p:nvPr>
        </p:nvGraphicFramePr>
        <p:xfrm>
          <a:off x="1743074" y="2481554"/>
          <a:ext cx="3228802" cy="320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01">
                  <a:extLst>
                    <a:ext uri="{9D8B030D-6E8A-4147-A177-3AD203B41FA5}">
                      <a16:colId xmlns:a16="http://schemas.microsoft.com/office/drawing/2014/main" val="743220382"/>
                    </a:ext>
                  </a:extLst>
                </a:gridCol>
                <a:gridCol w="1614401">
                  <a:extLst>
                    <a:ext uri="{9D8B030D-6E8A-4147-A177-3AD203B41FA5}">
                      <a16:colId xmlns:a16="http://schemas.microsoft.com/office/drawing/2014/main" val="3536825566"/>
                    </a:ext>
                  </a:extLst>
                </a:gridCol>
              </a:tblGrid>
              <a:tr h="53471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Кандидат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Число голосов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02020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Иван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302960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Андрей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1376932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Николай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4944403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Фёдор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770704"/>
                  </a:ext>
                </a:extLst>
              </a:tr>
              <a:tr h="534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Михаил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982033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FD77BBE-7622-4B98-867C-9E8AF15018E5}"/>
              </a:ext>
            </a:extLst>
          </p:cNvPr>
          <p:cNvSpPr/>
          <p:nvPr/>
        </p:nvSpPr>
        <p:spPr>
          <a:xfrm>
            <a:off x="1244338" y="5943601"/>
            <a:ext cx="9473938" cy="549274"/>
          </a:xfrm>
          <a:prstGeom prst="roundRect">
            <a:avLst/>
          </a:prstGeom>
          <a:ln w="38100"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Лучше: сразу видно, кто выиграл и видно, что второго тура не было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D75859-87A2-499E-8A22-C29CD503EB36}"/>
              </a:ext>
            </a:extLst>
          </p:cNvPr>
          <p:cNvSpPr txBox="1"/>
          <p:nvPr/>
        </p:nvSpPr>
        <p:spPr>
          <a:xfrm>
            <a:off x="254523" y="842784"/>
            <a:ext cx="11038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Решим задачу. Пятеро кандидатов участвуют в выборах мэра города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Кандидат выигрывает в первом туре, если набирает более 50% голосов. Определите, кто выиграл и был ли второй тур.</a:t>
            </a:r>
          </a:p>
        </p:txBody>
      </p:sp>
    </p:spTree>
    <p:extLst>
      <p:ext uri="{BB962C8B-B14F-4D97-AF65-F5344CB8AC3E}">
        <p14:creationId xmlns:p14="http://schemas.microsoft.com/office/powerpoint/2010/main" val="266513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5B0F2-DBC1-48FA-82BE-C789A959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80976" cy="563879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Круговая диаграмма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F3DE850-BCCD-4616-811C-BFFD485FF393}"/>
              </a:ext>
            </a:extLst>
          </p:cNvPr>
          <p:cNvSpPr/>
          <p:nvPr/>
        </p:nvSpPr>
        <p:spPr>
          <a:xfrm>
            <a:off x="383358" y="686428"/>
            <a:ext cx="11041928" cy="1660922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Диаграмма, показывающая, как целое делится на части в виде секторов круга, углы которых пропорциональны долям единого целого, называется </a:t>
            </a:r>
            <a:r>
              <a:rPr lang="ru-RU" sz="2800" b="1" dirty="0">
                <a:solidFill>
                  <a:srgbClr val="0066FF"/>
                </a:solidFill>
              </a:rPr>
              <a:t>круговой диаграммой.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D001225-BF65-458D-A5AC-45DAD22822E7}"/>
              </a:ext>
            </a:extLst>
          </p:cNvPr>
          <p:cNvSpPr/>
          <p:nvPr/>
        </p:nvSpPr>
        <p:spPr>
          <a:xfrm>
            <a:off x="5938887" y="2469899"/>
            <a:ext cx="5967167" cy="3701674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0066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При построении круговой диаграммы не нужно откладывать углы с большой точностью. Небольшая погрешность не мешает правильно воспринимать диаграмму. Главные достоинства – наглядность восприятия и быстрота построения.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F0332-B0C6-4414-8620-EE0DE34EA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8" y="2704079"/>
            <a:ext cx="5379171" cy="31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38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587</TotalTime>
  <Words>647</Words>
  <Application>Microsoft Office PowerPoint</Application>
  <PresentationFormat>Широкоэкранный</PresentationFormat>
  <Paragraphs>131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Моя ВиС</vt:lpstr>
      <vt:lpstr>Круговые диаграммы</vt:lpstr>
      <vt:lpstr>Построим диаграмму</vt:lpstr>
      <vt:lpstr>Помогаем Николаю</vt:lpstr>
      <vt:lpstr>Половина, четверть, треть</vt:lpstr>
      <vt:lpstr>Когда лучше столбики…</vt:lpstr>
      <vt:lpstr>Когда лучше столбики…</vt:lpstr>
      <vt:lpstr>… а когда лучше круг</vt:lpstr>
      <vt:lpstr>… а когда лучше круг</vt:lpstr>
      <vt:lpstr>Круговая диаграмма</vt:lpstr>
      <vt:lpstr>Круговая диаграмма</vt:lpstr>
      <vt:lpstr>Сравним типы</vt:lpstr>
      <vt:lpstr>Задача 1</vt:lpstr>
      <vt:lpstr>Задача 2</vt:lpstr>
      <vt:lpstr>Задача 3</vt:lpstr>
      <vt:lpstr>Наш верный друг Excel</vt:lpstr>
      <vt:lpstr>Домашнее задание: §5 стр. 22-27 № 30, 31, 32, 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Круговые диаграммы</dc:title>
  <dc:creator>AV</dc:creator>
  <cp:lastModifiedBy>AV-server</cp:lastModifiedBy>
  <cp:revision>66</cp:revision>
  <dcterms:created xsi:type="dcterms:W3CDTF">2019-03-03T19:15:33Z</dcterms:created>
  <dcterms:modified xsi:type="dcterms:W3CDTF">2025-04-14T16:20:38Z</dcterms:modified>
</cp:coreProperties>
</file>